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61" r:id="rId5"/>
    <p:sldId id="264" r:id="rId6"/>
    <p:sldId id="275" r:id="rId7"/>
    <p:sldId id="274" r:id="rId8"/>
    <p:sldId id="272" r:id="rId9"/>
    <p:sldId id="266" r:id="rId10"/>
    <p:sldId id="265" r:id="rId11"/>
    <p:sldId id="268" r:id="rId12"/>
    <p:sldId id="270" r:id="rId13"/>
    <p:sldId id="287" r:id="rId14"/>
    <p:sldId id="288" r:id="rId15"/>
    <p:sldId id="276" r:id="rId16"/>
    <p:sldId id="259" r:id="rId17"/>
    <p:sldId id="277" r:id="rId18"/>
    <p:sldId id="260" r:id="rId19"/>
    <p:sldId id="278" r:id="rId20"/>
    <p:sldId id="279" r:id="rId21"/>
    <p:sldId id="280" r:id="rId22"/>
    <p:sldId id="281" r:id="rId23"/>
    <p:sldId id="262" r:id="rId24"/>
    <p:sldId id="263" r:id="rId25"/>
    <p:sldId id="282" r:id="rId26"/>
    <p:sldId id="269" r:id="rId27"/>
    <p:sldId id="290" r:id="rId28"/>
    <p:sldId id="284" r:id="rId29"/>
    <p:sldId id="285" r:id="rId30"/>
    <p:sldId id="286" r:id="rId31"/>
    <p:sldId id="289" r:id="rId32"/>
    <p:sldId id="291" r:id="rId33"/>
    <p:sldId id="292" r:id="rId34"/>
    <p:sldId id="294" r:id="rId35"/>
    <p:sldId id="295" r:id="rId36"/>
  </p:sldIdLst>
  <p:sldSz cx="7315200" cy="95583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0">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varScale="1">
        <p:scale>
          <a:sx n="47" d="100"/>
          <a:sy n="47" d="100"/>
        </p:scale>
        <p:origin x="1440" y="42"/>
      </p:cViewPr>
      <p:guideLst>
        <p:guide orient="horz" pos="3010"/>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0F625-19F7-4E39-B69A-049A9978845D}" type="datetimeFigureOut">
              <a:rPr lang="en-US" smtClean="0"/>
              <a:pPr/>
              <a:t>1/1/2016</a:t>
            </a:fld>
            <a:endParaRPr lang="en-US"/>
          </a:p>
        </p:txBody>
      </p:sp>
      <p:sp>
        <p:nvSpPr>
          <p:cNvPr id="4" name="Slide Image Placeholder 3"/>
          <p:cNvSpPr>
            <a:spLocks noGrp="1" noRot="1" noChangeAspect="1"/>
          </p:cNvSpPr>
          <p:nvPr>
            <p:ph type="sldImg" idx="2"/>
          </p:nvPr>
        </p:nvSpPr>
        <p:spPr>
          <a:xfrm>
            <a:off x="2247900" y="1143000"/>
            <a:ext cx="236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A4CF7-829F-4B9A-8C38-5604EA960F3F}" type="slidenum">
              <a:rPr lang="en-US" smtClean="0"/>
              <a:pPr/>
              <a:t>‹#›</a:t>
            </a:fld>
            <a:endParaRPr lang="en-US"/>
          </a:p>
        </p:txBody>
      </p:sp>
    </p:spTree>
    <p:extLst>
      <p:ext uri="{BB962C8B-B14F-4D97-AF65-F5344CB8AC3E}">
        <p14:creationId xmlns:p14="http://schemas.microsoft.com/office/powerpoint/2010/main" val="298486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A4CF7-829F-4B9A-8C38-5604EA960F3F}" type="slidenum">
              <a:rPr lang="en-US" smtClean="0"/>
              <a:pPr/>
              <a:t>8</a:t>
            </a:fld>
            <a:endParaRPr lang="en-US"/>
          </a:p>
        </p:txBody>
      </p:sp>
    </p:spTree>
    <p:extLst>
      <p:ext uri="{BB962C8B-B14F-4D97-AF65-F5344CB8AC3E}">
        <p14:creationId xmlns:p14="http://schemas.microsoft.com/office/powerpoint/2010/main" val="10863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A4CF7-829F-4B9A-8C38-5604EA960F3F}" type="slidenum">
              <a:rPr lang="en-US" smtClean="0"/>
              <a:pPr/>
              <a:t>21</a:t>
            </a:fld>
            <a:endParaRPr lang="en-US"/>
          </a:p>
        </p:txBody>
      </p:sp>
    </p:spTree>
    <p:extLst>
      <p:ext uri="{BB962C8B-B14F-4D97-AF65-F5344CB8AC3E}">
        <p14:creationId xmlns:p14="http://schemas.microsoft.com/office/powerpoint/2010/main" val="250454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64293"/>
            <a:ext cx="6217920" cy="3327718"/>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14400" y="5020341"/>
            <a:ext cx="5486400" cy="2307718"/>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941026-5A2A-4178-86C1-8E031F8246C6}" type="datetimeFigureOut">
              <a:rPr lang="en-US" smtClean="0"/>
              <a:pPr/>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400831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1026-5A2A-4178-86C1-8E031F8246C6}" type="datetimeFigureOut">
              <a:rPr lang="en-US" smtClean="0"/>
              <a:pPr/>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406556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08893"/>
            <a:ext cx="1577340" cy="81002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508893"/>
            <a:ext cx="4640580" cy="810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1026-5A2A-4178-86C1-8E031F8246C6}" type="datetimeFigureOut">
              <a:rPr lang="en-US" smtClean="0"/>
              <a:pPr/>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138608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1026-5A2A-4178-86C1-8E031F8246C6}" type="datetimeFigureOut">
              <a:rPr lang="en-US" smtClean="0"/>
              <a:pPr/>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1749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82950"/>
            <a:ext cx="6309360" cy="3976002"/>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499110" y="6396566"/>
            <a:ext cx="6309360" cy="2090886"/>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41026-5A2A-4178-86C1-8E031F8246C6}" type="datetimeFigureOut">
              <a:rPr lang="en-US" smtClean="0"/>
              <a:pPr/>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268614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2920" y="2544465"/>
            <a:ext cx="3108960" cy="60646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03320" y="2544465"/>
            <a:ext cx="3108960" cy="60646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41026-5A2A-4178-86C1-8E031F8246C6}" type="datetimeFigureOut">
              <a:rPr lang="en-US" smtClean="0"/>
              <a:pPr/>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17358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08895"/>
            <a:ext cx="6309360" cy="184750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3874" y="2343121"/>
            <a:ext cx="3094672" cy="114832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503874" y="3491448"/>
            <a:ext cx="3094672" cy="5135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03320" y="2343121"/>
            <a:ext cx="3109913" cy="114832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3703320" y="3491448"/>
            <a:ext cx="3109913" cy="5135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941026-5A2A-4178-86C1-8E031F8246C6}" type="datetimeFigureOut">
              <a:rPr lang="en-US" smtClean="0"/>
              <a:pPr/>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372931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941026-5A2A-4178-86C1-8E031F8246C6}" type="datetimeFigureOut">
              <a:rPr lang="en-US" smtClean="0"/>
              <a:pPr/>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174796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41026-5A2A-4178-86C1-8E031F8246C6}" type="datetimeFigureOut">
              <a:rPr lang="en-US" smtClean="0"/>
              <a:pPr/>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24380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37222"/>
            <a:ext cx="2359342" cy="2230279"/>
          </a:xfrm>
        </p:spPr>
        <p:txBody>
          <a:bodyPr anchor="b"/>
          <a:lstStyle>
            <a:lvl1pPr>
              <a:defRPr sz="2560"/>
            </a:lvl1pPr>
          </a:lstStyle>
          <a:p>
            <a:r>
              <a:rPr lang="en-US" smtClean="0"/>
              <a:t>Click to edit Master title style</a:t>
            </a:r>
            <a:endParaRPr lang="en-US" dirty="0"/>
          </a:p>
        </p:txBody>
      </p:sp>
      <p:sp>
        <p:nvSpPr>
          <p:cNvPr id="3" name="Content Placeholder 2"/>
          <p:cNvSpPr>
            <a:spLocks noGrp="1"/>
          </p:cNvSpPr>
          <p:nvPr>
            <p:ph idx="1"/>
          </p:nvPr>
        </p:nvSpPr>
        <p:spPr>
          <a:xfrm>
            <a:off x="3109913" y="1376226"/>
            <a:ext cx="3703320" cy="679261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873" y="2867501"/>
            <a:ext cx="2359342" cy="5312401"/>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41026-5A2A-4178-86C1-8E031F8246C6}" type="datetimeFigureOut">
              <a:rPr lang="en-US" smtClean="0"/>
              <a:pPr/>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8233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37222"/>
            <a:ext cx="2359342" cy="2230279"/>
          </a:xfrm>
        </p:spPr>
        <p:txBody>
          <a:bodyPr anchor="b"/>
          <a:lstStyle>
            <a:lvl1pPr>
              <a:defRPr sz="2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9913" y="1376226"/>
            <a:ext cx="3703320" cy="679261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3873" y="2867501"/>
            <a:ext cx="2359342" cy="5312401"/>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41026-5A2A-4178-86C1-8E031F8246C6}" type="datetimeFigureOut">
              <a:rPr lang="en-US" smtClean="0"/>
              <a:pPr/>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89F70-84C8-40B4-B1CF-8B7BE08F51EF}" type="slidenum">
              <a:rPr lang="en-US" smtClean="0"/>
              <a:pPr/>
              <a:t>‹#›</a:t>
            </a:fld>
            <a:endParaRPr lang="en-US"/>
          </a:p>
        </p:txBody>
      </p:sp>
    </p:spTree>
    <p:extLst>
      <p:ext uri="{BB962C8B-B14F-4D97-AF65-F5344CB8AC3E}">
        <p14:creationId xmlns:p14="http://schemas.microsoft.com/office/powerpoint/2010/main" val="372457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08895"/>
            <a:ext cx="6309360" cy="18475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2544465"/>
            <a:ext cx="6309360" cy="60646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8859165"/>
            <a:ext cx="1645920" cy="508893"/>
          </a:xfrm>
          <a:prstGeom prst="rect">
            <a:avLst/>
          </a:prstGeom>
        </p:spPr>
        <p:txBody>
          <a:bodyPr vert="horz" lIns="91440" tIns="45720" rIns="91440" bIns="45720" rtlCol="0" anchor="ctr"/>
          <a:lstStyle>
            <a:lvl1pPr algn="l">
              <a:defRPr sz="960">
                <a:solidFill>
                  <a:schemeClr val="tx1">
                    <a:tint val="75000"/>
                  </a:schemeClr>
                </a:solidFill>
              </a:defRPr>
            </a:lvl1pPr>
          </a:lstStyle>
          <a:p>
            <a:fld id="{7C941026-5A2A-4178-86C1-8E031F8246C6}" type="datetimeFigureOut">
              <a:rPr lang="en-US" smtClean="0"/>
              <a:pPr/>
              <a:t>1/1/2016</a:t>
            </a:fld>
            <a:endParaRPr lang="en-US"/>
          </a:p>
        </p:txBody>
      </p:sp>
      <p:sp>
        <p:nvSpPr>
          <p:cNvPr id="5" name="Footer Placeholder 4"/>
          <p:cNvSpPr>
            <a:spLocks noGrp="1"/>
          </p:cNvSpPr>
          <p:nvPr>
            <p:ph type="ftr" sz="quarter" idx="3"/>
          </p:nvPr>
        </p:nvSpPr>
        <p:spPr>
          <a:xfrm>
            <a:off x="2423160" y="8859165"/>
            <a:ext cx="2468880" cy="50889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859165"/>
            <a:ext cx="1645920" cy="508893"/>
          </a:xfrm>
          <a:prstGeom prst="rect">
            <a:avLst/>
          </a:prstGeom>
        </p:spPr>
        <p:txBody>
          <a:bodyPr vert="horz" lIns="91440" tIns="45720" rIns="91440" bIns="45720" rtlCol="0" anchor="ctr"/>
          <a:lstStyle>
            <a:lvl1pPr algn="r">
              <a:defRPr sz="960">
                <a:solidFill>
                  <a:schemeClr val="tx1">
                    <a:tint val="75000"/>
                  </a:schemeClr>
                </a:solidFill>
              </a:defRPr>
            </a:lvl1pPr>
          </a:lstStyle>
          <a:p>
            <a:fld id="{4F289F70-84C8-40B4-B1CF-8B7BE08F51EF}" type="slidenum">
              <a:rPr lang="en-US" smtClean="0"/>
              <a:pPr/>
              <a:t>‹#›</a:t>
            </a:fld>
            <a:endParaRPr lang="en-US"/>
          </a:p>
        </p:txBody>
      </p:sp>
    </p:spTree>
    <p:extLst>
      <p:ext uri="{BB962C8B-B14F-4D97-AF65-F5344CB8AC3E}">
        <p14:creationId xmlns:p14="http://schemas.microsoft.com/office/powerpoint/2010/main" val="2597764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weatherforkids.org/climate.html" TargetMode="External"/><Relationship Id="rId2" Type="http://schemas.openxmlformats.org/officeDocument/2006/relationships/hyperlink" Target="http://www.enviropedia.org.uk/Climate/Polar_Climate.ph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weatherforkids.org/climate.html" TargetMode="External"/><Relationship Id="rId2" Type="http://schemas.openxmlformats.org/officeDocument/2006/relationships/hyperlink" Target="http://www.enviropedia.org.uk/Climate/Polar_Climate.ph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weatherforkids.org/climate.html" TargetMode="External"/><Relationship Id="rId2" Type="http://schemas.openxmlformats.org/officeDocument/2006/relationships/hyperlink" Target="http://www.enviropedia.org.uk/Climate/Polar_Climate.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alaska.gov/kids/learn/daylighthours.htm" TargetMode="External"/><Relationship Id="rId2" Type="http://schemas.openxmlformats.org/officeDocument/2006/relationships/hyperlink" Target="http://www.kidsgeo.com/geography-for-kids/0075-day-length-effects-temperature.php"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alaska.gov/kids/learn/daylighthours.htm" TargetMode="External"/><Relationship Id="rId2" Type="http://schemas.openxmlformats.org/officeDocument/2006/relationships/hyperlink" Target="http://www.kidsgeo.com/geography-for-kids/0075-day-length-effects-temperature.php"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weather.com/" TargetMode="External"/><Relationship Id="rId2" Type="http://schemas.openxmlformats.org/officeDocument/2006/relationships/hyperlink" Target="http://www.weatherwizkids.com/"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today.com/richard-cavendish/maiden-voyage-queen-mary" TargetMode="External"/><Relationship Id="rId2" Type="http://schemas.openxmlformats.org/officeDocument/2006/relationships/hyperlink" Target="http://www.bbc.com/news/magazine-29377549"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www.accuweather.com/en/us/new-york-ny/10007/may-weather/3497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weather.com/"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www.weather.com/weather/monthly/l/BGI:9:BB" TargetMode="External"/><Relationship Id="rId5" Type="http://schemas.openxmlformats.org/officeDocument/2006/relationships/hyperlink" Target="http://www.weather.com/weather/monthly/l/USFL0149:1:US" TargetMode="External"/><Relationship Id="rId4" Type="http://schemas.openxmlformats.org/officeDocument/2006/relationships/hyperlink" Target="http://www.weather.com/weather/monthly/l/USNY0996:1: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ree-stock-illustration.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ducation.nationalgeographic.com/activity/extreme-weather-on-our-plane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pd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o.ucar.edu/kids/green/what1.htm" TargetMode="External"/><Relationship Id="rId2" Type="http://schemas.openxmlformats.org/officeDocument/2006/relationships/hyperlink" Target="http://www.makemegenius.com/science-videos/grade_3/weather-vs.-climate-for-kids"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o.ucar.edu/kids/green/what1.htm"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oceanography.earthednet.org/W2005/Index.html"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2" name="Rounded Rectangle 11"/>
          <p:cNvSpPr/>
          <p:nvPr/>
        </p:nvSpPr>
        <p:spPr>
          <a:xfrm>
            <a:off x="395786" y="305738"/>
            <a:ext cx="6327560" cy="89065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Ms</a:t>
            </a:r>
            <a:endParaRPr lang="en-US" dirty="0"/>
          </a:p>
        </p:txBody>
      </p:sp>
      <p:pic>
        <p:nvPicPr>
          <p:cNvPr id="4" name="Picture 3"/>
          <p:cNvPicPr>
            <a:picLocks noChangeAspect="1"/>
          </p:cNvPicPr>
          <p:nvPr/>
        </p:nvPicPr>
        <p:blipFill>
          <a:blip r:embed="rId3"/>
          <a:stretch>
            <a:fillRect/>
          </a:stretch>
        </p:blipFill>
        <p:spPr>
          <a:xfrm>
            <a:off x="3559566" y="4736171"/>
            <a:ext cx="2950147" cy="3865951"/>
          </a:xfrm>
          <a:prstGeom prst="rect">
            <a:avLst/>
          </a:prstGeom>
        </p:spPr>
      </p:pic>
      <p:pic>
        <p:nvPicPr>
          <p:cNvPr id="5" name="Picture 4"/>
          <p:cNvPicPr>
            <a:picLocks noChangeAspect="1"/>
          </p:cNvPicPr>
          <p:nvPr/>
        </p:nvPicPr>
        <p:blipFill>
          <a:blip r:embed="rId4"/>
          <a:stretch>
            <a:fillRect/>
          </a:stretch>
        </p:blipFill>
        <p:spPr>
          <a:xfrm>
            <a:off x="390605" y="4464471"/>
            <a:ext cx="2296099" cy="1467263"/>
          </a:xfrm>
          <a:prstGeom prst="rect">
            <a:avLst/>
          </a:prstGeom>
        </p:spPr>
      </p:pic>
      <p:sp>
        <p:nvSpPr>
          <p:cNvPr id="6" name="Rectangle 5"/>
          <p:cNvSpPr/>
          <p:nvPr/>
        </p:nvSpPr>
        <p:spPr>
          <a:xfrm>
            <a:off x="1363606" y="410410"/>
            <a:ext cx="4587987" cy="707886"/>
          </a:xfrm>
          <a:prstGeom prst="rect">
            <a:avLst/>
          </a:prstGeom>
        </p:spPr>
        <p:txBody>
          <a:bodyPr wrap="none">
            <a:spAutoFit/>
          </a:bodyPr>
          <a:lstStyle/>
          <a:p>
            <a:r>
              <a:rPr lang="en-US" sz="4000" dirty="0">
                <a:latin typeface="Baskerville Old Face" panose="02020602080505020303" pitchFamily="18" charset="0"/>
              </a:rPr>
              <a:t>Weather and Climate</a:t>
            </a:r>
          </a:p>
        </p:txBody>
      </p:sp>
      <p:sp>
        <p:nvSpPr>
          <p:cNvPr id="7" name="Rectangle 6"/>
          <p:cNvSpPr/>
          <p:nvPr/>
        </p:nvSpPr>
        <p:spPr>
          <a:xfrm>
            <a:off x="1100579" y="5780157"/>
            <a:ext cx="1821237" cy="923330"/>
          </a:xfrm>
          <a:prstGeom prst="rect">
            <a:avLst/>
          </a:prstGeom>
        </p:spPr>
        <p:txBody>
          <a:bodyPr wrap="square">
            <a:spAutoFit/>
          </a:bodyPr>
          <a:lstStyle/>
          <a:p>
            <a:r>
              <a:rPr lang="en-US" dirty="0"/>
              <a:t>3-ESS2-1</a:t>
            </a:r>
          </a:p>
          <a:p>
            <a:r>
              <a:rPr lang="en-US" dirty="0"/>
              <a:t>3-ESS2-2</a:t>
            </a:r>
          </a:p>
          <a:p>
            <a:r>
              <a:rPr lang="en-US" dirty="0"/>
              <a:t>3-ESS3-1</a:t>
            </a:r>
          </a:p>
        </p:txBody>
      </p:sp>
      <p:sp>
        <p:nvSpPr>
          <p:cNvPr id="8" name="Rectangle 7"/>
          <p:cNvSpPr/>
          <p:nvPr/>
        </p:nvSpPr>
        <p:spPr>
          <a:xfrm>
            <a:off x="1114858" y="2792811"/>
            <a:ext cx="5129930" cy="1569660"/>
          </a:xfrm>
          <a:prstGeom prst="rect">
            <a:avLst/>
          </a:prstGeom>
        </p:spPr>
        <p:txBody>
          <a:bodyPr wrap="none">
            <a:spAutoFit/>
          </a:bodyPr>
          <a:lstStyle/>
          <a:p>
            <a:pPr algn="ctr"/>
            <a:r>
              <a:rPr lang="en-US" sz="4800" b="1" dirty="0">
                <a:latin typeface="Baskerville Old Face" panose="02020602080505020303" pitchFamily="18" charset="0"/>
              </a:rPr>
              <a:t>Using Trade Books </a:t>
            </a:r>
            <a:endParaRPr lang="en-US" sz="4800" b="1" dirty="0" smtClean="0">
              <a:latin typeface="Baskerville Old Face" panose="02020602080505020303" pitchFamily="18" charset="0"/>
            </a:endParaRPr>
          </a:p>
          <a:p>
            <a:pPr algn="ctr"/>
            <a:r>
              <a:rPr lang="en-US" sz="4800" b="1" dirty="0" smtClean="0">
                <a:latin typeface="Baskerville Old Face" panose="02020602080505020303" pitchFamily="18" charset="0"/>
              </a:rPr>
              <a:t>with </a:t>
            </a:r>
            <a:r>
              <a:rPr lang="en-US" sz="4800" b="1" dirty="0">
                <a:latin typeface="Baskerville Old Face" panose="02020602080505020303" pitchFamily="18" charset="0"/>
              </a:rPr>
              <a:t>NGSS</a:t>
            </a:r>
          </a:p>
        </p:txBody>
      </p:sp>
      <p:sp>
        <p:nvSpPr>
          <p:cNvPr id="14" name="TextBox 13"/>
          <p:cNvSpPr txBox="1"/>
          <p:nvPr/>
        </p:nvSpPr>
        <p:spPr>
          <a:xfrm>
            <a:off x="2229879" y="2089353"/>
            <a:ext cx="2428870" cy="707886"/>
          </a:xfrm>
          <a:prstGeom prst="rect">
            <a:avLst/>
          </a:prstGeom>
          <a:noFill/>
        </p:spPr>
        <p:txBody>
          <a:bodyPr wrap="none" rtlCol="0">
            <a:spAutoFit/>
          </a:bodyPr>
          <a:lstStyle/>
          <a:p>
            <a:r>
              <a:rPr lang="en-US" sz="4000" b="1" smtClean="0">
                <a:solidFill>
                  <a:srgbClr val="00B0F0"/>
                </a:solidFill>
                <a:latin typeface="Blackadder ITC" panose="04020505051007020D02" pitchFamily="82" charset="0"/>
              </a:rPr>
              <a:t>Mrs</a:t>
            </a:r>
            <a:r>
              <a:rPr lang="en-US" sz="4000" b="1" dirty="0" smtClean="0">
                <a:solidFill>
                  <a:srgbClr val="00B0F0"/>
                </a:solidFill>
                <a:latin typeface="Blackadder ITC" panose="04020505051007020D02" pitchFamily="82" charset="0"/>
              </a:rPr>
              <a:t>. Peters</a:t>
            </a:r>
            <a:endParaRPr lang="en-US" sz="4000" b="1" dirty="0">
              <a:solidFill>
                <a:srgbClr val="00B0F0"/>
              </a:solidFill>
              <a:latin typeface="Blackadder ITC" panose="04020505051007020D02" pitchFamily="82" charset="0"/>
            </a:endParaRPr>
          </a:p>
        </p:txBody>
      </p:sp>
      <p:pic>
        <p:nvPicPr>
          <p:cNvPr id="2" name="Picture 1"/>
          <p:cNvPicPr>
            <a:picLocks noChangeAspect="1"/>
          </p:cNvPicPr>
          <p:nvPr/>
        </p:nvPicPr>
        <p:blipFill>
          <a:blip r:embed="rId5"/>
          <a:stretch>
            <a:fillRect/>
          </a:stretch>
        </p:blipFill>
        <p:spPr>
          <a:xfrm>
            <a:off x="497511" y="6669147"/>
            <a:ext cx="2082288" cy="944962"/>
          </a:xfrm>
          <a:prstGeom prst="rect">
            <a:avLst/>
          </a:prstGeom>
        </p:spPr>
      </p:pic>
      <p:sp>
        <p:nvSpPr>
          <p:cNvPr id="3" name="TextBox 2"/>
          <p:cNvSpPr txBox="1"/>
          <p:nvPr/>
        </p:nvSpPr>
        <p:spPr>
          <a:xfrm>
            <a:off x="1114858" y="7505645"/>
            <a:ext cx="1112805" cy="1477328"/>
          </a:xfrm>
          <a:prstGeom prst="rect">
            <a:avLst/>
          </a:prstGeom>
          <a:noFill/>
        </p:spPr>
        <p:txBody>
          <a:bodyPr wrap="none" rtlCol="0">
            <a:spAutoFit/>
          </a:bodyPr>
          <a:lstStyle/>
          <a:p>
            <a:r>
              <a:rPr lang="en-US" dirty="0" smtClean="0"/>
              <a:t>ELA RI.3.1</a:t>
            </a:r>
          </a:p>
          <a:p>
            <a:r>
              <a:rPr lang="en-US" dirty="0" smtClean="0"/>
              <a:t>ELA RI.3.9</a:t>
            </a:r>
          </a:p>
          <a:p>
            <a:r>
              <a:rPr lang="en-US" dirty="0" smtClean="0"/>
              <a:t>ELA W.3.1</a:t>
            </a:r>
          </a:p>
          <a:p>
            <a:r>
              <a:rPr lang="en-US" dirty="0" smtClean="0"/>
              <a:t>ELA W.3.7</a:t>
            </a:r>
          </a:p>
          <a:p>
            <a:r>
              <a:rPr lang="en-US" dirty="0" smtClean="0"/>
              <a:t>ELA W.3.9</a:t>
            </a: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294" y="1091142"/>
            <a:ext cx="1065623" cy="10253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2948" y="1007564"/>
            <a:ext cx="869429" cy="857640"/>
          </a:xfrm>
          <a:prstGeom prst="rect">
            <a:avLst/>
          </a:prstGeom>
        </p:spPr>
      </p:pic>
    </p:spTree>
    <p:extLst>
      <p:ext uri="{BB962C8B-B14F-4D97-AF65-F5344CB8AC3E}">
        <p14:creationId xmlns:p14="http://schemas.microsoft.com/office/powerpoint/2010/main" val="408121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7320" y="741916"/>
            <a:ext cx="6103087" cy="8402300"/>
          </a:xfrm>
          <a:prstGeom prst="rect">
            <a:avLst/>
          </a:prstGeom>
        </p:spPr>
        <p:txBody>
          <a:bodyPr wrap="square">
            <a:spAutoFit/>
          </a:bodyPr>
          <a:lstStyle/>
          <a:p>
            <a:r>
              <a:rPr lang="en-US" sz="1400" b="1" dirty="0" smtClean="0"/>
              <a:t>Read the passage below independently, highlight key ideas.  </a:t>
            </a:r>
          </a:p>
          <a:p>
            <a:r>
              <a:rPr lang="en-US" sz="1400" b="1" dirty="0" smtClean="0"/>
              <a:t>With your group/partner, decide together on the definition of a polar climate</a:t>
            </a:r>
            <a:endParaRPr lang="en-US" dirty="0"/>
          </a:p>
          <a:p>
            <a:endParaRPr lang="en-US" dirty="0" smtClean="0"/>
          </a:p>
          <a:p>
            <a:pPr algn="ctr"/>
            <a:r>
              <a:rPr lang="en-US" b="1" dirty="0" smtClean="0"/>
              <a:t>Polar Climate</a:t>
            </a:r>
            <a:endParaRPr lang="en-US" dirty="0"/>
          </a:p>
          <a:p>
            <a:r>
              <a:rPr lang="en-US" sz="1400" dirty="0" smtClean="0"/>
              <a:t>The </a:t>
            </a:r>
            <a:r>
              <a:rPr lang="en-US" sz="1400" dirty="0"/>
              <a:t>polar </a:t>
            </a:r>
            <a:r>
              <a:rPr lang="en-US" sz="1400" dirty="0" smtClean="0"/>
              <a:t>climate is located the areas around the north and south poles.  This area is covered </a:t>
            </a:r>
            <a:r>
              <a:rPr lang="en-US" sz="1400" dirty="0"/>
              <a:t>by snow and ice </a:t>
            </a:r>
            <a:r>
              <a:rPr lang="en-US" sz="1400" dirty="0" smtClean="0"/>
              <a:t>all year and the temperatures are always freezing.  All of the water is frozen and plants do not grow in the polar climate.  Very few people, other than scientist, live in this area.  </a:t>
            </a:r>
          </a:p>
          <a:p>
            <a:endParaRPr lang="en-US" sz="1400" dirty="0"/>
          </a:p>
          <a:p>
            <a:r>
              <a:rPr lang="en-US" sz="1400" dirty="0" smtClean="0"/>
              <a:t>As you move closer to the equator within the polar area, you will find the </a:t>
            </a:r>
            <a:r>
              <a:rPr lang="en-US" sz="1400" dirty="0"/>
              <a:t>Sub-Arctic </a:t>
            </a:r>
            <a:r>
              <a:rPr lang="en-US" sz="1400" dirty="0" smtClean="0"/>
              <a:t>zone.  </a:t>
            </a:r>
            <a:r>
              <a:rPr lang="en-US" sz="1400" dirty="0"/>
              <a:t>W</a:t>
            </a:r>
            <a:r>
              <a:rPr lang="en-US" sz="1400" dirty="0" smtClean="0"/>
              <a:t>inter temperatures </a:t>
            </a:r>
            <a:r>
              <a:rPr lang="en-US" sz="1400" dirty="0"/>
              <a:t>remain below zero and the rivers and lakes remain </a:t>
            </a:r>
            <a:r>
              <a:rPr lang="en-US" sz="1400" dirty="0" smtClean="0"/>
              <a:t>frozen in the Sub-Artic zone, but in the summer </a:t>
            </a:r>
            <a:r>
              <a:rPr lang="en-US" sz="1400" dirty="0"/>
              <a:t>there is a </a:t>
            </a:r>
            <a:r>
              <a:rPr lang="en-US" sz="1400" dirty="0" smtClean="0"/>
              <a:t>thaw.  During the summer thaw, </a:t>
            </a:r>
            <a:r>
              <a:rPr lang="en-US" sz="1400" dirty="0"/>
              <a:t>plants on the tundra can support animal life. </a:t>
            </a:r>
            <a:endParaRPr lang="en-US" sz="1400" dirty="0" smtClean="0"/>
          </a:p>
          <a:p>
            <a:endParaRPr lang="en-US" sz="1400" dirty="0"/>
          </a:p>
          <a:p>
            <a:r>
              <a:rPr lang="en-US" sz="1400" dirty="0" smtClean="0"/>
              <a:t>Polar climates are extremely cold, because they get less sunlight.  The poles are located farther from the sun and the suns rays hit the poles at an angle.  This is called indirect light which causes colder temperatures.  The angle of the sun also causes the days to be long in the summer, and short in the winter.  The winter </a:t>
            </a:r>
            <a:r>
              <a:rPr lang="en-US" sz="1400" dirty="0"/>
              <a:t>polar </a:t>
            </a:r>
            <a:r>
              <a:rPr lang="en-US" sz="1400" dirty="0" smtClean="0"/>
              <a:t>nights </a:t>
            </a:r>
            <a:r>
              <a:rPr lang="en-US" sz="1400" dirty="0"/>
              <a:t>last </a:t>
            </a:r>
            <a:r>
              <a:rPr lang="en-US" sz="1400" dirty="0" smtClean="0"/>
              <a:t>for six months.  This causes even colder temperatures, the </a:t>
            </a:r>
            <a:r>
              <a:rPr lang="en-US" sz="1400" dirty="0"/>
              <a:t>lowest temperature ever recorded </a:t>
            </a:r>
            <a:r>
              <a:rPr lang="en-US" sz="1400" dirty="0" smtClean="0"/>
              <a:t>was  -126°F (-88°C).</a:t>
            </a:r>
            <a:endParaRPr lang="en-US" sz="1400" dirty="0"/>
          </a:p>
          <a:p>
            <a:endParaRPr lang="en-US" sz="1400" dirty="0"/>
          </a:p>
          <a:p>
            <a:r>
              <a:rPr lang="en-US" sz="1400" dirty="0"/>
              <a:t>Polar climates tend to be dry because </a:t>
            </a:r>
            <a:r>
              <a:rPr lang="en-US" sz="1400" dirty="0" smtClean="0"/>
              <a:t>cold air lacks moisture.  This prevents clouds from forming, and without clouds there is no snowfall or rain.  Some </a:t>
            </a:r>
            <a:r>
              <a:rPr lang="en-US" sz="1400" dirty="0"/>
              <a:t>polar </a:t>
            </a:r>
            <a:r>
              <a:rPr lang="en-US" sz="1400" dirty="0" smtClean="0"/>
              <a:t>areas get less than </a:t>
            </a:r>
            <a:r>
              <a:rPr lang="en-US" sz="1400" dirty="0"/>
              <a:t>10 inches </a:t>
            </a:r>
            <a:r>
              <a:rPr lang="en-US" sz="1400" dirty="0" smtClean="0"/>
              <a:t>of rain or snow a year.</a:t>
            </a:r>
            <a:endParaRPr lang="en-US" sz="1400" dirty="0"/>
          </a:p>
          <a:p>
            <a:endParaRPr lang="en-US" sz="1400" dirty="0" smtClean="0"/>
          </a:p>
          <a:p>
            <a:r>
              <a:rPr lang="en-US" sz="1400" b="1" dirty="0" smtClean="0"/>
              <a:t>Polar Climate:  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p:txBody>
      </p:sp>
      <p:sp>
        <p:nvSpPr>
          <p:cNvPr id="10" name="Rectangle 9"/>
          <p:cNvSpPr/>
          <p:nvPr/>
        </p:nvSpPr>
        <p:spPr>
          <a:xfrm>
            <a:off x="1360968" y="8974938"/>
            <a:ext cx="5369439" cy="646331"/>
          </a:xfrm>
          <a:prstGeom prst="rect">
            <a:avLst/>
          </a:prstGeom>
        </p:spPr>
        <p:txBody>
          <a:bodyPr wrap="square">
            <a:spAutoFit/>
          </a:bodyPr>
          <a:lstStyle/>
          <a:p>
            <a:r>
              <a:rPr lang="en-US" sz="1200" dirty="0" smtClean="0"/>
              <a:t>Modified from source:  </a:t>
            </a:r>
            <a:r>
              <a:rPr lang="en-US" sz="1200" dirty="0" smtClean="0">
                <a:hlinkClick r:id="rId2"/>
              </a:rPr>
              <a:t>http</a:t>
            </a:r>
            <a:r>
              <a:rPr lang="en-US" sz="1200" dirty="0">
                <a:hlinkClick r:id="rId2"/>
              </a:rPr>
              <a:t>://</a:t>
            </a:r>
            <a:r>
              <a:rPr lang="en-US" sz="1200" dirty="0" smtClean="0">
                <a:hlinkClick r:id="rId2"/>
              </a:rPr>
              <a:t>www.enviropedia.org.uk/Climate/Polar_Climate.php</a:t>
            </a:r>
            <a:endParaRPr lang="en-US" sz="1200" dirty="0" smtClean="0"/>
          </a:p>
          <a:p>
            <a:r>
              <a:rPr lang="en-US" sz="1200" dirty="0">
                <a:hlinkClick r:id="rId3"/>
              </a:rPr>
              <a:t>http://</a:t>
            </a:r>
            <a:r>
              <a:rPr lang="en-US" sz="1200" dirty="0" smtClean="0">
                <a:hlinkClick r:id="rId3"/>
              </a:rPr>
              <a:t>www.weatherforkids.org/climate.html</a:t>
            </a:r>
            <a:endParaRPr lang="en-US" sz="1200" dirty="0" smtClean="0"/>
          </a:p>
          <a:p>
            <a:endParaRPr lang="en-US" sz="1200" dirty="0"/>
          </a:p>
        </p:txBody>
      </p:sp>
      <p:sp>
        <p:nvSpPr>
          <p:cNvPr id="11" name="Rectangle 10"/>
          <p:cNvSpPr/>
          <p:nvPr/>
        </p:nvSpPr>
        <p:spPr>
          <a:xfrm>
            <a:off x="5147143" y="372584"/>
            <a:ext cx="747320" cy="307777"/>
          </a:xfrm>
          <a:prstGeom prst="rect">
            <a:avLst/>
          </a:prstGeom>
        </p:spPr>
        <p:txBody>
          <a:bodyPr wrap="none">
            <a:spAutoFit/>
          </a:bodyPr>
          <a:lstStyle/>
          <a:p>
            <a:r>
              <a:rPr lang="en-US" sz="1400" dirty="0"/>
              <a:t>Name:  </a:t>
            </a:r>
          </a:p>
        </p:txBody>
      </p:sp>
    </p:spTree>
    <p:extLst>
      <p:ext uri="{BB962C8B-B14F-4D97-AF65-F5344CB8AC3E}">
        <p14:creationId xmlns:p14="http://schemas.microsoft.com/office/powerpoint/2010/main" val="78724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399" y="603645"/>
            <a:ext cx="6103087" cy="8032968"/>
          </a:xfrm>
          <a:prstGeom prst="rect">
            <a:avLst/>
          </a:prstGeom>
        </p:spPr>
        <p:txBody>
          <a:bodyPr wrap="square">
            <a:spAutoFit/>
          </a:bodyPr>
          <a:lstStyle/>
          <a:p>
            <a:r>
              <a:rPr lang="en-US" sz="1400" b="1" dirty="0" smtClean="0"/>
              <a:t>Read the passage below independently, highlight key ideas.  </a:t>
            </a:r>
          </a:p>
          <a:p>
            <a:r>
              <a:rPr lang="en-US" sz="1400" b="1" dirty="0" smtClean="0"/>
              <a:t>With your group/partner, decide together on the definition of a tropical climate</a:t>
            </a:r>
            <a:endParaRPr lang="en-US" dirty="0"/>
          </a:p>
          <a:p>
            <a:endParaRPr lang="en-US" dirty="0" smtClean="0"/>
          </a:p>
          <a:p>
            <a:pPr algn="ctr"/>
            <a:r>
              <a:rPr lang="en-US" b="1" dirty="0" smtClean="0"/>
              <a:t>Tropical Climate</a:t>
            </a:r>
          </a:p>
          <a:p>
            <a:pPr algn="ctr"/>
            <a:endParaRPr lang="en-US" dirty="0"/>
          </a:p>
          <a:p>
            <a:r>
              <a:rPr lang="en-US" sz="1400" dirty="0"/>
              <a:t>T</a:t>
            </a:r>
            <a:r>
              <a:rPr lang="en-US" sz="1400" dirty="0" smtClean="0"/>
              <a:t>he area near the equator is </a:t>
            </a:r>
            <a:r>
              <a:rPr lang="en-US" sz="1400" dirty="0"/>
              <a:t>the tropical </a:t>
            </a:r>
            <a:r>
              <a:rPr lang="en-US" sz="1400" dirty="0" smtClean="0"/>
              <a:t>climate.  This area </a:t>
            </a:r>
            <a:r>
              <a:rPr lang="en-US" sz="1400" dirty="0"/>
              <a:t>experiences hot and humid </a:t>
            </a:r>
            <a:r>
              <a:rPr lang="en-US" sz="1400" dirty="0" smtClean="0"/>
              <a:t>weather.  The hot temperatures are caused by the sun hitting directly on this part of the Earth</a:t>
            </a:r>
            <a:r>
              <a:rPr lang="en-US" sz="1400" dirty="0"/>
              <a:t>. The </a:t>
            </a:r>
            <a:r>
              <a:rPr lang="en-US" sz="1400" dirty="0" smtClean="0"/>
              <a:t>tropics are located in the middle of the Earth and is closer to the sun.  </a:t>
            </a:r>
            <a:r>
              <a:rPr lang="en-US" sz="1400" dirty="0"/>
              <a:t>This is </a:t>
            </a:r>
            <a:r>
              <a:rPr lang="en-US" sz="1400" dirty="0" smtClean="0"/>
              <a:t>direct </a:t>
            </a:r>
            <a:r>
              <a:rPr lang="en-US" sz="1400" dirty="0"/>
              <a:t>light </a:t>
            </a:r>
            <a:r>
              <a:rPr lang="en-US" sz="1400" dirty="0" smtClean="0"/>
              <a:t>causes hot </a:t>
            </a:r>
            <a:r>
              <a:rPr lang="en-US" sz="1400" dirty="0"/>
              <a:t>temperatures. </a:t>
            </a:r>
            <a:endParaRPr lang="en-US" sz="1400" dirty="0" smtClean="0"/>
          </a:p>
          <a:p>
            <a:endParaRPr lang="en-US" sz="1400" dirty="0"/>
          </a:p>
          <a:p>
            <a:r>
              <a:rPr lang="en-US" sz="1400" dirty="0" smtClean="0"/>
              <a:t>There </a:t>
            </a:r>
            <a:r>
              <a:rPr lang="en-US" sz="1400" dirty="0"/>
              <a:t>is </a:t>
            </a:r>
            <a:r>
              <a:rPr lang="en-US" sz="1400" dirty="0" smtClean="0"/>
              <a:t>also plenty of </a:t>
            </a:r>
            <a:r>
              <a:rPr lang="en-US" sz="1400" dirty="0"/>
              <a:t>rainfall due to </a:t>
            </a:r>
            <a:r>
              <a:rPr lang="en-US" sz="1400" dirty="0" smtClean="0"/>
              <a:t>the warm air moving upward.  During </a:t>
            </a:r>
            <a:r>
              <a:rPr lang="en-US" sz="1400" dirty="0"/>
              <a:t>certain </a:t>
            </a:r>
            <a:r>
              <a:rPr lang="en-US" sz="1400" dirty="0" smtClean="0"/>
              <a:t>times of the year, </a:t>
            </a:r>
            <a:r>
              <a:rPr lang="en-US" sz="1400" dirty="0"/>
              <a:t>thunderstorms can occur </a:t>
            </a:r>
            <a:r>
              <a:rPr lang="en-US" sz="1400" dirty="0" smtClean="0"/>
              <a:t>every </a:t>
            </a:r>
            <a:r>
              <a:rPr lang="en-US" sz="1400" dirty="0"/>
              <a:t>day. </a:t>
            </a:r>
            <a:r>
              <a:rPr lang="en-US" sz="1400" dirty="0" smtClean="0"/>
              <a:t> Don’t let the rain fool you, the tropical climate </a:t>
            </a:r>
            <a:r>
              <a:rPr lang="en-US" sz="1400" dirty="0"/>
              <a:t>still </a:t>
            </a:r>
            <a:r>
              <a:rPr lang="en-US" sz="1400" dirty="0" smtClean="0"/>
              <a:t>gets large amounts of sunshine</a:t>
            </a:r>
            <a:r>
              <a:rPr lang="en-US" sz="1400" dirty="0"/>
              <a:t>, </a:t>
            </a:r>
            <a:r>
              <a:rPr lang="en-US" sz="1400" dirty="0" smtClean="0"/>
              <a:t>even with </a:t>
            </a:r>
            <a:r>
              <a:rPr lang="en-US" sz="1400" dirty="0"/>
              <a:t>the excessive </a:t>
            </a:r>
            <a:r>
              <a:rPr lang="en-US" sz="1400" dirty="0" smtClean="0"/>
              <a:t>rainfall.  This rain and sun provides </a:t>
            </a:r>
            <a:r>
              <a:rPr lang="en-US" sz="1400" dirty="0"/>
              <a:t>ideal growing conditions </a:t>
            </a:r>
            <a:r>
              <a:rPr lang="en-US" sz="1400" dirty="0" smtClean="0"/>
              <a:t>for plants.</a:t>
            </a:r>
          </a:p>
          <a:p>
            <a:endParaRPr lang="en-US" sz="1400" dirty="0"/>
          </a:p>
          <a:p>
            <a:r>
              <a:rPr lang="en-US" sz="1400" dirty="0" smtClean="0"/>
              <a:t>Temperatures in the tropical climate stay the same all year.  Seasons in tropical climates </a:t>
            </a:r>
            <a:r>
              <a:rPr lang="en-US" sz="1400" dirty="0"/>
              <a:t>do </a:t>
            </a:r>
            <a:r>
              <a:rPr lang="en-US" sz="1400" dirty="0" smtClean="0"/>
              <a:t>exist, but they are not know for warm and cold temperatures.  The seasons </a:t>
            </a:r>
            <a:r>
              <a:rPr lang="en-US" sz="1400" dirty="0"/>
              <a:t>are </a:t>
            </a:r>
            <a:r>
              <a:rPr lang="en-US" sz="1400" dirty="0" smtClean="0"/>
              <a:t>know by how much rain falls. There are </a:t>
            </a:r>
            <a:r>
              <a:rPr lang="en-US" sz="1400" dirty="0"/>
              <a:t>two wet and two dry seasons</a:t>
            </a:r>
            <a:r>
              <a:rPr lang="en-US" sz="1400" dirty="0" smtClean="0"/>
              <a:t>.  As you move </a:t>
            </a:r>
            <a:r>
              <a:rPr lang="en-US" sz="1400" dirty="0"/>
              <a:t>away from the equator, the two rainy seasons </a:t>
            </a:r>
            <a:r>
              <a:rPr lang="en-US" sz="1400" dirty="0" smtClean="0"/>
              <a:t>join </a:t>
            </a:r>
            <a:r>
              <a:rPr lang="en-US" sz="1400" dirty="0"/>
              <a:t>into one, and the climate becomes more </a:t>
            </a:r>
            <a:r>
              <a:rPr lang="en-US" sz="1400" dirty="0" smtClean="0"/>
              <a:t>monsoonal (one </a:t>
            </a:r>
            <a:r>
              <a:rPr lang="en-US" sz="1400" dirty="0"/>
              <a:t>wet season and one dry </a:t>
            </a:r>
            <a:r>
              <a:rPr lang="en-US" sz="1400" dirty="0" smtClean="0"/>
              <a:t>season). </a:t>
            </a:r>
            <a:r>
              <a:rPr lang="en-US" sz="1400" dirty="0"/>
              <a:t>In the Northern Hemisphere, the wet season occurs from May to July, in the Southern Hemisphere from November to February</a:t>
            </a:r>
            <a:r>
              <a:rPr lang="en-US" sz="1400" dirty="0" smtClean="0"/>
              <a:t>.</a:t>
            </a:r>
            <a:endParaRPr lang="en-US" sz="1400" dirty="0"/>
          </a:p>
          <a:p>
            <a:endParaRPr lang="en-US" sz="1400" dirty="0" smtClean="0"/>
          </a:p>
          <a:p>
            <a:r>
              <a:rPr lang="en-US" sz="1400" b="1" dirty="0" smtClean="0"/>
              <a:t>Tropical Climate:  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p:txBody>
      </p:sp>
      <p:sp>
        <p:nvSpPr>
          <p:cNvPr id="11" name="Rectangle 10"/>
          <p:cNvSpPr/>
          <p:nvPr/>
        </p:nvSpPr>
        <p:spPr>
          <a:xfrm>
            <a:off x="5163092" y="234313"/>
            <a:ext cx="670376" cy="276999"/>
          </a:xfrm>
          <a:prstGeom prst="rect">
            <a:avLst/>
          </a:prstGeom>
        </p:spPr>
        <p:txBody>
          <a:bodyPr wrap="none">
            <a:spAutoFit/>
          </a:bodyPr>
          <a:lstStyle/>
          <a:p>
            <a:r>
              <a:rPr lang="en-US" sz="1200" dirty="0"/>
              <a:t>Name:  </a:t>
            </a:r>
          </a:p>
        </p:txBody>
      </p:sp>
      <p:sp>
        <p:nvSpPr>
          <p:cNvPr id="2" name="Rectangle 1"/>
          <p:cNvSpPr/>
          <p:nvPr/>
        </p:nvSpPr>
        <p:spPr>
          <a:xfrm>
            <a:off x="1350335" y="8728946"/>
            <a:ext cx="5667151" cy="646331"/>
          </a:xfrm>
          <a:prstGeom prst="rect">
            <a:avLst/>
          </a:prstGeom>
        </p:spPr>
        <p:txBody>
          <a:bodyPr wrap="square">
            <a:spAutoFit/>
          </a:bodyPr>
          <a:lstStyle/>
          <a:p>
            <a:r>
              <a:rPr lang="en-US" sz="1200" dirty="0"/>
              <a:t>Modified from </a:t>
            </a:r>
            <a:r>
              <a:rPr lang="en-US" sz="1200" dirty="0" smtClean="0"/>
              <a:t>source: </a:t>
            </a:r>
            <a:r>
              <a:rPr lang="en-US" sz="1200" dirty="0" smtClean="0">
                <a:hlinkClick r:id="rId2"/>
              </a:rPr>
              <a:t>http</a:t>
            </a:r>
            <a:r>
              <a:rPr lang="en-US" sz="1200" dirty="0">
                <a:hlinkClick r:id="rId2"/>
              </a:rPr>
              <a:t>://</a:t>
            </a:r>
            <a:r>
              <a:rPr lang="en-US" sz="1200" dirty="0" smtClean="0">
                <a:hlinkClick r:id="rId2"/>
              </a:rPr>
              <a:t>www.enviropedia.org.uk/Climate/Polar_Climate.php</a:t>
            </a:r>
            <a:endParaRPr lang="en-US" sz="1200" dirty="0" smtClean="0"/>
          </a:p>
          <a:p>
            <a:r>
              <a:rPr lang="en-US" sz="1200" dirty="0">
                <a:hlinkClick r:id="rId3"/>
              </a:rPr>
              <a:t>http://</a:t>
            </a:r>
            <a:r>
              <a:rPr lang="en-US" sz="1200" dirty="0" smtClean="0">
                <a:hlinkClick r:id="rId3"/>
              </a:rPr>
              <a:t>www.weatherforkids.org/climate.html</a:t>
            </a:r>
            <a:endParaRPr lang="en-US" sz="1200" dirty="0" smtClean="0"/>
          </a:p>
          <a:p>
            <a:endParaRPr lang="en-US" sz="1200" dirty="0"/>
          </a:p>
        </p:txBody>
      </p:sp>
    </p:spTree>
    <p:extLst>
      <p:ext uri="{BB962C8B-B14F-4D97-AF65-F5344CB8AC3E}">
        <p14:creationId xmlns:p14="http://schemas.microsoft.com/office/powerpoint/2010/main" val="221883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1" y="776176"/>
            <a:ext cx="6103087" cy="7755969"/>
          </a:xfrm>
          <a:prstGeom prst="rect">
            <a:avLst/>
          </a:prstGeom>
        </p:spPr>
        <p:txBody>
          <a:bodyPr wrap="square">
            <a:spAutoFit/>
          </a:bodyPr>
          <a:lstStyle/>
          <a:p>
            <a:r>
              <a:rPr lang="en-US" sz="1400" b="1" dirty="0" smtClean="0"/>
              <a:t>Read the passage below independently, highlight key ideas.  </a:t>
            </a:r>
          </a:p>
          <a:p>
            <a:r>
              <a:rPr lang="en-US" sz="1400" b="1" dirty="0" smtClean="0"/>
              <a:t>With your group/partner, decide together on the definition of a temperate climate</a:t>
            </a:r>
            <a:endParaRPr lang="en-US" dirty="0" smtClean="0"/>
          </a:p>
          <a:p>
            <a:pPr algn="ctr"/>
            <a:r>
              <a:rPr lang="en-US" b="1" dirty="0" smtClean="0"/>
              <a:t>Temperate Climate</a:t>
            </a:r>
          </a:p>
          <a:p>
            <a:pPr algn="ctr"/>
            <a:endParaRPr lang="en-US" dirty="0"/>
          </a:p>
          <a:p>
            <a:r>
              <a:rPr lang="en-US" sz="1400" dirty="0"/>
              <a:t>Temperate climates are those without </a:t>
            </a:r>
            <a:r>
              <a:rPr lang="en-US" sz="1400" dirty="0" smtClean="0"/>
              <a:t>extreme high or low temperatures</a:t>
            </a:r>
            <a:r>
              <a:rPr lang="en-US" sz="1400" dirty="0"/>
              <a:t>. </a:t>
            </a:r>
            <a:r>
              <a:rPr lang="en-US" sz="1400" dirty="0" smtClean="0"/>
              <a:t>This means that temperatures are </a:t>
            </a:r>
            <a:r>
              <a:rPr lang="en-US" sz="1400" dirty="0"/>
              <a:t>not burning hot nor freezing </a:t>
            </a:r>
            <a:r>
              <a:rPr lang="en-US" sz="1400" dirty="0" smtClean="0"/>
              <a:t>cold, temperate </a:t>
            </a:r>
            <a:r>
              <a:rPr lang="en-US" sz="1400" dirty="0"/>
              <a:t>means </a:t>
            </a:r>
            <a:r>
              <a:rPr lang="en-US" sz="1400" dirty="0" smtClean="0"/>
              <a:t>moderate.  The temperate climates </a:t>
            </a:r>
            <a:r>
              <a:rPr lang="en-US" sz="1400" dirty="0"/>
              <a:t>are located </a:t>
            </a:r>
            <a:r>
              <a:rPr lang="en-US" sz="1400" dirty="0" smtClean="0"/>
              <a:t>between the tropical climate and polar climates.  This means that some time areas are farther </a:t>
            </a:r>
            <a:r>
              <a:rPr lang="en-US" sz="1400" dirty="0"/>
              <a:t>from the </a:t>
            </a:r>
            <a:r>
              <a:rPr lang="en-US" sz="1400" dirty="0" smtClean="0"/>
              <a:t>sun with indirect </a:t>
            </a:r>
            <a:r>
              <a:rPr lang="en-US" sz="1400" dirty="0"/>
              <a:t>light </a:t>
            </a:r>
            <a:r>
              <a:rPr lang="en-US" sz="1400" dirty="0" smtClean="0"/>
              <a:t>(which </a:t>
            </a:r>
            <a:r>
              <a:rPr lang="en-US" sz="1400" dirty="0"/>
              <a:t>causes colder temperatures</a:t>
            </a:r>
            <a:r>
              <a:rPr lang="en-US" sz="1400" dirty="0" smtClean="0"/>
              <a:t>.)  At other times, this area is closer to the sun and with direct light (which causes warmer temperatures.)  </a:t>
            </a:r>
          </a:p>
          <a:p>
            <a:endParaRPr lang="en-US" sz="1400" dirty="0"/>
          </a:p>
          <a:p>
            <a:r>
              <a:rPr lang="en-US" sz="1400" dirty="0" smtClean="0"/>
              <a:t>Temperate climates do not have areas where it rains or snows all year, or area with little to no precipitation. </a:t>
            </a:r>
            <a:r>
              <a:rPr lang="en-US" sz="1400" dirty="0"/>
              <a:t>The changes between summer and winter are </a:t>
            </a:r>
            <a:r>
              <a:rPr lang="en-US" sz="1400" dirty="0" smtClean="0"/>
              <a:t>somewhat quick, without </a:t>
            </a:r>
            <a:r>
              <a:rPr lang="en-US" sz="1400" dirty="0"/>
              <a:t>being </a:t>
            </a:r>
            <a:r>
              <a:rPr lang="en-US" sz="1400" dirty="0" smtClean="0"/>
              <a:t>extreme.  Unlike </a:t>
            </a:r>
            <a:r>
              <a:rPr lang="en-US" sz="1400" dirty="0"/>
              <a:t>in the tropics, temperatures can vary greatly here, between summer and </a:t>
            </a:r>
            <a:r>
              <a:rPr lang="en-US" sz="1400" dirty="0" smtClean="0"/>
              <a:t>winter.  So</a:t>
            </a:r>
            <a:r>
              <a:rPr lang="en-US" sz="1400" dirty="0"/>
              <a:t>, most places with a temperate climate have four seasons: summer, autumn, winter and spring</a:t>
            </a:r>
            <a:r>
              <a:rPr lang="en-US" sz="1400" dirty="0" smtClean="0"/>
              <a:t>.  Some </a:t>
            </a:r>
            <a:r>
              <a:rPr lang="en-US" sz="1400" dirty="0"/>
              <a:t>areas with a temperate climate can have very unpredictable weather. One day it may be sunny, the next may be rainy, and after that it may be cloudy. This is usual in summer as well as in </a:t>
            </a:r>
            <a:r>
              <a:rPr lang="en-US" sz="1400" dirty="0" smtClean="0"/>
              <a:t>winter.</a:t>
            </a:r>
            <a:r>
              <a:rPr lang="en-US" sz="1400" dirty="0"/>
              <a:t> </a:t>
            </a:r>
            <a:r>
              <a:rPr lang="en-US" sz="1400" dirty="0" smtClean="0"/>
              <a:t> The </a:t>
            </a:r>
            <a:r>
              <a:rPr lang="en-US" sz="1400" dirty="0"/>
              <a:t>temperate climates can be divided into </a:t>
            </a:r>
            <a:r>
              <a:rPr lang="en-US" sz="1400" i="1" dirty="0"/>
              <a:t>warm</a:t>
            </a:r>
            <a:r>
              <a:rPr lang="en-US" sz="1400" dirty="0"/>
              <a:t> temperate climates and </a:t>
            </a:r>
            <a:r>
              <a:rPr lang="en-US" sz="1400" i="1" dirty="0"/>
              <a:t>cool</a:t>
            </a:r>
            <a:r>
              <a:rPr lang="en-US" sz="1400" dirty="0"/>
              <a:t> temperate climates. </a:t>
            </a:r>
            <a:endParaRPr lang="en-US" sz="1400" dirty="0" smtClean="0"/>
          </a:p>
          <a:p>
            <a:endParaRPr lang="en-US" sz="1400" dirty="0" smtClean="0"/>
          </a:p>
          <a:p>
            <a:r>
              <a:rPr lang="en-US" sz="1400" b="1" dirty="0" smtClean="0"/>
              <a:t>Temperate Climate:  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a:p>
            <a:endParaRPr lang="en-US" sz="1400" b="1" dirty="0"/>
          </a:p>
          <a:p>
            <a:r>
              <a:rPr lang="en-US" sz="1400" b="1" dirty="0" smtClean="0"/>
              <a:t>__________________________________________________________________</a:t>
            </a:r>
          </a:p>
        </p:txBody>
      </p:sp>
      <p:sp>
        <p:nvSpPr>
          <p:cNvPr id="10" name="Rectangle 9"/>
          <p:cNvSpPr/>
          <p:nvPr/>
        </p:nvSpPr>
        <p:spPr>
          <a:xfrm>
            <a:off x="1626782" y="8984679"/>
            <a:ext cx="5390706" cy="646331"/>
          </a:xfrm>
          <a:prstGeom prst="rect">
            <a:avLst/>
          </a:prstGeom>
        </p:spPr>
        <p:txBody>
          <a:bodyPr wrap="square">
            <a:spAutoFit/>
          </a:bodyPr>
          <a:lstStyle/>
          <a:p>
            <a:r>
              <a:rPr lang="en-US" sz="1200" dirty="0"/>
              <a:t>Modified from source:  </a:t>
            </a:r>
            <a:r>
              <a:rPr lang="en-US" sz="1200" dirty="0">
                <a:hlinkClick r:id="rId2"/>
              </a:rPr>
              <a:t>http://</a:t>
            </a:r>
            <a:r>
              <a:rPr lang="en-US" sz="1200" dirty="0" smtClean="0">
                <a:hlinkClick r:id="rId2"/>
              </a:rPr>
              <a:t>www.enviropedia.org.uk/Climate/Polar_Climate.php</a:t>
            </a:r>
            <a:endParaRPr lang="en-US" sz="1200" dirty="0" smtClean="0"/>
          </a:p>
          <a:p>
            <a:r>
              <a:rPr lang="en-US" sz="1200" dirty="0">
                <a:hlinkClick r:id="rId3"/>
              </a:rPr>
              <a:t>http://</a:t>
            </a:r>
            <a:r>
              <a:rPr lang="en-US" sz="1200" dirty="0" smtClean="0">
                <a:hlinkClick r:id="rId3"/>
              </a:rPr>
              <a:t>www.weatherforkids.org/climate.html</a:t>
            </a:r>
            <a:endParaRPr lang="en-US" sz="1200" dirty="0" smtClean="0"/>
          </a:p>
          <a:p>
            <a:endParaRPr lang="en-US" sz="1200" dirty="0"/>
          </a:p>
        </p:txBody>
      </p:sp>
      <p:sp>
        <p:nvSpPr>
          <p:cNvPr id="11" name="Rectangle 10"/>
          <p:cNvSpPr/>
          <p:nvPr/>
        </p:nvSpPr>
        <p:spPr>
          <a:xfrm>
            <a:off x="5163092" y="319421"/>
            <a:ext cx="670376" cy="276999"/>
          </a:xfrm>
          <a:prstGeom prst="rect">
            <a:avLst/>
          </a:prstGeom>
        </p:spPr>
        <p:txBody>
          <a:bodyPr wrap="none">
            <a:spAutoFit/>
          </a:bodyPr>
          <a:lstStyle/>
          <a:p>
            <a:r>
              <a:rPr lang="en-US" sz="1200" dirty="0"/>
              <a:t>Name:  </a:t>
            </a:r>
          </a:p>
        </p:txBody>
      </p:sp>
    </p:spTree>
    <p:extLst>
      <p:ext uri="{BB962C8B-B14F-4D97-AF65-F5344CB8AC3E}">
        <p14:creationId xmlns:p14="http://schemas.microsoft.com/office/powerpoint/2010/main" val="113071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806" y="1707697"/>
            <a:ext cx="6042992" cy="6155531"/>
          </a:xfrm>
          <a:prstGeom prst="rect">
            <a:avLst/>
          </a:prstGeom>
        </p:spPr>
        <p:txBody>
          <a:bodyPr wrap="square">
            <a:spAutoFit/>
          </a:bodyPr>
          <a:lstStyle/>
          <a:p>
            <a:r>
              <a:rPr lang="en-US" sz="1400" b="1" dirty="0" smtClean="0">
                <a:solidFill>
                  <a:srgbClr val="002060"/>
                </a:solidFill>
              </a:rPr>
              <a:t>Common Core ELA</a:t>
            </a:r>
          </a:p>
          <a:p>
            <a:r>
              <a:rPr lang="en-US" sz="1400" b="1" dirty="0" smtClean="0">
                <a:solidFill>
                  <a:srgbClr val="002060"/>
                </a:solidFill>
              </a:rPr>
              <a:t>Integration </a:t>
            </a:r>
            <a:r>
              <a:rPr lang="en-US" sz="1400" b="1" dirty="0">
                <a:solidFill>
                  <a:srgbClr val="002060"/>
                </a:solidFill>
              </a:rPr>
              <a:t>of Knowledge and Ideas:</a:t>
            </a:r>
          </a:p>
          <a:p>
            <a:r>
              <a:rPr lang="en-US" sz="1400" dirty="0">
                <a:solidFill>
                  <a:srgbClr val="002060"/>
                </a:solidFill>
              </a:rPr>
              <a:t>CCSS.ELA-Literacy.RI.3.9</a:t>
            </a:r>
          </a:p>
          <a:p>
            <a:r>
              <a:rPr lang="en-US" sz="1400" dirty="0">
                <a:solidFill>
                  <a:srgbClr val="002060"/>
                </a:solidFill>
              </a:rPr>
              <a:t>Compare and contrast the most important points and key details presented in two texts on the same topic</a:t>
            </a:r>
            <a:r>
              <a:rPr lang="en-US" sz="1400" dirty="0" smtClean="0">
                <a:solidFill>
                  <a:srgbClr val="002060"/>
                </a:solidFill>
              </a:rPr>
              <a:t>.</a:t>
            </a:r>
            <a:endParaRPr lang="en-US" sz="1400" dirty="0">
              <a:solidFill>
                <a:srgbClr val="002060"/>
              </a:solidFill>
            </a:endParaRPr>
          </a:p>
          <a:p>
            <a:endParaRPr lang="en-US" dirty="0" smtClean="0"/>
          </a:p>
          <a:p>
            <a:r>
              <a:rPr lang="en-US" dirty="0" smtClean="0"/>
              <a:t>Using the student identified important points and key details  from the three major climate zones worksheets, have students compare and contrast the climates.</a:t>
            </a:r>
            <a:endParaRPr lang="en-US" dirty="0"/>
          </a:p>
          <a:p>
            <a:endParaRPr lang="en-US" dirty="0" smtClean="0"/>
          </a:p>
          <a:p>
            <a:r>
              <a:rPr lang="en-US" dirty="0" smtClean="0"/>
              <a:t>Suggestions:</a:t>
            </a:r>
          </a:p>
          <a:p>
            <a:endParaRPr lang="en-US" dirty="0" smtClean="0"/>
          </a:p>
          <a:p>
            <a:pPr marL="285750" indent="-285750">
              <a:buFont typeface="Arial" panose="020B0604020202020204" pitchFamily="34" charset="0"/>
              <a:buChar char="•"/>
            </a:pPr>
            <a:r>
              <a:rPr lang="en-US" dirty="0" smtClean="0"/>
              <a:t>Make a Xerox copy of the students papers, distribute giving each student two different climates</a:t>
            </a:r>
          </a:p>
          <a:p>
            <a:endParaRPr lang="en-US" dirty="0"/>
          </a:p>
          <a:p>
            <a:pPr marL="285750" indent="-285750">
              <a:buFont typeface="Arial" panose="020B0604020202020204" pitchFamily="34" charset="0"/>
              <a:buChar char="•"/>
            </a:pPr>
            <a:r>
              <a:rPr lang="en-US" dirty="0" smtClean="0"/>
              <a:t>Work in pairs, giving each student a different climate</a:t>
            </a:r>
          </a:p>
          <a:p>
            <a:endParaRPr lang="en-US" dirty="0" smtClean="0"/>
          </a:p>
          <a:p>
            <a:pPr marL="285750" indent="-285750">
              <a:buFont typeface="Arial" panose="020B0604020202020204" pitchFamily="34" charset="0"/>
              <a:buChar char="•"/>
            </a:pPr>
            <a:r>
              <a:rPr lang="en-US" dirty="0" smtClean="0"/>
              <a:t>Work in groups, have students present their climate allowing each student to compare and contrast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Whole class activity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Draw an illustration of the differences</a:t>
            </a:r>
          </a:p>
        </p:txBody>
      </p:sp>
      <p:sp>
        <p:nvSpPr>
          <p:cNvPr id="3" name="TextBox 2"/>
          <p:cNvSpPr txBox="1"/>
          <p:nvPr/>
        </p:nvSpPr>
        <p:spPr>
          <a:xfrm>
            <a:off x="2374716" y="553453"/>
            <a:ext cx="2565767" cy="707886"/>
          </a:xfrm>
          <a:prstGeom prst="rect">
            <a:avLst/>
          </a:prstGeom>
          <a:noFill/>
        </p:spPr>
        <p:txBody>
          <a:bodyPr wrap="none" rtlCol="0">
            <a:spAutoFit/>
          </a:bodyPr>
          <a:lstStyle/>
          <a:p>
            <a:pPr algn="ctr"/>
            <a:r>
              <a:rPr lang="en-US" sz="2000" b="1" dirty="0" smtClean="0"/>
              <a:t>Climates</a:t>
            </a:r>
          </a:p>
          <a:p>
            <a:pPr algn="ctr"/>
            <a:r>
              <a:rPr lang="en-US" sz="2000" b="1" dirty="0" smtClean="0"/>
              <a:t>Compare and Contrast</a:t>
            </a:r>
            <a:endParaRPr lang="en-US" sz="2000" b="1" dirty="0"/>
          </a:p>
        </p:txBody>
      </p:sp>
    </p:spTree>
    <p:extLst>
      <p:ext uri="{BB962C8B-B14F-4D97-AF65-F5344CB8AC3E}">
        <p14:creationId xmlns:p14="http://schemas.microsoft.com/office/powerpoint/2010/main" val="352586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7" y="672981"/>
            <a:ext cx="6042992" cy="6555641"/>
          </a:xfrm>
          <a:prstGeom prst="rect">
            <a:avLst/>
          </a:prstGeom>
        </p:spPr>
        <p:txBody>
          <a:bodyPr wrap="square">
            <a:sp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
            </a:r>
            <a:br>
              <a:rPr lang="en-US" sz="1400" dirty="0" smtClean="0"/>
            </a:br>
            <a:endParaRPr lang="en-US" sz="1400" dirty="0"/>
          </a:p>
        </p:txBody>
      </p:sp>
      <p:sp>
        <p:nvSpPr>
          <p:cNvPr id="3" name="Rectangle 2"/>
          <p:cNvSpPr/>
          <p:nvPr/>
        </p:nvSpPr>
        <p:spPr>
          <a:xfrm>
            <a:off x="373711" y="1660885"/>
            <a:ext cx="2997642" cy="1399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908993" y="1658497"/>
            <a:ext cx="3011685" cy="1414395"/>
          </a:xfrm>
          <a:prstGeom prst="rect">
            <a:avLst/>
          </a:prstGeom>
        </p:spPr>
      </p:pic>
      <p:pic>
        <p:nvPicPr>
          <p:cNvPr id="5" name="Picture 4"/>
          <p:cNvPicPr>
            <a:picLocks noChangeAspect="1"/>
          </p:cNvPicPr>
          <p:nvPr/>
        </p:nvPicPr>
        <p:blipFill>
          <a:blip r:embed="rId2"/>
          <a:stretch>
            <a:fillRect/>
          </a:stretch>
        </p:blipFill>
        <p:spPr>
          <a:xfrm>
            <a:off x="359668" y="4326413"/>
            <a:ext cx="3011685" cy="1414395"/>
          </a:xfrm>
          <a:prstGeom prst="rect">
            <a:avLst/>
          </a:prstGeom>
        </p:spPr>
      </p:pic>
      <p:pic>
        <p:nvPicPr>
          <p:cNvPr id="6" name="Picture 5"/>
          <p:cNvPicPr>
            <a:picLocks noChangeAspect="1"/>
          </p:cNvPicPr>
          <p:nvPr/>
        </p:nvPicPr>
        <p:blipFill>
          <a:blip r:embed="rId2"/>
          <a:stretch>
            <a:fillRect/>
          </a:stretch>
        </p:blipFill>
        <p:spPr>
          <a:xfrm>
            <a:off x="3908993" y="4326411"/>
            <a:ext cx="3011685" cy="1414395"/>
          </a:xfrm>
          <a:prstGeom prst="rect">
            <a:avLst/>
          </a:prstGeom>
        </p:spPr>
      </p:pic>
      <p:pic>
        <p:nvPicPr>
          <p:cNvPr id="7" name="Picture 6"/>
          <p:cNvPicPr>
            <a:picLocks noChangeAspect="1"/>
          </p:cNvPicPr>
          <p:nvPr/>
        </p:nvPicPr>
        <p:blipFill>
          <a:blip r:embed="rId2"/>
          <a:stretch>
            <a:fillRect/>
          </a:stretch>
        </p:blipFill>
        <p:spPr>
          <a:xfrm>
            <a:off x="429707" y="7228622"/>
            <a:ext cx="3011685" cy="1414395"/>
          </a:xfrm>
          <a:prstGeom prst="rect">
            <a:avLst/>
          </a:prstGeom>
        </p:spPr>
      </p:pic>
      <p:pic>
        <p:nvPicPr>
          <p:cNvPr id="8" name="Picture 7"/>
          <p:cNvPicPr>
            <a:picLocks noChangeAspect="1"/>
          </p:cNvPicPr>
          <p:nvPr/>
        </p:nvPicPr>
        <p:blipFill>
          <a:blip r:embed="rId2"/>
          <a:stretch>
            <a:fillRect/>
          </a:stretch>
        </p:blipFill>
        <p:spPr>
          <a:xfrm>
            <a:off x="3827958" y="7228622"/>
            <a:ext cx="3011685" cy="1414395"/>
          </a:xfrm>
          <a:prstGeom prst="rect">
            <a:avLst/>
          </a:prstGeom>
        </p:spPr>
      </p:pic>
      <p:sp>
        <p:nvSpPr>
          <p:cNvPr id="9" name="Rectangle 8"/>
          <p:cNvSpPr/>
          <p:nvPr/>
        </p:nvSpPr>
        <p:spPr>
          <a:xfrm>
            <a:off x="2760366" y="3577862"/>
            <a:ext cx="1794466" cy="369332"/>
          </a:xfrm>
          <a:prstGeom prst="rect">
            <a:avLst/>
          </a:prstGeom>
        </p:spPr>
        <p:txBody>
          <a:bodyPr wrap="none">
            <a:spAutoFit/>
          </a:bodyPr>
          <a:lstStyle/>
          <a:p>
            <a:r>
              <a:rPr lang="en-US" b="1" dirty="0"/>
              <a:t>Tropical </a:t>
            </a:r>
            <a:r>
              <a:rPr lang="en-US" b="1" dirty="0" smtClean="0"/>
              <a:t>vs. </a:t>
            </a:r>
            <a:r>
              <a:rPr lang="en-US" b="1" dirty="0"/>
              <a:t>Polar</a:t>
            </a:r>
          </a:p>
        </p:txBody>
      </p:sp>
      <p:sp>
        <p:nvSpPr>
          <p:cNvPr id="10" name="Rectangle 9"/>
          <p:cNvSpPr/>
          <p:nvPr/>
        </p:nvSpPr>
        <p:spPr>
          <a:xfrm>
            <a:off x="2626259" y="6400784"/>
            <a:ext cx="2062681" cy="369332"/>
          </a:xfrm>
          <a:prstGeom prst="rect">
            <a:avLst/>
          </a:prstGeom>
        </p:spPr>
        <p:txBody>
          <a:bodyPr wrap="none">
            <a:spAutoFit/>
          </a:bodyPr>
          <a:lstStyle/>
          <a:p>
            <a:r>
              <a:rPr lang="en-US" b="1" dirty="0"/>
              <a:t>Polar vs. Temperate</a:t>
            </a:r>
          </a:p>
        </p:txBody>
      </p:sp>
      <p:sp>
        <p:nvSpPr>
          <p:cNvPr id="11" name="Rectangle 10"/>
          <p:cNvSpPr/>
          <p:nvPr/>
        </p:nvSpPr>
        <p:spPr>
          <a:xfrm>
            <a:off x="2588708" y="966090"/>
            <a:ext cx="2316468" cy="369332"/>
          </a:xfrm>
          <a:prstGeom prst="rect">
            <a:avLst/>
          </a:prstGeom>
        </p:spPr>
        <p:txBody>
          <a:bodyPr wrap="none">
            <a:spAutoFit/>
          </a:bodyPr>
          <a:lstStyle/>
          <a:p>
            <a:r>
              <a:rPr lang="en-US" b="1" dirty="0"/>
              <a:t>Temperate vs. Tropical</a:t>
            </a:r>
          </a:p>
        </p:txBody>
      </p:sp>
      <p:sp>
        <p:nvSpPr>
          <p:cNvPr id="12" name="TextBox 11"/>
          <p:cNvSpPr txBox="1"/>
          <p:nvPr/>
        </p:nvSpPr>
        <p:spPr>
          <a:xfrm>
            <a:off x="1522115" y="1321988"/>
            <a:ext cx="700833" cy="369332"/>
          </a:xfrm>
          <a:prstGeom prst="rect">
            <a:avLst/>
          </a:prstGeom>
          <a:noFill/>
        </p:spPr>
        <p:txBody>
          <a:bodyPr wrap="none" rtlCol="0">
            <a:spAutoFit/>
          </a:bodyPr>
          <a:lstStyle/>
          <a:p>
            <a:r>
              <a:rPr lang="en-US" dirty="0" smtClean="0"/>
              <a:t>Same</a:t>
            </a:r>
            <a:endParaRPr lang="en-US" dirty="0"/>
          </a:p>
        </p:txBody>
      </p:sp>
      <p:pic>
        <p:nvPicPr>
          <p:cNvPr id="13" name="Picture 12"/>
          <p:cNvPicPr>
            <a:picLocks noChangeAspect="1"/>
          </p:cNvPicPr>
          <p:nvPr/>
        </p:nvPicPr>
        <p:blipFill>
          <a:blip r:embed="rId3"/>
          <a:stretch>
            <a:fillRect/>
          </a:stretch>
        </p:blipFill>
        <p:spPr>
          <a:xfrm>
            <a:off x="1473208" y="6901291"/>
            <a:ext cx="798645" cy="499915"/>
          </a:xfrm>
          <a:prstGeom prst="rect">
            <a:avLst/>
          </a:prstGeom>
        </p:spPr>
      </p:pic>
      <p:pic>
        <p:nvPicPr>
          <p:cNvPr id="14" name="Picture 13"/>
          <p:cNvPicPr>
            <a:picLocks noChangeAspect="1"/>
          </p:cNvPicPr>
          <p:nvPr/>
        </p:nvPicPr>
        <p:blipFill>
          <a:blip r:embed="rId3"/>
          <a:stretch>
            <a:fillRect/>
          </a:stretch>
        </p:blipFill>
        <p:spPr>
          <a:xfrm>
            <a:off x="1473208" y="3982247"/>
            <a:ext cx="798645" cy="499915"/>
          </a:xfrm>
          <a:prstGeom prst="rect">
            <a:avLst/>
          </a:prstGeom>
        </p:spPr>
      </p:pic>
      <p:sp>
        <p:nvSpPr>
          <p:cNvPr id="15" name="TextBox 14"/>
          <p:cNvSpPr txBox="1"/>
          <p:nvPr/>
        </p:nvSpPr>
        <p:spPr>
          <a:xfrm>
            <a:off x="4905883" y="1321988"/>
            <a:ext cx="1017907" cy="369332"/>
          </a:xfrm>
          <a:prstGeom prst="rect">
            <a:avLst/>
          </a:prstGeom>
          <a:noFill/>
        </p:spPr>
        <p:txBody>
          <a:bodyPr wrap="none" rtlCol="0">
            <a:spAutoFit/>
          </a:bodyPr>
          <a:lstStyle/>
          <a:p>
            <a:r>
              <a:rPr lang="en-US" dirty="0" smtClean="0"/>
              <a:t>Different</a:t>
            </a:r>
            <a:endParaRPr lang="en-US" dirty="0"/>
          </a:p>
        </p:txBody>
      </p:sp>
      <p:pic>
        <p:nvPicPr>
          <p:cNvPr id="16" name="Picture 15"/>
          <p:cNvPicPr>
            <a:picLocks noChangeAspect="1"/>
          </p:cNvPicPr>
          <p:nvPr/>
        </p:nvPicPr>
        <p:blipFill>
          <a:blip r:embed="rId4"/>
          <a:stretch>
            <a:fillRect/>
          </a:stretch>
        </p:blipFill>
        <p:spPr>
          <a:xfrm>
            <a:off x="4850907" y="3950801"/>
            <a:ext cx="1127858" cy="499915"/>
          </a:xfrm>
          <a:prstGeom prst="rect">
            <a:avLst/>
          </a:prstGeom>
        </p:spPr>
      </p:pic>
      <p:pic>
        <p:nvPicPr>
          <p:cNvPr id="17" name="Picture 16"/>
          <p:cNvPicPr>
            <a:picLocks noChangeAspect="1"/>
          </p:cNvPicPr>
          <p:nvPr/>
        </p:nvPicPr>
        <p:blipFill>
          <a:blip r:embed="rId4"/>
          <a:stretch>
            <a:fillRect/>
          </a:stretch>
        </p:blipFill>
        <p:spPr>
          <a:xfrm>
            <a:off x="4814697" y="6901292"/>
            <a:ext cx="1127858" cy="499915"/>
          </a:xfrm>
          <a:prstGeom prst="rect">
            <a:avLst/>
          </a:prstGeom>
        </p:spPr>
      </p:pic>
      <p:sp>
        <p:nvSpPr>
          <p:cNvPr id="18" name="TextBox 17"/>
          <p:cNvSpPr txBox="1"/>
          <p:nvPr/>
        </p:nvSpPr>
        <p:spPr>
          <a:xfrm>
            <a:off x="5271520" y="187255"/>
            <a:ext cx="707245" cy="307777"/>
          </a:xfrm>
          <a:prstGeom prst="rect">
            <a:avLst/>
          </a:prstGeom>
          <a:noFill/>
        </p:spPr>
        <p:txBody>
          <a:bodyPr wrap="none" rtlCol="0">
            <a:spAutoFit/>
          </a:bodyPr>
          <a:lstStyle/>
          <a:p>
            <a:r>
              <a:rPr lang="en-US" sz="1400" dirty="0" smtClean="0"/>
              <a:t>Name: </a:t>
            </a:r>
            <a:endParaRPr lang="en-US" sz="1400" dirty="0"/>
          </a:p>
        </p:txBody>
      </p:sp>
      <p:sp>
        <p:nvSpPr>
          <p:cNvPr id="19" name="TextBox 18"/>
          <p:cNvSpPr txBox="1"/>
          <p:nvPr/>
        </p:nvSpPr>
        <p:spPr>
          <a:xfrm>
            <a:off x="2339409" y="202260"/>
            <a:ext cx="2565767" cy="400110"/>
          </a:xfrm>
          <a:prstGeom prst="rect">
            <a:avLst/>
          </a:prstGeom>
          <a:noFill/>
        </p:spPr>
        <p:txBody>
          <a:bodyPr wrap="none" rtlCol="0">
            <a:spAutoFit/>
          </a:bodyPr>
          <a:lstStyle/>
          <a:p>
            <a:r>
              <a:rPr lang="en-US" sz="2000" b="1" dirty="0" smtClean="0"/>
              <a:t>Compare and Contrast</a:t>
            </a:r>
            <a:endParaRPr lang="en-US" sz="2000" b="1" dirty="0"/>
          </a:p>
        </p:txBody>
      </p:sp>
    </p:spTree>
    <p:extLst>
      <p:ext uri="{BB962C8B-B14F-4D97-AF65-F5344CB8AC3E}">
        <p14:creationId xmlns:p14="http://schemas.microsoft.com/office/powerpoint/2010/main" val="197529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5" y="1645288"/>
            <a:ext cx="3864829" cy="2308324"/>
          </a:xfrm>
          <a:prstGeom prst="rect">
            <a:avLst/>
          </a:prstGeom>
        </p:spPr>
        <p:txBody>
          <a:bodyPr wrap="square">
            <a:spAutoFit/>
          </a:bodyPr>
          <a:lstStyle/>
          <a:p>
            <a:r>
              <a:rPr lang="en-US" b="1" dirty="0" smtClean="0"/>
              <a:t>Chapter 1</a:t>
            </a:r>
          </a:p>
          <a:p>
            <a:r>
              <a:rPr lang="en-US" dirty="0" smtClean="0"/>
              <a:t>Of all the seasons of the year, the rabbit preferred winter, for the sun set early then and the dining room windows became dark and Edward could see his own reflection in the glass</a:t>
            </a:r>
          </a:p>
          <a:p>
            <a:endParaRPr lang="en-US" dirty="0"/>
          </a:p>
          <a:p>
            <a:r>
              <a:rPr lang="en-US" b="1" dirty="0" smtClean="0"/>
              <a:t>What does this tell us?</a:t>
            </a:r>
          </a:p>
        </p:txBody>
      </p:sp>
      <p:sp>
        <p:nvSpPr>
          <p:cNvPr id="3" name="Rectangle 2"/>
          <p:cNvSpPr/>
          <p:nvPr/>
        </p:nvSpPr>
        <p:spPr>
          <a:xfrm>
            <a:off x="684371" y="857120"/>
            <a:ext cx="6287650" cy="461665"/>
          </a:xfrm>
          <a:prstGeom prst="rect">
            <a:avLst/>
          </a:prstGeom>
        </p:spPr>
        <p:txBody>
          <a:bodyPr wrap="square">
            <a:spAutoFit/>
          </a:bodyPr>
          <a:lstStyle/>
          <a:p>
            <a:r>
              <a:rPr lang="en-US" sz="2400"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sp>
        <p:nvSpPr>
          <p:cNvPr id="4" name="Rectangle 3"/>
          <p:cNvSpPr/>
          <p:nvPr/>
        </p:nvSpPr>
        <p:spPr>
          <a:xfrm>
            <a:off x="464024" y="8007001"/>
            <a:ext cx="6728345" cy="1015663"/>
          </a:xfrm>
          <a:prstGeom prst="rect">
            <a:avLst/>
          </a:prstGeom>
        </p:spPr>
        <p:txBody>
          <a:bodyPr wrap="square">
            <a:spAutoFit/>
          </a:bodyPr>
          <a:lstStyle/>
          <a:p>
            <a:r>
              <a:rPr lang="en-US" sz="1400" dirty="0" smtClean="0">
                <a:solidFill>
                  <a:srgbClr val="00B0F0"/>
                </a:solidFill>
                <a:hlinkClick r:id="rId2"/>
              </a:rPr>
              <a:t>http://www.kidsgeo.com/geography-for-kids/0075-day-length-effects-temperature.php</a:t>
            </a:r>
            <a:endParaRPr lang="en-US" sz="1400" dirty="0" smtClean="0">
              <a:solidFill>
                <a:srgbClr val="00B0F0"/>
              </a:solidFill>
            </a:endParaRPr>
          </a:p>
          <a:p>
            <a:endParaRPr lang="en-US" sz="1400" dirty="0">
              <a:solidFill>
                <a:srgbClr val="00B0F0"/>
              </a:solidFill>
            </a:endParaRPr>
          </a:p>
          <a:p>
            <a:r>
              <a:rPr lang="en-US" sz="1400" dirty="0" smtClean="0">
                <a:solidFill>
                  <a:srgbClr val="00B0F0"/>
                </a:solidFill>
                <a:hlinkClick r:id="rId3"/>
              </a:rPr>
              <a:t>http://alaska.gov/kids/learn/daylighthours.htm</a:t>
            </a:r>
            <a:endParaRPr lang="en-US" sz="1400" dirty="0" smtClean="0">
              <a:solidFill>
                <a:srgbClr val="00B0F0"/>
              </a:solidFill>
            </a:endParaRPr>
          </a:p>
          <a:p>
            <a:endParaRPr lang="en-US" dirty="0">
              <a:solidFill>
                <a:srgbClr val="00B0F0"/>
              </a:solidFill>
            </a:endParaRPr>
          </a:p>
        </p:txBody>
      </p:sp>
      <p:sp>
        <p:nvSpPr>
          <p:cNvPr id="11" name="Rectangle 10"/>
          <p:cNvSpPr/>
          <p:nvPr/>
        </p:nvSpPr>
        <p:spPr>
          <a:xfrm>
            <a:off x="586854" y="7637669"/>
            <a:ext cx="2211631" cy="369332"/>
          </a:xfrm>
          <a:prstGeom prst="rect">
            <a:avLst/>
          </a:prstGeom>
        </p:spPr>
        <p:txBody>
          <a:bodyPr wrap="none">
            <a:spAutoFit/>
          </a:bodyPr>
          <a:lstStyle/>
          <a:p>
            <a:r>
              <a:rPr lang="en-US" b="1" dirty="0" smtClean="0"/>
              <a:t>Sources for Students:</a:t>
            </a:r>
            <a:endParaRPr lang="en-US" b="1" dirty="0"/>
          </a:p>
        </p:txBody>
      </p:sp>
      <p:sp>
        <p:nvSpPr>
          <p:cNvPr id="6" name="TextBox 5"/>
          <p:cNvSpPr txBox="1"/>
          <p:nvPr/>
        </p:nvSpPr>
        <p:spPr>
          <a:xfrm>
            <a:off x="5326912" y="478465"/>
            <a:ext cx="667170" cy="307777"/>
          </a:xfrm>
          <a:prstGeom prst="rect">
            <a:avLst/>
          </a:prstGeom>
          <a:noFill/>
        </p:spPr>
        <p:txBody>
          <a:bodyPr wrap="none" rtlCol="0">
            <a:spAutoFit/>
          </a:bodyPr>
          <a:lstStyle/>
          <a:p>
            <a:r>
              <a:rPr lang="en-US" sz="1400" dirty="0" smtClean="0"/>
              <a:t>Name:</a:t>
            </a:r>
            <a:endParaRPr lang="en-US" sz="1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900" y="1688117"/>
            <a:ext cx="1842864" cy="2265495"/>
          </a:xfrm>
          <a:prstGeom prst="rect">
            <a:avLst/>
          </a:prstGeom>
        </p:spPr>
      </p:pic>
    </p:spTree>
    <p:extLst>
      <p:ext uri="{BB962C8B-B14F-4D97-AF65-F5344CB8AC3E}">
        <p14:creationId xmlns:p14="http://schemas.microsoft.com/office/powerpoint/2010/main" val="315019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4" y="1100304"/>
            <a:ext cx="6482686" cy="2862322"/>
          </a:xfrm>
          <a:prstGeom prst="rect">
            <a:avLst/>
          </a:prstGeom>
        </p:spPr>
        <p:txBody>
          <a:bodyPr wrap="square">
            <a:spAutoFit/>
          </a:bodyPr>
          <a:lstStyle/>
          <a:p>
            <a:r>
              <a:rPr lang="en-US" b="1" dirty="0" smtClean="0"/>
              <a:t>Chapter 1</a:t>
            </a:r>
          </a:p>
          <a:p>
            <a:r>
              <a:rPr lang="en-US" dirty="0" smtClean="0"/>
              <a:t>“Of all the seasons of the year, the rabbit preferred </a:t>
            </a:r>
            <a:r>
              <a:rPr lang="en-US" dirty="0" smtClean="0">
                <a:solidFill>
                  <a:srgbClr val="FF0000"/>
                </a:solidFill>
              </a:rPr>
              <a:t>winter,</a:t>
            </a:r>
            <a:r>
              <a:rPr lang="en-US" dirty="0" smtClean="0"/>
              <a:t> for the </a:t>
            </a:r>
            <a:r>
              <a:rPr lang="en-US" dirty="0" smtClean="0">
                <a:solidFill>
                  <a:srgbClr val="FF0000"/>
                </a:solidFill>
              </a:rPr>
              <a:t>sun set early </a:t>
            </a:r>
            <a:r>
              <a:rPr lang="en-US" dirty="0" smtClean="0"/>
              <a:t>then and the dining room windows </a:t>
            </a:r>
            <a:r>
              <a:rPr lang="en-US" dirty="0" smtClean="0">
                <a:solidFill>
                  <a:srgbClr val="FF0000"/>
                </a:solidFill>
              </a:rPr>
              <a:t>became dark </a:t>
            </a:r>
            <a:r>
              <a:rPr lang="en-US" dirty="0" smtClean="0"/>
              <a:t>and Edward could see his own reflection in the glass”</a:t>
            </a:r>
          </a:p>
          <a:p>
            <a:endParaRPr lang="en-US" dirty="0"/>
          </a:p>
          <a:p>
            <a:r>
              <a:rPr lang="en-US" b="1" dirty="0" smtClean="0"/>
              <a:t>What does this tell us?</a:t>
            </a:r>
          </a:p>
          <a:p>
            <a:r>
              <a:rPr lang="en-US" dirty="0" smtClean="0"/>
              <a:t>Edward does not live in near the equator or the poles.  If he lived near the equator, the days would not be noticeably longer and in the poles it would be darker due to the winter polar nights.</a:t>
            </a:r>
            <a:endParaRPr lang="en-US" dirty="0"/>
          </a:p>
          <a:p>
            <a:r>
              <a:rPr lang="en-US" dirty="0" smtClean="0"/>
              <a:t>He likely lives in a </a:t>
            </a:r>
            <a:r>
              <a:rPr lang="en-US" dirty="0" smtClean="0">
                <a:solidFill>
                  <a:srgbClr val="FF0000"/>
                </a:solidFill>
              </a:rPr>
              <a:t>Temperate Climate</a:t>
            </a:r>
          </a:p>
        </p:txBody>
      </p:sp>
      <p:sp>
        <p:nvSpPr>
          <p:cNvPr id="3" name="Rectangle 2"/>
          <p:cNvSpPr/>
          <p:nvPr/>
        </p:nvSpPr>
        <p:spPr>
          <a:xfrm>
            <a:off x="1248770" y="633837"/>
            <a:ext cx="4817659" cy="369332"/>
          </a:xfrm>
          <a:prstGeom prst="rect">
            <a:avLst/>
          </a:prstGeom>
        </p:spPr>
        <p:txBody>
          <a:bodyPr wrap="square">
            <a:spAutoFit/>
          </a:bodyPr>
          <a:lstStyle/>
          <a:p>
            <a:r>
              <a:rPr lang="en-US"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sp>
        <p:nvSpPr>
          <p:cNvPr id="4" name="Rectangle 3"/>
          <p:cNvSpPr/>
          <p:nvPr/>
        </p:nvSpPr>
        <p:spPr>
          <a:xfrm>
            <a:off x="586854" y="7325214"/>
            <a:ext cx="6361562" cy="1231106"/>
          </a:xfrm>
          <a:prstGeom prst="rect">
            <a:avLst/>
          </a:prstGeom>
        </p:spPr>
        <p:txBody>
          <a:bodyPr wrap="square">
            <a:spAutoFit/>
          </a:bodyPr>
          <a:lstStyle/>
          <a:p>
            <a:r>
              <a:rPr lang="en-US" sz="1400" dirty="0" smtClean="0">
                <a:solidFill>
                  <a:srgbClr val="00B0F0"/>
                </a:solidFill>
                <a:hlinkClick r:id="rId2"/>
              </a:rPr>
              <a:t>http://www.kidsgeo.com/geography-for-kids/0075-day-length-effects-temperature.php</a:t>
            </a:r>
            <a:endParaRPr lang="en-US" sz="1400" dirty="0" smtClean="0">
              <a:solidFill>
                <a:srgbClr val="00B0F0"/>
              </a:solidFill>
            </a:endParaRPr>
          </a:p>
          <a:p>
            <a:endParaRPr lang="en-US" sz="1400" dirty="0">
              <a:solidFill>
                <a:srgbClr val="00B0F0"/>
              </a:solidFill>
            </a:endParaRPr>
          </a:p>
          <a:p>
            <a:r>
              <a:rPr lang="en-US" sz="1400" dirty="0" smtClean="0">
                <a:solidFill>
                  <a:srgbClr val="00B0F0"/>
                </a:solidFill>
                <a:hlinkClick r:id="rId3"/>
              </a:rPr>
              <a:t>http://alaska.gov/kids/learn/daylighthours.htm</a:t>
            </a:r>
            <a:endParaRPr lang="en-US" sz="1400" dirty="0" smtClean="0">
              <a:solidFill>
                <a:srgbClr val="00B0F0"/>
              </a:solidFill>
            </a:endParaRPr>
          </a:p>
          <a:p>
            <a:endParaRPr lang="en-US" dirty="0">
              <a:solidFill>
                <a:srgbClr val="00B0F0"/>
              </a:solidFill>
            </a:endParaRPr>
          </a:p>
        </p:txBody>
      </p:sp>
      <p:pic>
        <p:nvPicPr>
          <p:cNvPr id="5" name="Picture 4"/>
          <p:cNvPicPr>
            <a:picLocks noChangeAspect="1"/>
          </p:cNvPicPr>
          <p:nvPr/>
        </p:nvPicPr>
        <p:blipFill>
          <a:blip r:embed="rId4"/>
          <a:stretch>
            <a:fillRect/>
          </a:stretch>
        </p:blipFill>
        <p:spPr>
          <a:xfrm>
            <a:off x="2409824" y="4230611"/>
            <a:ext cx="2495550" cy="2667000"/>
          </a:xfrm>
          <a:prstGeom prst="rect">
            <a:avLst/>
          </a:prstGeom>
        </p:spPr>
      </p:pic>
      <p:sp>
        <p:nvSpPr>
          <p:cNvPr id="8" name="Multiply 7"/>
          <p:cNvSpPr/>
          <p:nvPr/>
        </p:nvSpPr>
        <p:spPr>
          <a:xfrm>
            <a:off x="3200398" y="4212899"/>
            <a:ext cx="914400" cy="9144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3285710" y="6366440"/>
            <a:ext cx="743776" cy="743776"/>
          </a:xfrm>
          <a:prstGeom prst="rect">
            <a:avLst/>
          </a:prstGeom>
        </p:spPr>
      </p:pic>
      <p:sp>
        <p:nvSpPr>
          <p:cNvPr id="10" name="Block Arc 9"/>
          <p:cNvSpPr/>
          <p:nvPr/>
        </p:nvSpPr>
        <p:spPr>
          <a:xfrm rot="10800000">
            <a:off x="2460505" y="5426812"/>
            <a:ext cx="2394188" cy="457200"/>
          </a:xfrm>
          <a:prstGeom prst="blockArc">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86854" y="6994746"/>
            <a:ext cx="2211631" cy="369332"/>
          </a:xfrm>
          <a:prstGeom prst="rect">
            <a:avLst/>
          </a:prstGeom>
        </p:spPr>
        <p:txBody>
          <a:bodyPr wrap="none">
            <a:spAutoFit/>
          </a:bodyPr>
          <a:lstStyle/>
          <a:p>
            <a:r>
              <a:rPr lang="en-US" b="1" dirty="0" smtClean="0"/>
              <a:t>Sources for Students:</a:t>
            </a:r>
            <a:endParaRPr lang="en-US" b="1" dirty="0"/>
          </a:p>
        </p:txBody>
      </p:sp>
      <p:sp>
        <p:nvSpPr>
          <p:cNvPr id="6" name="Rectangle 5"/>
          <p:cNvSpPr/>
          <p:nvPr/>
        </p:nvSpPr>
        <p:spPr>
          <a:xfrm>
            <a:off x="586854" y="8424585"/>
            <a:ext cx="6593174" cy="830997"/>
          </a:xfrm>
          <a:prstGeom prst="rect">
            <a:avLst/>
          </a:prstGeom>
        </p:spPr>
        <p:txBody>
          <a:bodyPr wrap="square">
            <a:spAutoFit/>
          </a:bodyPr>
          <a:lstStyle/>
          <a:p>
            <a:r>
              <a:rPr lang="en-US" sz="1200" b="1" dirty="0">
                <a:solidFill>
                  <a:srgbClr val="FF0000"/>
                </a:solidFill>
              </a:rPr>
              <a:t>Key Ideas and Details:</a:t>
            </a:r>
          </a:p>
          <a:p>
            <a:r>
              <a:rPr lang="en-US" sz="1200" dirty="0">
                <a:solidFill>
                  <a:srgbClr val="FF0000"/>
                </a:solidFill>
              </a:rPr>
              <a:t>CCSS.ELA-Literacy.RI.3.1</a:t>
            </a:r>
          </a:p>
          <a:p>
            <a:r>
              <a:rPr lang="en-US" sz="1200" dirty="0">
                <a:solidFill>
                  <a:srgbClr val="FF0000"/>
                </a:solidFill>
              </a:rPr>
              <a:t>Ask and answer questions to demonstrate understanding of a text, referring explicitly to the text as the basis for the answers</a:t>
            </a:r>
          </a:p>
        </p:txBody>
      </p:sp>
    </p:spTree>
    <p:extLst>
      <p:ext uri="{BB962C8B-B14F-4D97-AF65-F5344CB8AC3E}">
        <p14:creationId xmlns:p14="http://schemas.microsoft.com/office/powerpoint/2010/main" val="74235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851" y="1179561"/>
            <a:ext cx="6124354" cy="2585323"/>
          </a:xfrm>
          <a:prstGeom prst="rect">
            <a:avLst/>
          </a:prstGeom>
        </p:spPr>
        <p:txBody>
          <a:bodyPr wrap="square">
            <a:spAutoFit/>
          </a:bodyPr>
          <a:lstStyle/>
          <a:p>
            <a:r>
              <a:rPr lang="en-US" u="sng" dirty="0" smtClean="0"/>
              <a:t>Weather</a:t>
            </a:r>
            <a:r>
              <a:rPr lang="en-US" dirty="0" smtClean="0"/>
              <a:t>:  It </a:t>
            </a:r>
            <a:r>
              <a:rPr lang="en-US" dirty="0"/>
              <a:t>describes the condition of the air at a particular time and place. </a:t>
            </a:r>
            <a:r>
              <a:rPr lang="en-US" dirty="0" smtClean="0"/>
              <a:t>The conditions can be cloudy, sunny, partly cloudy, raining, snowing or any other weather we see.  Weather </a:t>
            </a:r>
            <a:r>
              <a:rPr lang="en-US" dirty="0"/>
              <a:t>also tells how the air moves (wind) and describes anything it might be carrying such as rain, snow or clouds. Thunder, lightning, rainbows, haze and other special </a:t>
            </a:r>
            <a:r>
              <a:rPr lang="en-US" dirty="0" smtClean="0"/>
              <a:t>events (called severe weather) </a:t>
            </a:r>
            <a:r>
              <a:rPr lang="en-US" dirty="0"/>
              <a:t>are all part of weather. </a:t>
            </a:r>
            <a:r>
              <a:rPr lang="en-US" dirty="0">
                <a:hlinkClick r:id="rId2"/>
              </a:rPr>
              <a:t>http://</a:t>
            </a:r>
            <a:r>
              <a:rPr lang="en-US" dirty="0" smtClean="0">
                <a:hlinkClick r:id="rId2"/>
              </a:rPr>
              <a:t>www.weatherwizkids.com</a:t>
            </a:r>
            <a:endParaRPr lang="en-US" dirty="0" smtClean="0"/>
          </a:p>
          <a:p>
            <a:endParaRPr lang="en-US" dirty="0"/>
          </a:p>
        </p:txBody>
      </p:sp>
      <p:sp>
        <p:nvSpPr>
          <p:cNvPr id="3" name="Rectangle 2"/>
          <p:cNvSpPr/>
          <p:nvPr/>
        </p:nvSpPr>
        <p:spPr>
          <a:xfrm>
            <a:off x="669851" y="3737079"/>
            <a:ext cx="6166884" cy="923330"/>
          </a:xfrm>
          <a:prstGeom prst="rect">
            <a:avLst/>
          </a:prstGeom>
        </p:spPr>
        <p:txBody>
          <a:bodyPr wrap="square">
            <a:spAutoFit/>
          </a:bodyPr>
          <a:lstStyle/>
          <a:p>
            <a:r>
              <a:rPr lang="en-US" dirty="0"/>
              <a:t>V</a:t>
            </a:r>
            <a:r>
              <a:rPr lang="en-US" dirty="0" smtClean="0"/>
              <a:t>isit an </a:t>
            </a:r>
            <a:r>
              <a:rPr lang="en-US" dirty="0"/>
              <a:t>online weather site to find your </a:t>
            </a:r>
            <a:r>
              <a:rPr lang="en-US" dirty="0" smtClean="0"/>
              <a:t>current weather </a:t>
            </a:r>
          </a:p>
          <a:p>
            <a:r>
              <a:rPr lang="en-US" dirty="0" smtClean="0">
                <a:hlinkClick r:id="rId3"/>
              </a:rPr>
              <a:t>http://www.weather.com/</a:t>
            </a:r>
            <a:endParaRPr lang="en-US" dirty="0" smtClean="0"/>
          </a:p>
          <a:p>
            <a:endParaRPr lang="en-US" dirty="0"/>
          </a:p>
        </p:txBody>
      </p:sp>
      <p:sp>
        <p:nvSpPr>
          <p:cNvPr id="4" name="Rectangle 3"/>
          <p:cNvSpPr/>
          <p:nvPr/>
        </p:nvSpPr>
        <p:spPr>
          <a:xfrm>
            <a:off x="3162268" y="642831"/>
            <a:ext cx="1484160" cy="536730"/>
          </a:xfrm>
          <a:prstGeom prst="rect">
            <a:avLst/>
          </a:prstGeom>
        </p:spPr>
        <p:txBody>
          <a:bodyPr wrap="square">
            <a:spAutoFit/>
          </a:bodyPr>
          <a:lstStyle/>
          <a:p>
            <a:r>
              <a:rPr lang="en-US" sz="2800" b="1" dirty="0"/>
              <a:t>Weather</a:t>
            </a:r>
          </a:p>
        </p:txBody>
      </p:sp>
      <p:sp>
        <p:nvSpPr>
          <p:cNvPr id="6" name="TextBox 5"/>
          <p:cNvSpPr txBox="1"/>
          <p:nvPr/>
        </p:nvSpPr>
        <p:spPr>
          <a:xfrm>
            <a:off x="2289364" y="4660409"/>
            <a:ext cx="4326826" cy="2585323"/>
          </a:xfrm>
          <a:prstGeom prst="rect">
            <a:avLst/>
          </a:prstGeom>
          <a:noFill/>
        </p:spPr>
        <p:txBody>
          <a:bodyPr wrap="none" rtlCol="0">
            <a:spAutoFit/>
          </a:bodyPr>
          <a:lstStyle/>
          <a:p>
            <a:r>
              <a:rPr lang="en-US" dirty="0" smtClean="0"/>
              <a:t>City: _______________________________</a:t>
            </a:r>
          </a:p>
          <a:p>
            <a:endParaRPr lang="en-US" dirty="0"/>
          </a:p>
          <a:p>
            <a:r>
              <a:rPr lang="en-US" dirty="0" smtClean="0"/>
              <a:t>Temperature:________________________</a:t>
            </a:r>
          </a:p>
          <a:p>
            <a:endParaRPr lang="en-US" dirty="0"/>
          </a:p>
          <a:p>
            <a:r>
              <a:rPr lang="en-US" dirty="0" smtClean="0"/>
              <a:t>Conditions:__________________________</a:t>
            </a:r>
          </a:p>
          <a:p>
            <a:endParaRPr lang="en-US" dirty="0" smtClean="0"/>
          </a:p>
          <a:p>
            <a:r>
              <a:rPr lang="en-US" dirty="0" smtClean="0"/>
              <a:t>Wind:_______________________________</a:t>
            </a:r>
          </a:p>
          <a:p>
            <a:endParaRPr lang="en-US" dirty="0"/>
          </a:p>
          <a:p>
            <a:r>
              <a:rPr lang="en-US" dirty="0" smtClean="0"/>
              <a:t>Amount of precipitation:________________</a:t>
            </a:r>
            <a:endParaRPr lang="en-US" dirty="0"/>
          </a:p>
        </p:txBody>
      </p:sp>
      <p:sp>
        <p:nvSpPr>
          <p:cNvPr id="7" name="TextBox 6"/>
          <p:cNvSpPr txBox="1"/>
          <p:nvPr/>
        </p:nvSpPr>
        <p:spPr>
          <a:xfrm>
            <a:off x="5252484" y="335054"/>
            <a:ext cx="747320" cy="307777"/>
          </a:xfrm>
          <a:prstGeom prst="rect">
            <a:avLst/>
          </a:prstGeom>
          <a:noFill/>
        </p:spPr>
        <p:txBody>
          <a:bodyPr wrap="none" rtlCol="0">
            <a:spAutoFit/>
          </a:bodyPr>
          <a:lstStyle/>
          <a:p>
            <a:r>
              <a:rPr lang="en-US" sz="1400" dirty="0" smtClean="0"/>
              <a:t>Name:  </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57" y="5041182"/>
            <a:ext cx="1619513" cy="1823776"/>
          </a:xfrm>
          <a:prstGeom prst="rect">
            <a:avLst/>
          </a:prstGeom>
        </p:spPr>
      </p:pic>
    </p:spTree>
    <p:extLst>
      <p:ext uri="{BB962C8B-B14F-4D97-AF65-F5344CB8AC3E}">
        <p14:creationId xmlns:p14="http://schemas.microsoft.com/office/powerpoint/2010/main" val="204289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47" y="741021"/>
            <a:ext cx="6701050" cy="4678204"/>
          </a:xfrm>
          <a:prstGeom prst="rect">
            <a:avLst/>
          </a:prstGeom>
        </p:spPr>
        <p:txBody>
          <a:bodyPr wrap="square">
            <a:spAutoFit/>
          </a:bodyPr>
          <a:lstStyle/>
          <a:p>
            <a:r>
              <a:rPr lang="en-US" sz="1400" b="1" dirty="0" smtClean="0"/>
              <a:t>Chapter 3</a:t>
            </a:r>
          </a:p>
          <a:p>
            <a:r>
              <a:rPr lang="en-US" sz="1400" dirty="0" smtClean="0"/>
              <a:t>“She is called the Queen Mary,” said Abilene’s father, “and you and your mama and I shall sail on her all the way to London.”</a:t>
            </a:r>
          </a:p>
          <a:p>
            <a:endParaRPr lang="en-US" sz="1400" dirty="0"/>
          </a:p>
          <a:p>
            <a:r>
              <a:rPr lang="en-US" sz="1400" b="1" dirty="0" smtClean="0"/>
              <a:t>Chapter 5</a:t>
            </a:r>
          </a:p>
          <a:p>
            <a:r>
              <a:rPr lang="en-US" sz="1400" dirty="0" smtClean="0"/>
              <a:t>And then, finally, on a bright Saturday morning in May, Edwards and Abilene were all on board the ship.</a:t>
            </a:r>
          </a:p>
          <a:p>
            <a:endParaRPr lang="en-US" sz="1400" dirty="0"/>
          </a:p>
          <a:p>
            <a:r>
              <a:rPr lang="en-US" sz="1400" dirty="0" smtClean="0"/>
              <a:t>“What does he do?” Martin asked Abilene on their second day at sea.</a:t>
            </a:r>
          </a:p>
          <a:p>
            <a:endParaRPr lang="en-US" sz="1400" dirty="0"/>
          </a:p>
          <a:p>
            <a:endParaRPr lang="en-US" sz="1400" b="1" dirty="0" smtClean="0"/>
          </a:p>
          <a:p>
            <a:r>
              <a:rPr lang="en-US" sz="1400" b="1" dirty="0" smtClean="0"/>
              <a:t>What do we know? </a:t>
            </a:r>
          </a:p>
          <a:p>
            <a:endParaRPr lang="en-US" sz="1400" b="1" dirty="0" smtClean="0"/>
          </a:p>
          <a:p>
            <a:endParaRPr lang="en-US" sz="1400" b="1" dirty="0" smtClean="0"/>
          </a:p>
          <a:p>
            <a:endParaRPr lang="en-US" sz="1400" b="1" dirty="0" smtClean="0"/>
          </a:p>
          <a:p>
            <a:endParaRPr lang="en-US" sz="1400" b="1" dirty="0"/>
          </a:p>
          <a:p>
            <a:endParaRPr lang="en-US" sz="1400" b="1" dirty="0"/>
          </a:p>
          <a:p>
            <a:endParaRPr lang="en-US" sz="1400" b="1" dirty="0"/>
          </a:p>
          <a:p>
            <a:endParaRPr lang="en-US" sz="1400" b="1" dirty="0" smtClean="0"/>
          </a:p>
          <a:p>
            <a:r>
              <a:rPr lang="en-US" sz="1400" b="1" dirty="0" smtClean="0"/>
              <a:t>What do we need to know?</a:t>
            </a:r>
          </a:p>
          <a:p>
            <a:endParaRPr lang="en-US" dirty="0" smtClean="0"/>
          </a:p>
        </p:txBody>
      </p:sp>
      <p:sp>
        <p:nvSpPr>
          <p:cNvPr id="3" name="Rectangle 2"/>
          <p:cNvSpPr/>
          <p:nvPr/>
        </p:nvSpPr>
        <p:spPr>
          <a:xfrm>
            <a:off x="1238542" y="286310"/>
            <a:ext cx="4817659" cy="369332"/>
          </a:xfrm>
          <a:prstGeom prst="rect">
            <a:avLst/>
          </a:prstGeom>
        </p:spPr>
        <p:txBody>
          <a:bodyPr wrap="square">
            <a:spAutoFit/>
          </a:bodyPr>
          <a:lstStyle/>
          <a:p>
            <a:r>
              <a:rPr lang="en-US"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1250" y="7145079"/>
            <a:ext cx="2975894" cy="1881962"/>
          </a:xfrm>
          <a:prstGeom prst="rect">
            <a:avLst/>
          </a:prstGeom>
        </p:spPr>
      </p:pic>
    </p:spTree>
    <p:extLst>
      <p:ext uri="{BB962C8B-B14F-4D97-AF65-F5344CB8AC3E}">
        <p14:creationId xmlns:p14="http://schemas.microsoft.com/office/powerpoint/2010/main" val="94623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94" y="432677"/>
            <a:ext cx="6701050" cy="4247317"/>
          </a:xfrm>
          <a:prstGeom prst="rect">
            <a:avLst/>
          </a:prstGeom>
        </p:spPr>
        <p:txBody>
          <a:bodyPr wrap="square">
            <a:spAutoFit/>
          </a:bodyPr>
          <a:lstStyle/>
          <a:p>
            <a:r>
              <a:rPr lang="en-US" sz="1400" b="1" dirty="0" smtClean="0"/>
              <a:t>Chapter 3</a:t>
            </a:r>
          </a:p>
          <a:p>
            <a:r>
              <a:rPr lang="en-US" sz="1400" dirty="0" smtClean="0"/>
              <a:t>“She is called the </a:t>
            </a:r>
            <a:r>
              <a:rPr lang="en-US" sz="1400" dirty="0" smtClean="0">
                <a:solidFill>
                  <a:srgbClr val="FF0000"/>
                </a:solidFill>
              </a:rPr>
              <a:t>Queen Mary</a:t>
            </a:r>
            <a:r>
              <a:rPr lang="en-US" sz="1400" dirty="0" smtClean="0"/>
              <a:t>,” said Abilene’s father, “and you and your mama and I shall sail on her all the way </a:t>
            </a:r>
            <a:r>
              <a:rPr lang="en-US" sz="1400" dirty="0" smtClean="0">
                <a:solidFill>
                  <a:srgbClr val="FF0000"/>
                </a:solidFill>
              </a:rPr>
              <a:t>to London</a:t>
            </a:r>
            <a:r>
              <a:rPr lang="en-US" sz="1400" dirty="0" smtClean="0"/>
              <a:t>.”</a:t>
            </a:r>
          </a:p>
          <a:p>
            <a:endParaRPr lang="en-US" sz="1400" dirty="0"/>
          </a:p>
          <a:p>
            <a:r>
              <a:rPr lang="en-US" sz="1400" b="1" dirty="0" smtClean="0"/>
              <a:t>Chapter 5</a:t>
            </a:r>
          </a:p>
          <a:p>
            <a:r>
              <a:rPr lang="en-US" sz="1400" dirty="0" smtClean="0"/>
              <a:t>And then, finally, on </a:t>
            </a:r>
            <a:r>
              <a:rPr lang="en-US" sz="1400" dirty="0" smtClean="0">
                <a:solidFill>
                  <a:srgbClr val="FF0000"/>
                </a:solidFill>
              </a:rPr>
              <a:t>a bright Saturday morning in May.  </a:t>
            </a:r>
            <a:r>
              <a:rPr lang="en-US" sz="1400" dirty="0" smtClean="0"/>
              <a:t>Edwards and Abilene were all on board the ship.</a:t>
            </a:r>
          </a:p>
          <a:p>
            <a:endParaRPr lang="en-US" sz="1400" dirty="0"/>
          </a:p>
          <a:p>
            <a:r>
              <a:rPr lang="en-US" sz="1400" dirty="0" smtClean="0"/>
              <a:t>“What does he do?” Martin asked Abilene on their </a:t>
            </a:r>
            <a:r>
              <a:rPr lang="en-US" sz="1400" dirty="0" smtClean="0">
                <a:solidFill>
                  <a:srgbClr val="FF0000"/>
                </a:solidFill>
              </a:rPr>
              <a:t>second day at sea</a:t>
            </a:r>
            <a:r>
              <a:rPr lang="en-US" sz="1400" dirty="0" smtClean="0"/>
              <a:t>.</a:t>
            </a:r>
          </a:p>
          <a:p>
            <a:endParaRPr lang="en-US" sz="1400" dirty="0"/>
          </a:p>
          <a:p>
            <a:r>
              <a:rPr lang="en-US" sz="1400" b="1" dirty="0" smtClean="0"/>
              <a:t>What do we know? </a:t>
            </a:r>
          </a:p>
          <a:p>
            <a:r>
              <a:rPr lang="en-US" sz="1400" dirty="0" smtClean="0"/>
              <a:t>The ship was called the Queen Mary</a:t>
            </a:r>
          </a:p>
          <a:p>
            <a:r>
              <a:rPr lang="en-US" sz="1400" dirty="0" smtClean="0"/>
              <a:t>It was a sunny day in May</a:t>
            </a:r>
          </a:p>
          <a:p>
            <a:r>
              <a:rPr lang="en-US" sz="1400" dirty="0" smtClean="0"/>
              <a:t>They were at sea for at least 2 days</a:t>
            </a:r>
          </a:p>
          <a:p>
            <a:endParaRPr lang="en-US" sz="1400" b="1" dirty="0"/>
          </a:p>
          <a:p>
            <a:r>
              <a:rPr lang="en-US" sz="1400" b="1" dirty="0" smtClean="0"/>
              <a:t>What do we need to know?</a:t>
            </a:r>
          </a:p>
          <a:p>
            <a:r>
              <a:rPr lang="en-US" sz="1400" dirty="0" smtClean="0"/>
              <a:t>Routes of the Queen Mary to London, England from a place that is sunny in the spring.  Also, the trip takes several days.</a:t>
            </a:r>
          </a:p>
          <a:p>
            <a:endParaRPr lang="en-US" dirty="0" smtClean="0"/>
          </a:p>
        </p:txBody>
      </p:sp>
      <p:sp>
        <p:nvSpPr>
          <p:cNvPr id="3" name="Rectangle 2"/>
          <p:cNvSpPr/>
          <p:nvPr/>
        </p:nvSpPr>
        <p:spPr>
          <a:xfrm>
            <a:off x="1238543" y="126821"/>
            <a:ext cx="4817659" cy="369332"/>
          </a:xfrm>
          <a:prstGeom prst="rect">
            <a:avLst/>
          </a:prstGeom>
        </p:spPr>
        <p:txBody>
          <a:bodyPr wrap="square">
            <a:spAutoFit/>
          </a:bodyPr>
          <a:lstStyle/>
          <a:p>
            <a:r>
              <a:rPr lang="en-US"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sp>
        <p:nvSpPr>
          <p:cNvPr id="11" name="Rectangle 10"/>
          <p:cNvSpPr/>
          <p:nvPr/>
        </p:nvSpPr>
        <p:spPr>
          <a:xfrm>
            <a:off x="281128" y="7072957"/>
            <a:ext cx="6752944" cy="2954655"/>
          </a:xfrm>
          <a:prstGeom prst="rect">
            <a:avLst/>
          </a:prstGeom>
        </p:spPr>
        <p:txBody>
          <a:bodyPr wrap="square">
            <a:spAutoFit/>
          </a:bodyPr>
          <a:lstStyle/>
          <a:p>
            <a:r>
              <a:rPr lang="en-US" sz="1400" b="1" dirty="0" smtClean="0"/>
              <a:t>Sources for Students:</a:t>
            </a:r>
          </a:p>
          <a:p>
            <a:r>
              <a:rPr lang="en-US" sz="1200" b="1" dirty="0" smtClean="0"/>
              <a:t>Queen Mary: Liner that helped launch monster cruise ships</a:t>
            </a:r>
          </a:p>
          <a:p>
            <a:r>
              <a:rPr lang="en-US" sz="1200" b="1" dirty="0" smtClean="0">
                <a:hlinkClick r:id="rId2"/>
              </a:rPr>
              <a:t>http://www.bbc.com/news/magazine-29377549</a:t>
            </a:r>
            <a:endParaRPr lang="en-US" sz="1200" b="1" dirty="0" smtClean="0"/>
          </a:p>
          <a:p>
            <a:endParaRPr lang="en-US" sz="1200" b="1" dirty="0" smtClean="0"/>
          </a:p>
          <a:p>
            <a:r>
              <a:rPr lang="en-US" sz="1200" b="1" dirty="0" smtClean="0"/>
              <a:t>The Queen Mary</a:t>
            </a:r>
          </a:p>
          <a:p>
            <a:r>
              <a:rPr lang="en-US" sz="1200" b="1" dirty="0" smtClean="0">
                <a:hlinkClick r:id="rId3"/>
              </a:rPr>
              <a:t>http://www.historytoday.com/richard-cavendish/maiden-voyage-queen-mary</a:t>
            </a:r>
            <a:endParaRPr lang="en-US" sz="1200" b="1" dirty="0"/>
          </a:p>
          <a:p>
            <a:endParaRPr lang="en-US" sz="1200" b="1" dirty="0"/>
          </a:p>
          <a:p>
            <a:r>
              <a:rPr lang="en-US" sz="1200" b="1" dirty="0" smtClean="0"/>
              <a:t>Weather in New York</a:t>
            </a:r>
          </a:p>
          <a:p>
            <a:r>
              <a:rPr lang="en-US" sz="1200" b="1" dirty="0" smtClean="0">
                <a:hlinkClick r:id="rId4"/>
              </a:rPr>
              <a:t>http://www.accuweather.com/en/us/new-york-ny/10007/may-weather/349727</a:t>
            </a:r>
            <a:endParaRPr lang="en-US" sz="1200" b="1" dirty="0" smtClean="0"/>
          </a:p>
          <a:p>
            <a:endParaRPr lang="en-US" sz="1400" b="1" dirty="0" smtClean="0"/>
          </a:p>
          <a:p>
            <a:r>
              <a:rPr lang="en-US" sz="1000" b="1" dirty="0">
                <a:solidFill>
                  <a:srgbClr val="FF0000"/>
                </a:solidFill>
              </a:rPr>
              <a:t>Key Ideas and Details:</a:t>
            </a:r>
          </a:p>
          <a:p>
            <a:r>
              <a:rPr lang="en-US" sz="1000" dirty="0">
                <a:solidFill>
                  <a:srgbClr val="FF0000"/>
                </a:solidFill>
              </a:rPr>
              <a:t>CCSS.ELA-Literacy.RI.3.1</a:t>
            </a:r>
          </a:p>
          <a:p>
            <a:r>
              <a:rPr lang="en-US" sz="1000" dirty="0">
                <a:solidFill>
                  <a:srgbClr val="FF0000"/>
                </a:solidFill>
              </a:rPr>
              <a:t>Ask and answer questions to demonstrate understanding of a text, referring explicitly to the text as the basis for the answers</a:t>
            </a:r>
          </a:p>
          <a:p>
            <a:endParaRPr lang="en-US" sz="1400" b="1" dirty="0" smtClean="0"/>
          </a:p>
          <a:p>
            <a:endParaRPr lang="en-US"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0255" y="4348763"/>
            <a:ext cx="4070164" cy="2624365"/>
          </a:xfrm>
          <a:prstGeom prst="rect">
            <a:avLst/>
          </a:prstGeom>
        </p:spPr>
      </p:pic>
    </p:spTree>
    <p:extLst>
      <p:ext uri="{BB962C8B-B14F-4D97-AF65-F5344CB8AC3E}">
        <p14:creationId xmlns:p14="http://schemas.microsoft.com/office/powerpoint/2010/main" val="136271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599"/>
            <a:ext cx="7362887" cy="9269506"/>
          </a:xfrm>
          <a:prstGeom prst="rect">
            <a:avLst/>
          </a:prstGeom>
        </p:spPr>
      </p:pic>
      <p:pic>
        <p:nvPicPr>
          <p:cNvPr id="3" name="Picture 2"/>
          <p:cNvPicPr>
            <a:picLocks noChangeAspect="1"/>
          </p:cNvPicPr>
          <p:nvPr/>
        </p:nvPicPr>
        <p:blipFill>
          <a:blip r:embed="rId3"/>
          <a:stretch>
            <a:fillRect/>
          </a:stretch>
        </p:blipFill>
        <p:spPr>
          <a:xfrm>
            <a:off x="2532247" y="-125032"/>
            <a:ext cx="2298391" cy="1469263"/>
          </a:xfrm>
          <a:prstGeom prst="rect">
            <a:avLst/>
          </a:prstGeom>
        </p:spPr>
      </p:pic>
      <p:pic>
        <p:nvPicPr>
          <p:cNvPr id="4" name="Picture 3"/>
          <p:cNvPicPr>
            <a:picLocks noChangeAspect="1"/>
          </p:cNvPicPr>
          <p:nvPr/>
        </p:nvPicPr>
        <p:blipFill>
          <a:blip r:embed="rId4"/>
          <a:stretch>
            <a:fillRect/>
          </a:stretch>
        </p:blipFill>
        <p:spPr>
          <a:xfrm>
            <a:off x="2355447" y="7274966"/>
            <a:ext cx="2651990" cy="944962"/>
          </a:xfrm>
          <a:prstGeom prst="rect">
            <a:avLst/>
          </a:prstGeom>
        </p:spPr>
      </p:pic>
    </p:spTree>
    <p:extLst>
      <p:ext uri="{BB962C8B-B14F-4D97-AF65-F5344CB8AC3E}">
        <p14:creationId xmlns:p14="http://schemas.microsoft.com/office/powerpoint/2010/main" val="289721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8543" y="126821"/>
            <a:ext cx="4817659" cy="369332"/>
          </a:xfrm>
          <a:prstGeom prst="rect">
            <a:avLst/>
          </a:prstGeom>
        </p:spPr>
        <p:txBody>
          <a:bodyPr wrap="square">
            <a:spAutoFit/>
          </a:bodyPr>
          <a:lstStyle/>
          <a:p>
            <a:r>
              <a:rPr lang="en-US"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22" y="534404"/>
            <a:ext cx="6539022" cy="4216238"/>
          </a:xfrm>
          <a:prstGeom prst="rect">
            <a:avLst/>
          </a:prstGeom>
        </p:spPr>
      </p:pic>
      <p:sp>
        <p:nvSpPr>
          <p:cNvPr id="4" name="Rectangle 3"/>
          <p:cNvSpPr/>
          <p:nvPr/>
        </p:nvSpPr>
        <p:spPr>
          <a:xfrm>
            <a:off x="462923" y="4973894"/>
            <a:ext cx="6539022" cy="4431983"/>
          </a:xfrm>
          <a:prstGeom prst="rect">
            <a:avLst/>
          </a:prstGeom>
        </p:spPr>
        <p:txBody>
          <a:bodyPr wrap="square">
            <a:spAutoFit/>
          </a:bodyPr>
          <a:lstStyle/>
          <a:p>
            <a:r>
              <a:rPr lang="en-US" dirty="0" smtClean="0"/>
              <a:t>Have student pick a location (or teachers chooses a location) of a city on the Queen Mary’s route.  End location of London is near Southampton.</a:t>
            </a:r>
          </a:p>
          <a:p>
            <a:endParaRPr lang="en-US" dirty="0" smtClean="0"/>
          </a:p>
          <a:p>
            <a:r>
              <a:rPr lang="en-US" dirty="0" smtClean="0"/>
              <a:t>In groups, partners or individuals, have students use an online </a:t>
            </a:r>
            <a:r>
              <a:rPr lang="en-US" dirty="0"/>
              <a:t>weather </a:t>
            </a:r>
            <a:r>
              <a:rPr lang="en-US" dirty="0" smtClean="0"/>
              <a:t>site (or print the monthly recorded weather) </a:t>
            </a:r>
            <a:r>
              <a:rPr lang="en-US" dirty="0"/>
              <a:t>to </a:t>
            </a:r>
            <a:r>
              <a:rPr lang="en-US" dirty="0" smtClean="0"/>
              <a:t>represent the weather in May on a table or graph.</a:t>
            </a:r>
          </a:p>
          <a:p>
            <a:r>
              <a:rPr lang="en-US" dirty="0" smtClean="0"/>
              <a:t>See sample worksheets for line and bar graph</a:t>
            </a:r>
          </a:p>
          <a:p>
            <a:r>
              <a:rPr lang="en-US" dirty="0" smtClean="0"/>
              <a:t>Compare result to determine “Where in the World is Edward Tulane?</a:t>
            </a:r>
          </a:p>
          <a:p>
            <a:endParaRPr lang="en-US" dirty="0"/>
          </a:p>
          <a:p>
            <a:r>
              <a:rPr lang="en-US" sz="1200" dirty="0">
                <a:hlinkClick r:id="rId3"/>
              </a:rPr>
              <a:t>http://www.weather.com</a:t>
            </a:r>
            <a:r>
              <a:rPr lang="en-US" sz="1200" dirty="0" smtClean="0">
                <a:hlinkClick r:id="rId3"/>
              </a:rPr>
              <a:t>/</a:t>
            </a:r>
            <a:endParaRPr lang="en-US" sz="1200" dirty="0" smtClean="0"/>
          </a:p>
          <a:p>
            <a:r>
              <a:rPr lang="en-US" sz="1200" dirty="0"/>
              <a:t>New York</a:t>
            </a:r>
          </a:p>
          <a:p>
            <a:r>
              <a:rPr lang="en-US" sz="1200" dirty="0">
                <a:hlinkClick r:id="rId4"/>
              </a:rPr>
              <a:t>http://</a:t>
            </a:r>
            <a:r>
              <a:rPr lang="en-US" sz="1200" dirty="0" smtClean="0">
                <a:hlinkClick r:id="rId4"/>
              </a:rPr>
              <a:t>www.weather.com/weather/monthly/l/USNY0996:1:US</a:t>
            </a:r>
            <a:endParaRPr lang="en-US" sz="1200" dirty="0"/>
          </a:p>
          <a:p>
            <a:r>
              <a:rPr lang="en-US" sz="1200" dirty="0"/>
              <a:t>Fort Lauderdale</a:t>
            </a:r>
          </a:p>
          <a:p>
            <a:r>
              <a:rPr lang="en-US" sz="1200" dirty="0">
                <a:hlinkClick r:id="rId5"/>
              </a:rPr>
              <a:t>http://</a:t>
            </a:r>
            <a:r>
              <a:rPr lang="en-US" sz="1200" dirty="0" smtClean="0">
                <a:hlinkClick r:id="rId5"/>
              </a:rPr>
              <a:t>www.weather.com/weather/monthly/l/USFL0149:1:US</a:t>
            </a:r>
            <a:endParaRPr lang="en-US" sz="1200" dirty="0"/>
          </a:p>
          <a:p>
            <a:r>
              <a:rPr lang="en-US" sz="1200" dirty="0"/>
              <a:t>Barbados</a:t>
            </a:r>
          </a:p>
          <a:p>
            <a:r>
              <a:rPr lang="en-US" sz="1200" dirty="0">
                <a:hlinkClick r:id="rId6"/>
              </a:rPr>
              <a:t>http://</a:t>
            </a:r>
            <a:r>
              <a:rPr lang="en-US" sz="1200" dirty="0" smtClean="0">
                <a:hlinkClick r:id="rId6"/>
              </a:rPr>
              <a:t>www.weather.com/weather/monthly/l/BGI:9:BB</a:t>
            </a:r>
            <a:endParaRPr lang="en-US" sz="1200" dirty="0" smtClean="0"/>
          </a:p>
        </p:txBody>
      </p:sp>
      <p:sp>
        <p:nvSpPr>
          <p:cNvPr id="5" name="TextBox 4"/>
          <p:cNvSpPr txBox="1"/>
          <p:nvPr/>
        </p:nvSpPr>
        <p:spPr>
          <a:xfrm>
            <a:off x="2431583" y="4381310"/>
            <a:ext cx="2197653" cy="369332"/>
          </a:xfrm>
          <a:prstGeom prst="rect">
            <a:avLst/>
          </a:prstGeom>
          <a:noFill/>
        </p:spPr>
        <p:txBody>
          <a:bodyPr wrap="none" rtlCol="0">
            <a:spAutoFit/>
          </a:bodyPr>
          <a:lstStyle/>
          <a:p>
            <a:r>
              <a:rPr lang="en-US" dirty="0" smtClean="0"/>
              <a:t>Queen Mary’s Routes</a:t>
            </a:r>
            <a:endParaRPr lang="en-US" dirty="0"/>
          </a:p>
        </p:txBody>
      </p:sp>
      <p:sp>
        <p:nvSpPr>
          <p:cNvPr id="10" name="TextBox 9"/>
          <p:cNvSpPr txBox="1"/>
          <p:nvPr/>
        </p:nvSpPr>
        <p:spPr>
          <a:xfrm>
            <a:off x="2211698" y="534404"/>
            <a:ext cx="588623" cy="369332"/>
          </a:xfrm>
          <a:prstGeom prst="rect">
            <a:avLst/>
          </a:prstGeom>
          <a:noFill/>
        </p:spPr>
        <p:txBody>
          <a:bodyPr wrap="none" rtlCol="0">
            <a:spAutoFit/>
          </a:bodyPr>
          <a:lstStyle/>
          <a:p>
            <a:r>
              <a:rPr lang="en-US" dirty="0" smtClean="0">
                <a:solidFill>
                  <a:srgbClr val="FF0000"/>
                </a:solidFill>
              </a:rPr>
              <a:t>END</a:t>
            </a:r>
            <a:endParaRPr lang="en-US" dirty="0">
              <a:solidFill>
                <a:srgbClr val="FF0000"/>
              </a:solidFill>
            </a:endParaRPr>
          </a:p>
        </p:txBody>
      </p:sp>
      <p:sp>
        <p:nvSpPr>
          <p:cNvPr id="13" name="Down Arrow 12"/>
          <p:cNvSpPr/>
          <p:nvPr/>
        </p:nvSpPr>
        <p:spPr>
          <a:xfrm>
            <a:off x="2420950" y="850541"/>
            <a:ext cx="170121" cy="2764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0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350658" y="7899992"/>
            <a:ext cx="599844" cy="276999"/>
          </a:xfrm>
          <a:prstGeom prst="rect">
            <a:avLst/>
          </a:prstGeom>
          <a:noFill/>
        </p:spPr>
        <p:txBody>
          <a:bodyPr wrap="none" rtlCol="0">
            <a:spAutoFit/>
          </a:bodyPr>
          <a:lstStyle/>
          <a:p>
            <a:r>
              <a:rPr lang="en-US" sz="1200" dirty="0" smtClean="0"/>
              <a:t>Name:</a:t>
            </a:r>
            <a:endParaRPr lang="en-US" sz="1200" dirty="0"/>
          </a:p>
        </p:txBody>
      </p:sp>
      <p:sp>
        <p:nvSpPr>
          <p:cNvPr id="3" name="TextBox 2"/>
          <p:cNvSpPr txBox="1"/>
          <p:nvPr/>
        </p:nvSpPr>
        <p:spPr>
          <a:xfrm rot="5400000">
            <a:off x="4382234" y="4316710"/>
            <a:ext cx="4259692" cy="923330"/>
          </a:xfrm>
          <a:prstGeom prst="rect">
            <a:avLst/>
          </a:prstGeom>
          <a:noFill/>
        </p:spPr>
        <p:txBody>
          <a:bodyPr wrap="none" rtlCol="0">
            <a:spAutoFit/>
          </a:bodyPr>
          <a:lstStyle/>
          <a:p>
            <a:pPr algn="ctr"/>
            <a:r>
              <a:rPr lang="en-US" b="1" dirty="0" smtClean="0"/>
              <a:t>Line Graph of Recorded May Temperatures</a:t>
            </a:r>
          </a:p>
          <a:p>
            <a:pPr algn="ctr"/>
            <a:r>
              <a:rPr lang="en-US" b="1" dirty="0"/>
              <a:t/>
            </a:r>
            <a:br>
              <a:rPr lang="en-US" b="1" dirty="0"/>
            </a:br>
            <a:r>
              <a:rPr lang="en-US" b="1" dirty="0" smtClean="0"/>
              <a:t>City: ____________________________ </a:t>
            </a:r>
            <a:endParaRPr lang="en-US" b="1" dirty="0"/>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45980" t="8814" r="4030" b="4060"/>
          <a:stretch/>
        </p:blipFill>
        <p:spPr>
          <a:xfrm rot="16200000">
            <a:off x="114382" y="2516642"/>
            <a:ext cx="6624363" cy="4769935"/>
          </a:xfrm>
          <a:prstGeom prst="rect">
            <a:avLst/>
          </a:prstGeom>
        </p:spPr>
      </p:pic>
      <p:sp>
        <p:nvSpPr>
          <p:cNvPr id="4" name="TextBox 3"/>
          <p:cNvSpPr txBox="1"/>
          <p:nvPr/>
        </p:nvSpPr>
        <p:spPr>
          <a:xfrm>
            <a:off x="3042372" y="771276"/>
            <a:ext cx="1388585" cy="369332"/>
          </a:xfrm>
          <a:prstGeom prst="rect">
            <a:avLst/>
          </a:prstGeom>
          <a:noFill/>
        </p:spPr>
        <p:txBody>
          <a:bodyPr wrap="none" rtlCol="0">
            <a:spAutoFit/>
          </a:bodyPr>
          <a:lstStyle/>
          <a:p>
            <a:r>
              <a:rPr lang="en-US" dirty="0" smtClean="0"/>
              <a:t>Temperature</a:t>
            </a:r>
            <a:endParaRPr lang="en-US" dirty="0"/>
          </a:p>
        </p:txBody>
      </p:sp>
      <p:sp>
        <p:nvSpPr>
          <p:cNvPr id="5" name="TextBox 4"/>
          <p:cNvSpPr txBox="1"/>
          <p:nvPr/>
        </p:nvSpPr>
        <p:spPr>
          <a:xfrm rot="5400000">
            <a:off x="-38018" y="4593709"/>
            <a:ext cx="625492" cy="369332"/>
          </a:xfrm>
          <a:prstGeom prst="rect">
            <a:avLst/>
          </a:prstGeom>
          <a:noFill/>
        </p:spPr>
        <p:txBody>
          <a:bodyPr wrap="none" rtlCol="0">
            <a:spAutoFit/>
          </a:bodyPr>
          <a:lstStyle/>
          <a:p>
            <a:r>
              <a:rPr lang="en-US" dirty="0" smtClean="0"/>
              <a:t>Days</a:t>
            </a:r>
            <a:endParaRPr lang="en-US" dirty="0"/>
          </a:p>
        </p:txBody>
      </p:sp>
    </p:spTree>
    <p:extLst>
      <p:ext uri="{BB962C8B-B14F-4D97-AF65-F5344CB8AC3E}">
        <p14:creationId xmlns:p14="http://schemas.microsoft.com/office/powerpoint/2010/main" val="417898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9859" y="8920608"/>
            <a:ext cx="4742121" cy="553998"/>
          </a:xfrm>
          <a:prstGeom prst="rect">
            <a:avLst/>
          </a:prstGeom>
        </p:spPr>
        <p:txBody>
          <a:bodyPr wrap="square">
            <a:spAutoFit/>
          </a:bodyPr>
          <a:lstStyle/>
          <a:p>
            <a:r>
              <a:rPr lang="en-US" sz="1200" dirty="0" smtClean="0"/>
              <a:t>Source:  </a:t>
            </a:r>
            <a:r>
              <a:rPr lang="en-US" sz="1200" dirty="0" smtClean="0">
                <a:hlinkClick r:id="rId2"/>
              </a:rPr>
              <a:t>http</a:t>
            </a:r>
            <a:r>
              <a:rPr lang="en-US" sz="1200" dirty="0">
                <a:hlinkClick r:id="rId2"/>
              </a:rPr>
              <a:t>://free-stock-illustration.com</a:t>
            </a:r>
            <a:r>
              <a:rPr lang="en-US" sz="1200" dirty="0" smtClean="0">
                <a:hlinkClick r:id="rId2"/>
              </a:rPr>
              <a:t>/</a:t>
            </a:r>
            <a:endParaRPr lang="en-US" sz="1200"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19" y="1406464"/>
            <a:ext cx="5404118" cy="7430662"/>
          </a:xfrm>
          <a:prstGeom prst="rect">
            <a:avLst/>
          </a:prstGeom>
        </p:spPr>
      </p:pic>
      <p:sp>
        <p:nvSpPr>
          <p:cNvPr id="4" name="Rectangle 3"/>
          <p:cNvSpPr/>
          <p:nvPr/>
        </p:nvSpPr>
        <p:spPr>
          <a:xfrm>
            <a:off x="1060780" y="402178"/>
            <a:ext cx="4678326" cy="923330"/>
          </a:xfrm>
          <a:prstGeom prst="rect">
            <a:avLst/>
          </a:prstGeom>
        </p:spPr>
        <p:txBody>
          <a:bodyPr wrap="square">
            <a:spAutoFit/>
          </a:bodyPr>
          <a:lstStyle/>
          <a:p>
            <a:pPr algn="ctr"/>
            <a:r>
              <a:rPr lang="en-US" dirty="0" smtClean="0"/>
              <a:t>Bar </a:t>
            </a:r>
            <a:r>
              <a:rPr lang="en-US" dirty="0"/>
              <a:t>Graph </a:t>
            </a:r>
            <a:r>
              <a:rPr lang="en-US" dirty="0" smtClean="0"/>
              <a:t>of</a:t>
            </a:r>
          </a:p>
          <a:p>
            <a:pPr algn="ctr"/>
            <a:r>
              <a:rPr lang="en-US" dirty="0" smtClean="0"/>
              <a:t>May Weather Conditions</a:t>
            </a:r>
            <a:br>
              <a:rPr lang="en-US" dirty="0" smtClean="0"/>
            </a:br>
            <a:r>
              <a:rPr lang="en-US" dirty="0"/>
              <a:t>City: ____________________________ </a:t>
            </a:r>
          </a:p>
        </p:txBody>
      </p:sp>
      <p:sp>
        <p:nvSpPr>
          <p:cNvPr id="5" name="Rectangle 4"/>
          <p:cNvSpPr/>
          <p:nvPr/>
        </p:nvSpPr>
        <p:spPr>
          <a:xfrm>
            <a:off x="5318574" y="529596"/>
            <a:ext cx="598391" cy="276999"/>
          </a:xfrm>
          <a:prstGeom prst="rect">
            <a:avLst/>
          </a:prstGeom>
        </p:spPr>
        <p:txBody>
          <a:bodyPr wrap="none">
            <a:spAutoFit/>
          </a:bodyPr>
          <a:lstStyle/>
          <a:p>
            <a:r>
              <a:rPr lang="en-US" sz="1200" dirty="0" smtClean="0"/>
              <a:t>Name:</a:t>
            </a:r>
            <a:endParaRPr lang="en-US" sz="1200" dirty="0"/>
          </a:p>
        </p:txBody>
      </p:sp>
    </p:spTree>
    <p:extLst>
      <p:ext uri="{BB962C8B-B14F-4D97-AF65-F5344CB8AC3E}">
        <p14:creationId xmlns:p14="http://schemas.microsoft.com/office/powerpoint/2010/main" val="408809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3" y="1020929"/>
            <a:ext cx="7315200" cy="4716702"/>
          </a:xfrm>
          <a:prstGeom prst="rect">
            <a:avLst/>
          </a:prstGeom>
        </p:spPr>
      </p:pic>
      <p:sp>
        <p:nvSpPr>
          <p:cNvPr id="7" name="Rectangle 6"/>
          <p:cNvSpPr/>
          <p:nvPr/>
        </p:nvSpPr>
        <p:spPr>
          <a:xfrm>
            <a:off x="1752984" y="393572"/>
            <a:ext cx="3809231" cy="369332"/>
          </a:xfrm>
          <a:prstGeom prst="rect">
            <a:avLst/>
          </a:prstGeom>
        </p:spPr>
        <p:txBody>
          <a:bodyPr wrap="square">
            <a:spAutoFit/>
          </a:bodyPr>
          <a:lstStyle/>
          <a:p>
            <a:r>
              <a:rPr lang="en-US" b="1" dirty="0"/>
              <a:t>Where in the World is Edward Tulane?</a:t>
            </a:r>
          </a:p>
        </p:txBody>
      </p:sp>
      <p:sp>
        <p:nvSpPr>
          <p:cNvPr id="8" name="TextBox 7"/>
          <p:cNvSpPr txBox="1"/>
          <p:nvPr/>
        </p:nvSpPr>
        <p:spPr>
          <a:xfrm>
            <a:off x="246406" y="6071191"/>
            <a:ext cx="7098353" cy="2585323"/>
          </a:xfrm>
          <a:prstGeom prst="rect">
            <a:avLst/>
          </a:prstGeom>
          <a:noFill/>
        </p:spPr>
        <p:txBody>
          <a:bodyPr wrap="none" rtlCol="0">
            <a:spAutoFit/>
          </a:bodyPr>
          <a:lstStyle/>
          <a:p>
            <a:r>
              <a:rPr lang="en-US" dirty="0" smtClean="0"/>
              <a:t>Based on the evidence we have collected, where do you </a:t>
            </a:r>
          </a:p>
          <a:p>
            <a:r>
              <a:rPr lang="en-US" dirty="0" smtClean="0"/>
              <a:t>think Edward boarded the Queen Mary?</a:t>
            </a:r>
          </a:p>
          <a:p>
            <a:endParaRPr lang="en-US" dirty="0"/>
          </a:p>
          <a:p>
            <a:r>
              <a:rPr lang="en-US" dirty="0" smtClean="0"/>
              <a:t>Look back in the book, what type of clothing were the people wearing?</a:t>
            </a:r>
          </a:p>
          <a:p>
            <a:r>
              <a:rPr lang="en-US" dirty="0" smtClean="0"/>
              <a:t>What type of weather does this indicate?</a:t>
            </a:r>
          </a:p>
          <a:p>
            <a:endParaRPr lang="en-US" dirty="0"/>
          </a:p>
          <a:p>
            <a:r>
              <a:rPr lang="en-US" dirty="0" smtClean="0"/>
              <a:t>Using the sources on the Queen Mary, what evidence did you find?</a:t>
            </a:r>
          </a:p>
          <a:p>
            <a:endParaRPr lang="en-US" dirty="0"/>
          </a:p>
          <a:p>
            <a:endParaRPr lang="en-US" dirty="0"/>
          </a:p>
        </p:txBody>
      </p:sp>
    </p:spTree>
    <p:extLst>
      <p:ext uri="{BB962C8B-B14F-4D97-AF65-F5344CB8AC3E}">
        <p14:creationId xmlns:p14="http://schemas.microsoft.com/office/powerpoint/2010/main" val="184382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740" y="3930555"/>
            <a:ext cx="184731" cy="923330"/>
          </a:xfrm>
          <a:prstGeom prst="rect">
            <a:avLst/>
          </a:prstGeom>
          <a:noFill/>
        </p:spPr>
        <p:txBody>
          <a:bodyPr wrap="none" rtlCol="0">
            <a:spAutoFit/>
          </a:bodyPr>
          <a:lstStyle/>
          <a:p>
            <a:endParaRPr lang="en-US" dirty="0"/>
          </a:p>
          <a:p>
            <a:endParaRPr lang="en-US" dirty="0"/>
          </a:p>
          <a:p>
            <a:endParaRPr lang="en-US" dirty="0"/>
          </a:p>
        </p:txBody>
      </p:sp>
      <p:sp>
        <p:nvSpPr>
          <p:cNvPr id="3" name="Rectangle 2"/>
          <p:cNvSpPr/>
          <p:nvPr/>
        </p:nvSpPr>
        <p:spPr>
          <a:xfrm>
            <a:off x="542259" y="5932967"/>
            <a:ext cx="6327668" cy="2031325"/>
          </a:xfrm>
          <a:prstGeom prst="rect">
            <a:avLst/>
          </a:prstGeom>
        </p:spPr>
        <p:txBody>
          <a:bodyPr wrap="square">
            <a:spAutoFit/>
          </a:bodyPr>
          <a:lstStyle/>
          <a:p>
            <a:r>
              <a:rPr lang="en-US" dirty="0"/>
              <a:t>They were most likely sailing from New </a:t>
            </a:r>
            <a:r>
              <a:rPr lang="en-US" dirty="0" smtClean="0"/>
              <a:t>York.</a:t>
            </a:r>
          </a:p>
          <a:p>
            <a:pPr marL="285750" indent="-285750">
              <a:buFont typeface="Arial" panose="020B0604020202020204" pitchFamily="34" charset="0"/>
              <a:buChar char="•"/>
            </a:pPr>
            <a:r>
              <a:rPr lang="en-US" dirty="0" smtClean="0"/>
              <a:t>May weather in New York is typically sunny and not too hot.</a:t>
            </a:r>
          </a:p>
          <a:p>
            <a:pPr marL="285750" indent="-285750">
              <a:buFont typeface="Arial" panose="020B0604020202020204" pitchFamily="34" charset="0"/>
              <a:buChar char="•"/>
            </a:pPr>
            <a:r>
              <a:rPr lang="en-US" dirty="0" smtClean="0"/>
              <a:t>Edward was wearing a scarf, which indicates a mild temperature.</a:t>
            </a:r>
          </a:p>
          <a:p>
            <a:pPr marL="285750" indent="-285750">
              <a:buFont typeface="Arial" panose="020B0604020202020204" pitchFamily="34" charset="0"/>
              <a:buChar char="•"/>
            </a:pPr>
            <a:r>
              <a:rPr lang="en-US" dirty="0" smtClean="0"/>
              <a:t>New York is in the Temperate Climate Zone.</a:t>
            </a:r>
            <a:endParaRPr lang="en-US" dirty="0"/>
          </a:p>
          <a:p>
            <a:pPr marL="285750" indent="-285750">
              <a:buFont typeface="Arial" panose="020B0604020202020204" pitchFamily="34" charset="0"/>
              <a:buChar char="•"/>
            </a:pPr>
            <a:r>
              <a:rPr lang="en-US" dirty="0" smtClean="0"/>
              <a:t>According to the Queen Mary source, a </a:t>
            </a:r>
            <a:r>
              <a:rPr lang="en-US" dirty="0"/>
              <a:t>trip </a:t>
            </a:r>
            <a:r>
              <a:rPr lang="en-US" dirty="0" smtClean="0"/>
              <a:t>from New York to London took </a:t>
            </a:r>
            <a:r>
              <a:rPr lang="en-US" dirty="0"/>
              <a:t>4 days. </a:t>
            </a:r>
          </a:p>
        </p:txBody>
      </p:sp>
      <p:pic>
        <p:nvPicPr>
          <p:cNvPr id="4" name="Picture 3"/>
          <p:cNvPicPr>
            <a:picLocks noChangeAspect="1"/>
          </p:cNvPicPr>
          <p:nvPr/>
        </p:nvPicPr>
        <p:blipFill>
          <a:blip r:embed="rId2"/>
          <a:stretch>
            <a:fillRect/>
          </a:stretch>
        </p:blipFill>
        <p:spPr>
          <a:xfrm>
            <a:off x="180753" y="1011129"/>
            <a:ext cx="6953693" cy="4485132"/>
          </a:xfrm>
          <a:prstGeom prst="rect">
            <a:avLst/>
          </a:prstGeom>
        </p:spPr>
      </p:pic>
      <p:pic>
        <p:nvPicPr>
          <p:cNvPr id="5" name="Picture 4"/>
          <p:cNvPicPr>
            <a:picLocks noChangeAspect="1"/>
          </p:cNvPicPr>
          <p:nvPr/>
        </p:nvPicPr>
        <p:blipFill>
          <a:blip r:embed="rId3"/>
          <a:stretch>
            <a:fillRect/>
          </a:stretch>
        </p:blipFill>
        <p:spPr>
          <a:xfrm>
            <a:off x="1599605" y="223025"/>
            <a:ext cx="3913971" cy="499915"/>
          </a:xfrm>
          <a:prstGeom prst="rect">
            <a:avLst/>
          </a:prstGeom>
        </p:spPr>
      </p:pic>
    </p:spTree>
    <p:extLst>
      <p:ext uri="{BB962C8B-B14F-4D97-AF65-F5344CB8AC3E}">
        <p14:creationId xmlns:p14="http://schemas.microsoft.com/office/powerpoint/2010/main" val="112138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62" y="678795"/>
            <a:ext cx="5883342" cy="369332"/>
          </a:xfrm>
          <a:prstGeom prst="rect">
            <a:avLst/>
          </a:prstGeom>
          <a:noFill/>
        </p:spPr>
        <p:txBody>
          <a:bodyPr wrap="none" rtlCol="0">
            <a:spAutoFit/>
          </a:bodyPr>
          <a:lstStyle/>
          <a:p>
            <a:r>
              <a:rPr lang="en-US" dirty="0" smtClean="0"/>
              <a:t>Special events or extreme weather are part of our weather</a:t>
            </a:r>
            <a:endParaRPr lang="en-US" dirty="0"/>
          </a:p>
        </p:txBody>
      </p:sp>
      <p:sp>
        <p:nvSpPr>
          <p:cNvPr id="4" name="Rectangle 3"/>
          <p:cNvSpPr/>
          <p:nvPr/>
        </p:nvSpPr>
        <p:spPr>
          <a:xfrm>
            <a:off x="885588" y="1048127"/>
            <a:ext cx="5901070" cy="2308324"/>
          </a:xfrm>
          <a:prstGeom prst="rect">
            <a:avLst/>
          </a:prstGeom>
        </p:spPr>
        <p:txBody>
          <a:bodyPr wrap="square">
            <a:spAutoFit/>
          </a:bodyPr>
          <a:lstStyle/>
          <a:p>
            <a:r>
              <a:rPr lang="en-US" dirty="0"/>
              <a:t>•Thunderstorm: rain, clouds, lightning, thunder, wind</a:t>
            </a:r>
          </a:p>
          <a:p>
            <a:r>
              <a:rPr lang="en-US" dirty="0"/>
              <a:t>•Tornado: clouds, strong wind, rain, hail</a:t>
            </a:r>
          </a:p>
          <a:p>
            <a:r>
              <a:rPr lang="en-US" dirty="0"/>
              <a:t>•Hurricane or cyclone: strong wind, heavy rain</a:t>
            </a:r>
          </a:p>
          <a:p>
            <a:r>
              <a:rPr lang="en-US" dirty="0"/>
              <a:t>•Blizzard: heavy snow, ice, cold temperatures</a:t>
            </a:r>
          </a:p>
          <a:p>
            <a:r>
              <a:rPr lang="en-US" dirty="0"/>
              <a:t>•Dust storm: strong winds, arid conditions</a:t>
            </a:r>
          </a:p>
          <a:p>
            <a:r>
              <a:rPr lang="en-US" dirty="0"/>
              <a:t>•Flood: heavy rainfall</a:t>
            </a:r>
          </a:p>
          <a:p>
            <a:r>
              <a:rPr lang="en-US" dirty="0"/>
              <a:t>•Hail storm: cold or warm temperatures, rain, ice</a:t>
            </a:r>
          </a:p>
          <a:p>
            <a:r>
              <a:rPr lang="en-US" dirty="0"/>
              <a:t>•Ice storm: freezing rain</a:t>
            </a:r>
          </a:p>
        </p:txBody>
      </p:sp>
      <p:sp>
        <p:nvSpPr>
          <p:cNvPr id="5" name="Rectangle 4"/>
          <p:cNvSpPr/>
          <p:nvPr/>
        </p:nvSpPr>
        <p:spPr>
          <a:xfrm>
            <a:off x="776148" y="3471598"/>
            <a:ext cx="5883342" cy="5539978"/>
          </a:xfrm>
          <a:prstGeom prst="rect">
            <a:avLst/>
          </a:prstGeom>
        </p:spPr>
        <p:txBody>
          <a:bodyPr wrap="square">
            <a:spAutoFit/>
          </a:bodyPr>
          <a:lstStyle/>
          <a:p>
            <a:r>
              <a:rPr lang="en-US" dirty="0" smtClean="0"/>
              <a:t>Follow the link from National Geographic</a:t>
            </a:r>
          </a:p>
          <a:p>
            <a:r>
              <a:rPr lang="en-US" b="1" dirty="0" smtClean="0"/>
              <a:t>Lesson:  Extreme </a:t>
            </a:r>
            <a:r>
              <a:rPr lang="en-US" b="1" dirty="0"/>
              <a:t>Weather on Our </a:t>
            </a:r>
            <a:r>
              <a:rPr lang="en-US" b="1" dirty="0" smtClean="0"/>
              <a:t>Planet</a:t>
            </a:r>
          </a:p>
          <a:p>
            <a:r>
              <a:rPr lang="en-US" sz="1200" b="1" dirty="0">
                <a:hlinkClick r:id="rId2"/>
              </a:rPr>
              <a:t>http://education.nationalgeographic.com/activity/extreme-weather-on-our-planet</a:t>
            </a:r>
            <a:r>
              <a:rPr lang="en-US" sz="1200" b="1" dirty="0" smtClean="0">
                <a:hlinkClick r:id="rId2"/>
              </a:rPr>
              <a:t>/</a:t>
            </a:r>
            <a:endParaRPr lang="en-US" sz="1200" b="1" dirty="0" smtClean="0"/>
          </a:p>
          <a:p>
            <a:endParaRPr lang="en-US" dirty="0"/>
          </a:p>
          <a:p>
            <a:pPr algn="ctr"/>
            <a:r>
              <a:rPr lang="en-US" i="1" dirty="0"/>
              <a:t>What is weather like on Earth? </a:t>
            </a:r>
            <a:endParaRPr lang="en-US" i="1" dirty="0" smtClean="0"/>
          </a:p>
          <a:p>
            <a:pPr algn="ctr"/>
            <a:r>
              <a:rPr lang="en-US" i="1" dirty="0" smtClean="0"/>
              <a:t>What </a:t>
            </a:r>
            <a:r>
              <a:rPr lang="en-US" i="1" dirty="0"/>
              <a:t>conditions lead to </a:t>
            </a:r>
            <a:r>
              <a:rPr lang="en-US" i="1" dirty="0" smtClean="0"/>
              <a:t>extreme weather </a:t>
            </a:r>
            <a:r>
              <a:rPr lang="en-US" i="1" dirty="0"/>
              <a:t>events?</a:t>
            </a:r>
          </a:p>
          <a:p>
            <a:r>
              <a:rPr lang="en-US" dirty="0" smtClean="0"/>
              <a:t> </a:t>
            </a:r>
            <a:endParaRPr lang="en-US" dirty="0"/>
          </a:p>
          <a:p>
            <a:r>
              <a:rPr lang="en-US" dirty="0"/>
              <a:t>Activity </a:t>
            </a:r>
            <a:r>
              <a:rPr lang="en-US" dirty="0" smtClean="0"/>
              <a:t>Overview:  Students </a:t>
            </a:r>
            <a:r>
              <a:rPr lang="en-US" dirty="0"/>
              <a:t>use prior knowledge, a photo gallery, and a video to discuss what they already know about extreme weather on Earth and brainstorm a list of weather-related words. Then they organize the information they learned about weather events and conditions present for each type of weather event, and compare and contrast weather events and conditions</a:t>
            </a:r>
            <a:r>
              <a:rPr lang="en-US" dirty="0" smtClean="0"/>
              <a:t>.</a:t>
            </a:r>
          </a:p>
          <a:p>
            <a:endParaRPr lang="en-US" dirty="0"/>
          </a:p>
          <a:p>
            <a:r>
              <a:rPr lang="en-US" dirty="0" smtClean="0">
                <a:solidFill>
                  <a:srgbClr val="FF0000"/>
                </a:solidFill>
              </a:rPr>
              <a:t>Use the evidence gathered from the activity to determine the extreme weather that Edward Tulane experienced</a:t>
            </a:r>
            <a:endParaRPr lang="en-US" dirty="0">
              <a:solidFill>
                <a:srgbClr val="FF0000"/>
              </a:solidFill>
            </a:endParaRPr>
          </a:p>
          <a:p>
            <a:endParaRPr lang="en-US" dirty="0"/>
          </a:p>
          <a:p>
            <a:endParaRPr lang="en-US" dirty="0" smtClean="0"/>
          </a:p>
          <a:p>
            <a:endParaRPr lang="en-US" dirty="0"/>
          </a:p>
        </p:txBody>
      </p:sp>
      <p:pic>
        <p:nvPicPr>
          <p:cNvPr id="6" name="Picture 5"/>
          <p:cNvPicPr>
            <a:picLocks noChangeAspect="1"/>
          </p:cNvPicPr>
          <p:nvPr/>
        </p:nvPicPr>
        <p:blipFill>
          <a:blip r:embed="rId3"/>
          <a:stretch>
            <a:fillRect/>
          </a:stretch>
        </p:blipFill>
        <p:spPr>
          <a:xfrm>
            <a:off x="2814719" y="183107"/>
            <a:ext cx="1707028" cy="749873"/>
          </a:xfrm>
          <a:prstGeom prst="rect">
            <a:avLst/>
          </a:prstGeom>
        </p:spPr>
      </p:pic>
      <p:sp>
        <p:nvSpPr>
          <p:cNvPr id="7" name="Rectangle 6"/>
          <p:cNvSpPr/>
          <p:nvPr/>
        </p:nvSpPr>
        <p:spPr>
          <a:xfrm>
            <a:off x="726562" y="8234553"/>
            <a:ext cx="5912840" cy="1384995"/>
          </a:xfrm>
          <a:prstGeom prst="rect">
            <a:avLst/>
          </a:prstGeom>
        </p:spPr>
        <p:txBody>
          <a:bodyPr wrap="square">
            <a:spAutoFit/>
          </a:bodyPr>
          <a:lstStyle/>
          <a:p>
            <a:r>
              <a:rPr lang="en-US" sz="1200" b="1" dirty="0" smtClean="0">
                <a:solidFill>
                  <a:srgbClr val="0000FF"/>
                </a:solidFill>
              </a:rPr>
              <a:t>Students will analyze the scientific explanations or solutions proposed by peers by citing relevant evidence about the natural and designed world</a:t>
            </a:r>
          </a:p>
          <a:p>
            <a:endParaRPr lang="en-US" sz="1200" b="1" dirty="0" smtClean="0">
              <a:solidFill>
                <a:srgbClr val="0000FF"/>
              </a:solidFill>
            </a:endParaRPr>
          </a:p>
          <a:p>
            <a:r>
              <a:rPr lang="en-US" sz="1200" b="1" dirty="0" smtClean="0">
                <a:solidFill>
                  <a:schemeClr val="accent6">
                    <a:lumMod val="50000"/>
                  </a:schemeClr>
                </a:solidFill>
              </a:rPr>
              <a:t>CCSS.ELA-Literacy.W.3.9</a:t>
            </a:r>
            <a:endParaRPr lang="en-US" sz="1200" b="1" dirty="0">
              <a:solidFill>
                <a:schemeClr val="accent6">
                  <a:lumMod val="50000"/>
                </a:schemeClr>
              </a:solidFill>
            </a:endParaRPr>
          </a:p>
          <a:p>
            <a:r>
              <a:rPr lang="en-US" sz="1200" b="1" dirty="0">
                <a:solidFill>
                  <a:schemeClr val="accent6">
                    <a:lumMod val="50000"/>
                  </a:schemeClr>
                </a:solidFill>
              </a:rPr>
              <a:t>Recall information from experiences or gather information from print and digital sources; take brief notes on sources and sort evidence into provided categories.</a:t>
            </a:r>
          </a:p>
          <a:p>
            <a:pPr algn="ctr"/>
            <a:endParaRPr lang="en-US" sz="1200" dirty="0" smtClean="0">
              <a:solidFill>
                <a:srgbClr val="0000FF"/>
              </a:solidFill>
            </a:endParaRPr>
          </a:p>
        </p:txBody>
      </p:sp>
    </p:spTree>
    <p:extLst>
      <p:ext uri="{BB962C8B-B14F-4D97-AF65-F5344CB8AC3E}">
        <p14:creationId xmlns:p14="http://schemas.microsoft.com/office/powerpoint/2010/main" val="276096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8" y="1095153"/>
            <a:ext cx="4082902" cy="3970318"/>
          </a:xfrm>
          <a:prstGeom prst="rect">
            <a:avLst/>
          </a:prstGeom>
          <a:noFill/>
        </p:spPr>
        <p:txBody>
          <a:bodyPr wrap="square" rtlCol="0">
            <a:spAutoFit/>
          </a:bodyPr>
          <a:lstStyle/>
          <a:p>
            <a:r>
              <a:rPr lang="en-US" dirty="0" smtClean="0"/>
              <a:t>Chapter 7:</a:t>
            </a:r>
          </a:p>
          <a:p>
            <a:r>
              <a:rPr lang="en-US" dirty="0" smtClean="0"/>
              <a:t>On the two hundred and ninety-seventh day of Edward’s ordeal, a storm came.  The storm was so powerful that it lifted Edward off the ocean floor and led him in a crazy, wild and spinning dance.  The water lifted him up and shoved him back down.</a:t>
            </a:r>
          </a:p>
          <a:p>
            <a:r>
              <a:rPr lang="en-US" dirty="0" smtClean="0"/>
              <a:t>     Help thought Edward</a:t>
            </a:r>
          </a:p>
          <a:p>
            <a:r>
              <a:rPr lang="en-US" dirty="0" smtClean="0"/>
              <a:t>     The storm, in its ferocity, actually flung him all the way out of the sea; and the rabbit glimpsed, for a moment, the light of an angry and bruised sky, the wind rushed through his ears.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536" y="1215268"/>
            <a:ext cx="2085975" cy="3257550"/>
          </a:xfrm>
          <a:prstGeom prst="rect">
            <a:avLst/>
          </a:prstGeom>
        </p:spPr>
      </p:pic>
      <p:sp>
        <p:nvSpPr>
          <p:cNvPr id="6" name="Rectangle 5"/>
          <p:cNvSpPr/>
          <p:nvPr/>
        </p:nvSpPr>
        <p:spPr>
          <a:xfrm>
            <a:off x="818707" y="5363287"/>
            <a:ext cx="5753804" cy="2031325"/>
          </a:xfrm>
          <a:prstGeom prst="rect">
            <a:avLst/>
          </a:prstGeom>
        </p:spPr>
        <p:txBody>
          <a:bodyPr wrap="square">
            <a:spAutoFit/>
          </a:bodyPr>
          <a:lstStyle/>
          <a:p>
            <a:pPr algn="ctr"/>
            <a:r>
              <a:rPr lang="en-US" dirty="0"/>
              <a:t>Use the</a:t>
            </a:r>
            <a:r>
              <a:rPr lang="en-US" dirty="0" smtClean="0"/>
              <a:t> relevant evidence gathered </a:t>
            </a:r>
            <a:r>
              <a:rPr lang="en-US" dirty="0"/>
              <a:t>from</a:t>
            </a:r>
            <a:r>
              <a:rPr lang="en-US" dirty="0" smtClean="0"/>
              <a:t> </a:t>
            </a:r>
          </a:p>
          <a:p>
            <a:pPr algn="ctr"/>
            <a:r>
              <a:rPr lang="en-US" i="1" dirty="0" smtClean="0"/>
              <a:t>“Extreme </a:t>
            </a:r>
            <a:r>
              <a:rPr lang="en-US" i="1" dirty="0"/>
              <a:t>Weather on Our </a:t>
            </a:r>
            <a:r>
              <a:rPr lang="en-US" i="1" dirty="0" smtClean="0"/>
              <a:t>Planet” </a:t>
            </a:r>
          </a:p>
          <a:p>
            <a:pPr algn="ctr"/>
            <a:r>
              <a:rPr lang="en-US" dirty="0" smtClean="0"/>
              <a:t>to determine the extreme weather that</a:t>
            </a:r>
          </a:p>
          <a:p>
            <a:pPr algn="ctr"/>
            <a:r>
              <a:rPr lang="en-US" dirty="0" smtClean="0"/>
              <a:t>Edward Tulane experienced.</a:t>
            </a:r>
          </a:p>
          <a:p>
            <a:pPr algn="ctr"/>
            <a:r>
              <a:rPr lang="en-US" dirty="0" smtClean="0"/>
              <a:t>Write an opinion piece to support your point of view with reasons from text and </a:t>
            </a:r>
          </a:p>
          <a:p>
            <a:pPr algn="ctr"/>
            <a:r>
              <a:rPr lang="en-US" i="1" dirty="0" smtClean="0"/>
              <a:t>Extreme Weather on Our Planet </a:t>
            </a:r>
            <a:r>
              <a:rPr lang="en-US" dirty="0" smtClean="0"/>
              <a:t>activity</a:t>
            </a:r>
            <a:endParaRPr lang="en-US" b="1" dirty="0" smtClean="0"/>
          </a:p>
        </p:txBody>
      </p:sp>
      <p:sp>
        <p:nvSpPr>
          <p:cNvPr id="7" name="TextBox 6"/>
          <p:cNvSpPr txBox="1"/>
          <p:nvPr/>
        </p:nvSpPr>
        <p:spPr>
          <a:xfrm>
            <a:off x="5531822" y="395104"/>
            <a:ext cx="598391" cy="369332"/>
          </a:xfrm>
          <a:prstGeom prst="rect">
            <a:avLst/>
          </a:prstGeom>
          <a:noFill/>
        </p:spPr>
        <p:txBody>
          <a:bodyPr wrap="none" rtlCol="0">
            <a:spAutoFit/>
          </a:bodyPr>
          <a:lstStyle/>
          <a:p>
            <a:r>
              <a:rPr lang="en-US" sz="1200" dirty="0" smtClean="0"/>
              <a:t>Name:</a:t>
            </a:r>
            <a:r>
              <a:rPr lang="en-US" dirty="0" smtClean="0"/>
              <a:t> </a:t>
            </a:r>
            <a:endParaRPr lang="en-US" dirty="0"/>
          </a:p>
        </p:txBody>
      </p:sp>
      <p:sp>
        <p:nvSpPr>
          <p:cNvPr id="4" name="TextBox 3"/>
          <p:cNvSpPr txBox="1"/>
          <p:nvPr/>
        </p:nvSpPr>
        <p:spPr>
          <a:xfrm>
            <a:off x="1373967" y="685071"/>
            <a:ext cx="4243021" cy="369332"/>
          </a:xfrm>
          <a:prstGeom prst="rect">
            <a:avLst/>
          </a:prstGeom>
          <a:noFill/>
        </p:spPr>
        <p:txBody>
          <a:bodyPr wrap="none" rtlCol="0">
            <a:spAutoFit/>
          </a:bodyPr>
          <a:lstStyle/>
          <a:p>
            <a:r>
              <a:rPr lang="en-US" b="1" dirty="0" smtClean="0"/>
              <a:t>What Type of Weather for Edward Tulane?</a:t>
            </a:r>
            <a:endParaRPr lang="en-US" b="1" dirty="0"/>
          </a:p>
        </p:txBody>
      </p:sp>
      <p:sp>
        <p:nvSpPr>
          <p:cNvPr id="8" name="Rectangle 7"/>
          <p:cNvSpPr/>
          <p:nvPr/>
        </p:nvSpPr>
        <p:spPr>
          <a:xfrm>
            <a:off x="902954" y="7740576"/>
            <a:ext cx="5669557" cy="646331"/>
          </a:xfrm>
          <a:prstGeom prst="rect">
            <a:avLst/>
          </a:prstGeom>
        </p:spPr>
        <p:txBody>
          <a:bodyPr wrap="square">
            <a:spAutoFit/>
          </a:bodyPr>
          <a:lstStyle/>
          <a:p>
            <a:r>
              <a:rPr lang="en-US" sz="1200" b="1" dirty="0">
                <a:solidFill>
                  <a:schemeClr val="accent6">
                    <a:lumMod val="50000"/>
                  </a:schemeClr>
                </a:solidFill>
              </a:rPr>
              <a:t>Text Types and Purposes:</a:t>
            </a:r>
          </a:p>
          <a:p>
            <a:r>
              <a:rPr lang="en-US" sz="1200" b="1" dirty="0">
                <a:solidFill>
                  <a:schemeClr val="accent6">
                    <a:lumMod val="50000"/>
                  </a:schemeClr>
                </a:solidFill>
              </a:rPr>
              <a:t>CCSS.ELA-Literacy.W.3.1</a:t>
            </a:r>
          </a:p>
          <a:p>
            <a:r>
              <a:rPr lang="en-US" sz="1200" b="1" dirty="0">
                <a:solidFill>
                  <a:schemeClr val="accent6">
                    <a:lumMod val="50000"/>
                  </a:schemeClr>
                </a:solidFill>
              </a:rPr>
              <a:t>Write opinion pieces on topics or texts, supporting a point of view with reasons.</a:t>
            </a:r>
          </a:p>
        </p:txBody>
      </p:sp>
    </p:spTree>
    <p:extLst>
      <p:ext uri="{BB962C8B-B14F-4D97-AF65-F5344CB8AC3E}">
        <p14:creationId xmlns:p14="http://schemas.microsoft.com/office/powerpoint/2010/main" val="2579324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ather _Worksheet_National Geo.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45804"/>
            <a:ext cx="7315200" cy="94667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8" y="1095153"/>
            <a:ext cx="4082902" cy="3970318"/>
          </a:xfrm>
          <a:prstGeom prst="rect">
            <a:avLst/>
          </a:prstGeom>
          <a:noFill/>
        </p:spPr>
        <p:txBody>
          <a:bodyPr wrap="square" rtlCol="0">
            <a:spAutoFit/>
          </a:bodyPr>
          <a:lstStyle/>
          <a:p>
            <a:r>
              <a:rPr lang="en-US" dirty="0" smtClean="0"/>
              <a:t>Chapter 7:</a:t>
            </a:r>
          </a:p>
          <a:p>
            <a:r>
              <a:rPr lang="en-US" dirty="0" smtClean="0"/>
              <a:t>On the </a:t>
            </a:r>
            <a:r>
              <a:rPr lang="en-US" dirty="0" smtClean="0">
                <a:solidFill>
                  <a:srgbClr val="FF0000"/>
                </a:solidFill>
              </a:rPr>
              <a:t>two hundred and ninety-seventh day</a:t>
            </a:r>
            <a:r>
              <a:rPr lang="en-US" dirty="0" smtClean="0"/>
              <a:t> of Edward’s ordeal, a storm came.  The storm was so </a:t>
            </a:r>
            <a:r>
              <a:rPr lang="en-US" dirty="0" smtClean="0">
                <a:solidFill>
                  <a:srgbClr val="FF0000"/>
                </a:solidFill>
              </a:rPr>
              <a:t>powerful</a:t>
            </a:r>
            <a:r>
              <a:rPr lang="en-US" dirty="0" smtClean="0"/>
              <a:t> that it lifted Edward off the ocean floor and led him in a crazy, wild and </a:t>
            </a:r>
            <a:r>
              <a:rPr lang="en-US" dirty="0" smtClean="0">
                <a:solidFill>
                  <a:srgbClr val="FF0000"/>
                </a:solidFill>
              </a:rPr>
              <a:t>spinning</a:t>
            </a:r>
            <a:r>
              <a:rPr lang="en-US" dirty="0" smtClean="0"/>
              <a:t> dance.  The water lifted him up and shoved him back down.</a:t>
            </a:r>
          </a:p>
          <a:p>
            <a:r>
              <a:rPr lang="en-US" dirty="0" smtClean="0"/>
              <a:t>     Help thought Edward</a:t>
            </a:r>
          </a:p>
          <a:p>
            <a:r>
              <a:rPr lang="en-US" dirty="0" smtClean="0"/>
              <a:t>     The storm, in its ferocity, actually flung him all the way out of the sea; and the rabbit glimpsed, for a moment, the light of an angry and </a:t>
            </a:r>
            <a:r>
              <a:rPr lang="en-US" dirty="0" smtClean="0">
                <a:solidFill>
                  <a:srgbClr val="FF0000"/>
                </a:solidFill>
              </a:rPr>
              <a:t>bruised sky</a:t>
            </a:r>
            <a:r>
              <a:rPr lang="en-US" dirty="0" smtClean="0"/>
              <a:t>, the </a:t>
            </a:r>
            <a:r>
              <a:rPr lang="en-US" dirty="0" smtClean="0">
                <a:solidFill>
                  <a:srgbClr val="FF0000"/>
                </a:solidFill>
              </a:rPr>
              <a:t>wind rushed</a:t>
            </a:r>
            <a:r>
              <a:rPr lang="en-US" dirty="0" smtClean="0"/>
              <a:t> through his ears.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536" y="1215268"/>
            <a:ext cx="2085975" cy="3257550"/>
          </a:xfrm>
          <a:prstGeom prst="rect">
            <a:avLst/>
          </a:prstGeom>
        </p:spPr>
      </p:pic>
      <p:sp>
        <p:nvSpPr>
          <p:cNvPr id="6" name="Rectangle 5"/>
          <p:cNvSpPr/>
          <p:nvPr/>
        </p:nvSpPr>
        <p:spPr>
          <a:xfrm>
            <a:off x="818707" y="5645504"/>
            <a:ext cx="5753804" cy="1477328"/>
          </a:xfrm>
          <a:prstGeom prst="rect">
            <a:avLst/>
          </a:prstGeom>
        </p:spPr>
        <p:txBody>
          <a:bodyPr wrap="square">
            <a:spAutoFit/>
          </a:bodyPr>
          <a:lstStyle/>
          <a:p>
            <a:pPr algn="ctr"/>
            <a:r>
              <a:rPr lang="en-US" dirty="0"/>
              <a:t>Use the evidence </a:t>
            </a:r>
            <a:r>
              <a:rPr lang="en-US" dirty="0" smtClean="0"/>
              <a:t>gathered </a:t>
            </a:r>
            <a:r>
              <a:rPr lang="en-US" dirty="0"/>
              <a:t>from </a:t>
            </a:r>
            <a:endParaRPr lang="en-US" dirty="0" smtClean="0"/>
          </a:p>
          <a:p>
            <a:pPr algn="ctr"/>
            <a:r>
              <a:rPr lang="en-US" dirty="0" smtClean="0"/>
              <a:t>“Extreme </a:t>
            </a:r>
            <a:r>
              <a:rPr lang="en-US" dirty="0"/>
              <a:t>Weather on Our </a:t>
            </a:r>
            <a:r>
              <a:rPr lang="en-US" dirty="0" smtClean="0"/>
              <a:t>Planet” </a:t>
            </a:r>
          </a:p>
          <a:p>
            <a:pPr algn="ctr"/>
            <a:r>
              <a:rPr lang="en-US" dirty="0" smtClean="0"/>
              <a:t>to determine the extreme weather that</a:t>
            </a:r>
          </a:p>
          <a:p>
            <a:pPr algn="ctr"/>
            <a:r>
              <a:rPr lang="en-US" dirty="0" smtClean="0"/>
              <a:t>Edward Tulane experienced</a:t>
            </a:r>
            <a:endParaRPr lang="en-US" dirty="0"/>
          </a:p>
          <a:p>
            <a:pPr algn="ctr"/>
            <a:endParaRPr lang="en-US" dirty="0"/>
          </a:p>
        </p:txBody>
      </p:sp>
      <p:sp>
        <p:nvSpPr>
          <p:cNvPr id="4" name="TextBox 3"/>
          <p:cNvSpPr txBox="1"/>
          <p:nvPr/>
        </p:nvSpPr>
        <p:spPr>
          <a:xfrm>
            <a:off x="1705710" y="1095153"/>
            <a:ext cx="2780826" cy="369332"/>
          </a:xfrm>
          <a:prstGeom prst="rect">
            <a:avLst/>
          </a:prstGeom>
          <a:noFill/>
        </p:spPr>
        <p:txBody>
          <a:bodyPr wrap="none" rtlCol="0">
            <a:spAutoFit/>
          </a:bodyPr>
          <a:lstStyle/>
          <a:p>
            <a:r>
              <a:rPr lang="en-US" i="1" dirty="0" smtClean="0">
                <a:solidFill>
                  <a:srgbClr val="FF0000"/>
                </a:solidFill>
              </a:rPr>
              <a:t>(About 10 months – March)</a:t>
            </a:r>
            <a:endParaRPr lang="en-US" i="1" dirty="0">
              <a:solidFill>
                <a:srgbClr val="FF0000"/>
              </a:solidFill>
            </a:endParaRPr>
          </a:p>
        </p:txBody>
      </p:sp>
      <p:sp>
        <p:nvSpPr>
          <p:cNvPr id="7" name="Rectangle 6"/>
          <p:cNvSpPr/>
          <p:nvPr/>
        </p:nvSpPr>
        <p:spPr>
          <a:xfrm>
            <a:off x="1238691" y="7129976"/>
            <a:ext cx="4667693" cy="923330"/>
          </a:xfrm>
          <a:prstGeom prst="rect">
            <a:avLst/>
          </a:prstGeom>
        </p:spPr>
        <p:txBody>
          <a:bodyPr wrap="square">
            <a:spAutoFit/>
          </a:bodyPr>
          <a:lstStyle/>
          <a:p>
            <a:pPr algn="ctr"/>
            <a:r>
              <a:rPr lang="en-US" dirty="0"/>
              <a:t>Hurricane or cyclone: strong wind, heavy </a:t>
            </a:r>
            <a:r>
              <a:rPr lang="en-US" dirty="0" smtClean="0"/>
              <a:t>rain</a:t>
            </a:r>
          </a:p>
          <a:p>
            <a:pPr algn="ctr"/>
            <a:endParaRPr lang="en-US" dirty="0" smtClean="0"/>
          </a:p>
          <a:p>
            <a:pPr algn="ctr"/>
            <a:r>
              <a:rPr lang="en-US" dirty="0" smtClean="0"/>
              <a:t>See next pages for guide and rubric</a:t>
            </a:r>
            <a:endParaRPr lang="en-US" dirty="0"/>
          </a:p>
        </p:txBody>
      </p:sp>
      <p:sp>
        <p:nvSpPr>
          <p:cNvPr id="8" name="Rectangle 7"/>
          <p:cNvSpPr/>
          <p:nvPr/>
        </p:nvSpPr>
        <p:spPr>
          <a:xfrm>
            <a:off x="1576802" y="306429"/>
            <a:ext cx="4237657" cy="369332"/>
          </a:xfrm>
          <a:prstGeom prst="rect">
            <a:avLst/>
          </a:prstGeom>
        </p:spPr>
        <p:txBody>
          <a:bodyPr wrap="square">
            <a:spAutoFit/>
          </a:bodyPr>
          <a:lstStyle/>
          <a:p>
            <a:r>
              <a:rPr lang="en-US" b="1" dirty="0" smtClean="0"/>
              <a:t>What Type of Weather for Edward Tulane?</a:t>
            </a:r>
            <a:endParaRPr lang="en-US" b="1" dirty="0"/>
          </a:p>
        </p:txBody>
      </p:sp>
    </p:spTree>
    <p:extLst>
      <p:ext uri="{BB962C8B-B14F-4D97-AF65-F5344CB8AC3E}">
        <p14:creationId xmlns:p14="http://schemas.microsoft.com/office/powerpoint/2010/main" val="184895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8257" y="295845"/>
            <a:ext cx="4804485" cy="646331"/>
          </a:xfrm>
          <a:prstGeom prst="rect">
            <a:avLst/>
          </a:prstGeom>
        </p:spPr>
        <p:txBody>
          <a:bodyPr wrap="square">
            <a:spAutoFit/>
          </a:bodyPr>
          <a:lstStyle/>
          <a:p>
            <a:pPr algn="ctr"/>
            <a:r>
              <a:rPr lang="en-US" b="1" dirty="0" smtClean="0"/>
              <a:t>What Type of Weather for Edward Tulane?</a:t>
            </a:r>
          </a:p>
          <a:p>
            <a:pPr algn="ctr"/>
            <a:r>
              <a:rPr lang="en-US" b="1" dirty="0" smtClean="0"/>
              <a:t>Opinion Piece</a:t>
            </a:r>
            <a:endParaRPr lang="en-US" b="1" dirty="0"/>
          </a:p>
        </p:txBody>
      </p:sp>
      <p:sp>
        <p:nvSpPr>
          <p:cNvPr id="4" name="TextBox 3"/>
          <p:cNvSpPr txBox="1"/>
          <p:nvPr/>
        </p:nvSpPr>
        <p:spPr>
          <a:xfrm>
            <a:off x="5270119" y="857274"/>
            <a:ext cx="598391" cy="276999"/>
          </a:xfrm>
          <a:prstGeom prst="rect">
            <a:avLst/>
          </a:prstGeom>
          <a:noFill/>
        </p:spPr>
        <p:txBody>
          <a:bodyPr wrap="none" rtlCol="0">
            <a:spAutoFit/>
          </a:bodyPr>
          <a:lstStyle/>
          <a:p>
            <a:r>
              <a:rPr lang="en-US" sz="1200" dirty="0" smtClean="0"/>
              <a:t>Name:</a:t>
            </a:r>
            <a:endParaRPr lang="en-US" sz="1200" dirty="0"/>
          </a:p>
        </p:txBody>
      </p:sp>
      <p:sp>
        <p:nvSpPr>
          <p:cNvPr id="5" name="TextBox 4"/>
          <p:cNvSpPr txBox="1"/>
          <p:nvPr/>
        </p:nvSpPr>
        <p:spPr>
          <a:xfrm>
            <a:off x="603205" y="1238284"/>
            <a:ext cx="5788665" cy="7417413"/>
          </a:xfrm>
          <a:prstGeom prst="rect">
            <a:avLst/>
          </a:prstGeom>
          <a:noFill/>
        </p:spPr>
        <p:txBody>
          <a:bodyPr wrap="square" rtlCol="0">
            <a:spAutoFit/>
          </a:bodyPr>
          <a:lstStyle/>
          <a:p>
            <a:r>
              <a:rPr lang="en-US" sz="1400" b="1" dirty="0" smtClean="0"/>
              <a:t>Introduction </a:t>
            </a:r>
            <a:r>
              <a:rPr lang="en-US" sz="1400" dirty="0" smtClean="0"/>
              <a:t>(Write a statement that introduces the topic)</a:t>
            </a:r>
          </a:p>
          <a:p>
            <a:endParaRPr lang="en-US" sz="1400" dirty="0" smtClean="0"/>
          </a:p>
          <a:p>
            <a:endParaRPr lang="en-US" sz="1400" dirty="0" smtClean="0"/>
          </a:p>
          <a:p>
            <a:r>
              <a:rPr lang="en-US" sz="1400" b="1" dirty="0" smtClean="0"/>
              <a:t>Opinion</a:t>
            </a:r>
            <a:r>
              <a:rPr lang="en-US" sz="1400" dirty="0" smtClean="0"/>
              <a:t> (Clearly states your opinion on the type of weather Edward experienced):</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b="1" dirty="0" smtClean="0"/>
              <a:t>Support </a:t>
            </a:r>
            <a:r>
              <a:rPr lang="en-US" sz="1400" dirty="0" smtClean="0"/>
              <a:t>(Provide information from the Science Unit that supports your opinion):</a:t>
            </a:r>
          </a:p>
          <a:p>
            <a:endParaRPr lang="en-US" sz="1400" dirty="0" smtClean="0"/>
          </a:p>
          <a:p>
            <a:endParaRPr lang="en-US" sz="1400" dirty="0" smtClean="0"/>
          </a:p>
          <a:p>
            <a:endParaRPr lang="en-US" sz="1400" dirty="0" smtClean="0"/>
          </a:p>
          <a:p>
            <a:endParaRPr lang="en-US" sz="1400" dirty="0" smtClean="0"/>
          </a:p>
          <a:p>
            <a:r>
              <a:rPr lang="en-US" sz="1400" b="1" dirty="0" smtClean="0"/>
              <a:t>Support </a:t>
            </a:r>
            <a:r>
              <a:rPr lang="en-US" sz="1400" dirty="0" smtClean="0"/>
              <a:t>(Provide information from Edward Tulane text that supports your opinion):</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b="1" dirty="0" smtClean="0"/>
              <a:t>Reasoning</a:t>
            </a:r>
            <a:r>
              <a:rPr lang="en-US" sz="1400" dirty="0" smtClean="0"/>
              <a:t> (Explain why your reasoning supports your opinion):</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b="1" dirty="0" smtClean="0"/>
              <a:t>Conclusion</a:t>
            </a:r>
            <a:r>
              <a:rPr lang="en-US" sz="1400" dirty="0" smtClean="0"/>
              <a:t> (Statement that supports your opinion):</a:t>
            </a:r>
          </a:p>
          <a:p>
            <a:endParaRPr lang="en-US" sz="1400" dirty="0" smtClean="0"/>
          </a:p>
          <a:p>
            <a:endParaRPr lang="en-US" sz="1400" dirty="0" smtClean="0"/>
          </a:p>
          <a:p>
            <a:endParaRPr lang="en-US" sz="1400" dirty="0" smtClean="0"/>
          </a:p>
          <a:p>
            <a:endParaRPr lang="en-US" sz="1400" dirty="0"/>
          </a:p>
        </p:txBody>
      </p:sp>
      <p:sp>
        <p:nvSpPr>
          <p:cNvPr id="6" name="Rectangle 5"/>
          <p:cNvSpPr/>
          <p:nvPr/>
        </p:nvSpPr>
        <p:spPr>
          <a:xfrm>
            <a:off x="634954" y="8527169"/>
            <a:ext cx="5809830" cy="646331"/>
          </a:xfrm>
          <a:prstGeom prst="rect">
            <a:avLst/>
          </a:prstGeom>
        </p:spPr>
        <p:txBody>
          <a:bodyPr wrap="square">
            <a:spAutoFit/>
          </a:bodyPr>
          <a:lstStyle/>
          <a:p>
            <a:r>
              <a:rPr lang="en-US" sz="1200" b="1" dirty="0" smtClean="0">
                <a:solidFill>
                  <a:schemeClr val="accent6">
                    <a:lumMod val="50000"/>
                  </a:schemeClr>
                </a:solidFill>
              </a:rPr>
              <a:t>Text Types and Purposes:</a:t>
            </a:r>
          </a:p>
          <a:p>
            <a:r>
              <a:rPr lang="en-US" sz="1200" b="1" dirty="0" smtClean="0">
                <a:solidFill>
                  <a:schemeClr val="accent6">
                    <a:lumMod val="50000"/>
                  </a:schemeClr>
                </a:solidFill>
              </a:rPr>
              <a:t>CCSS.ELA-Literacy.W.3.1</a:t>
            </a:r>
          </a:p>
          <a:p>
            <a:r>
              <a:rPr lang="en-US" sz="1200" b="1" dirty="0" smtClean="0">
                <a:solidFill>
                  <a:schemeClr val="accent6">
                    <a:lumMod val="50000"/>
                  </a:schemeClr>
                </a:solidFill>
              </a:rPr>
              <a:t>Write opinion pieces on topics or texts, supporting a point of view with reasons.</a:t>
            </a:r>
            <a:endParaRPr lang="en-US" sz="1200" b="1" dirty="0">
              <a:solidFill>
                <a:schemeClr val="accent6">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900" y="1171531"/>
            <a:ext cx="6489509" cy="584775"/>
          </a:xfrm>
          <a:prstGeom prst="rect">
            <a:avLst/>
          </a:prstGeom>
        </p:spPr>
        <p:txBody>
          <a:bodyPr wrap="square">
            <a:spAutoFit/>
          </a:bodyPr>
          <a:lstStyle/>
          <a:p>
            <a:r>
              <a:rPr lang="en-US" sz="1600" dirty="0" smtClean="0"/>
              <a:t>As you read,  record details on the  weather and climate of the region to discover “Where in the </a:t>
            </a:r>
            <a:r>
              <a:rPr lang="en-US" sz="1600" dirty="0"/>
              <a:t>W</a:t>
            </a:r>
            <a:r>
              <a:rPr lang="en-US" sz="1600" dirty="0" smtClean="0"/>
              <a:t>orld is Edward Tulane?”</a:t>
            </a:r>
          </a:p>
        </p:txBody>
      </p:sp>
      <p:sp>
        <p:nvSpPr>
          <p:cNvPr id="5" name="TextBox 4"/>
          <p:cNvSpPr txBox="1"/>
          <p:nvPr/>
        </p:nvSpPr>
        <p:spPr>
          <a:xfrm>
            <a:off x="2708137" y="352665"/>
            <a:ext cx="1817036" cy="369332"/>
          </a:xfrm>
          <a:prstGeom prst="rect">
            <a:avLst/>
          </a:prstGeom>
          <a:noFill/>
        </p:spPr>
        <p:txBody>
          <a:bodyPr wrap="none" rtlCol="0">
            <a:spAutoFit/>
          </a:bodyPr>
          <a:lstStyle/>
          <a:p>
            <a:r>
              <a:rPr lang="en-US" dirty="0" smtClean="0">
                <a:latin typeface="Arial Rounded MT Bold" panose="020F0704030504030204" pitchFamily="34" charset="0"/>
              </a:rPr>
              <a:t>Teacher Notes</a:t>
            </a:r>
            <a:endParaRPr lang="en-US" dirty="0">
              <a:latin typeface="Arial Rounded MT Bold" panose="020F0704030504030204" pitchFamily="34" charset="0"/>
            </a:endParaRPr>
          </a:p>
        </p:txBody>
      </p:sp>
      <p:sp>
        <p:nvSpPr>
          <p:cNvPr id="6" name="TextBox 5"/>
          <p:cNvSpPr txBox="1"/>
          <p:nvPr/>
        </p:nvSpPr>
        <p:spPr>
          <a:xfrm>
            <a:off x="1414642" y="802199"/>
            <a:ext cx="4404026" cy="369332"/>
          </a:xfrm>
          <a:prstGeom prst="rect">
            <a:avLst/>
          </a:prstGeom>
          <a:noFill/>
        </p:spPr>
        <p:txBody>
          <a:bodyPr wrap="none" rtlCol="0">
            <a:spAutoFit/>
          </a:bodyPr>
          <a:lstStyle/>
          <a:p>
            <a:r>
              <a:rPr lang="en-US" dirty="0" smtClean="0">
                <a:latin typeface="Arial Rounded MT Bold" panose="020F0704030504030204" pitchFamily="34" charset="0"/>
              </a:rPr>
              <a:t>Where in the World is Edward Tulane?</a:t>
            </a:r>
            <a:endParaRPr lang="en-US" dirty="0">
              <a:latin typeface="Arial Rounded MT Bold" panose="020F0704030504030204" pitchFamily="34" charset="0"/>
            </a:endParaRPr>
          </a:p>
        </p:txBody>
      </p:sp>
      <p:sp>
        <p:nvSpPr>
          <p:cNvPr id="7" name="Rectangle 6"/>
          <p:cNvSpPr/>
          <p:nvPr/>
        </p:nvSpPr>
        <p:spPr>
          <a:xfrm>
            <a:off x="371900" y="4027812"/>
            <a:ext cx="6796582" cy="4678204"/>
          </a:xfrm>
          <a:prstGeom prst="rect">
            <a:avLst/>
          </a:prstGeom>
        </p:spPr>
        <p:txBody>
          <a:bodyPr wrap="square">
            <a:spAutoFit/>
          </a:bodyPr>
          <a:lstStyle/>
          <a:p>
            <a:r>
              <a:rPr lang="en-US" sz="1400" b="1" dirty="0" smtClean="0"/>
              <a:t>Key Ideas and Details:</a:t>
            </a:r>
          </a:p>
          <a:p>
            <a:r>
              <a:rPr lang="en-US" sz="1400" dirty="0" smtClean="0"/>
              <a:t>CCSS.ELA-Literacy.RI.3.1</a:t>
            </a:r>
          </a:p>
          <a:p>
            <a:r>
              <a:rPr lang="en-US" sz="1400" dirty="0" smtClean="0"/>
              <a:t>Ask and answer questions to demonstrate understanding of a text, referring explicitly to the text as the basis for the answers</a:t>
            </a:r>
            <a:r>
              <a:rPr lang="en-US" sz="1400" dirty="0"/>
              <a:t>. </a:t>
            </a:r>
            <a:endParaRPr lang="en-US" sz="1400" dirty="0" smtClean="0"/>
          </a:p>
          <a:p>
            <a:endParaRPr lang="en-US" sz="1400" dirty="0"/>
          </a:p>
          <a:p>
            <a:r>
              <a:rPr lang="en-US" sz="1400" b="1" dirty="0"/>
              <a:t>Integration of Knowledge and </a:t>
            </a:r>
            <a:r>
              <a:rPr lang="en-US" sz="1400" b="1" dirty="0" smtClean="0"/>
              <a:t>Ideas:</a:t>
            </a:r>
          </a:p>
          <a:p>
            <a:r>
              <a:rPr lang="en-US" sz="1400" dirty="0" smtClean="0"/>
              <a:t>CCSS.ELA-Literacy.RI.3.9</a:t>
            </a:r>
            <a:endParaRPr lang="en-US" sz="1400" dirty="0"/>
          </a:p>
          <a:p>
            <a:r>
              <a:rPr lang="en-US" sz="1400" dirty="0" smtClean="0"/>
              <a:t>Compare </a:t>
            </a:r>
            <a:r>
              <a:rPr lang="en-US" sz="1400" dirty="0"/>
              <a:t>and contrast the most important points and key details presented in two texts on the same topic.</a:t>
            </a:r>
            <a:endParaRPr lang="en-US" sz="1400" dirty="0" smtClean="0"/>
          </a:p>
          <a:p>
            <a:endParaRPr lang="en-US" sz="1400" dirty="0"/>
          </a:p>
          <a:p>
            <a:r>
              <a:rPr lang="en-US" sz="1400" b="1" dirty="0" smtClean="0"/>
              <a:t>Text Types and Purposes:</a:t>
            </a:r>
          </a:p>
          <a:p>
            <a:r>
              <a:rPr lang="en-US" sz="1400" dirty="0" smtClean="0"/>
              <a:t>CCSS.ELA-Literacy.W.3.1</a:t>
            </a:r>
          </a:p>
          <a:p>
            <a:r>
              <a:rPr lang="en-US" sz="1400" dirty="0" smtClean="0"/>
              <a:t>Write opinion pieces on topics or texts, supporting a point of view with reasons.</a:t>
            </a:r>
          </a:p>
          <a:p>
            <a:endParaRPr lang="en-US" sz="1400" dirty="0"/>
          </a:p>
          <a:p>
            <a:r>
              <a:rPr lang="en-US" sz="1400" b="1" dirty="0" smtClean="0"/>
              <a:t>Research to Build and Present Knowledge:</a:t>
            </a:r>
          </a:p>
          <a:p>
            <a:r>
              <a:rPr lang="en-US" sz="1400" dirty="0" smtClean="0"/>
              <a:t>CCSS.ELA-Literacy.W.3.7</a:t>
            </a:r>
          </a:p>
          <a:p>
            <a:r>
              <a:rPr lang="en-US" sz="1400" dirty="0" smtClean="0"/>
              <a:t>Conduct short research projects that build knowledge about a topic.</a:t>
            </a:r>
          </a:p>
          <a:p>
            <a:endParaRPr lang="en-US" sz="1400" dirty="0" smtClean="0"/>
          </a:p>
          <a:p>
            <a:r>
              <a:rPr lang="en-US" sz="1400" dirty="0" smtClean="0"/>
              <a:t>CCSS.ELA-Literacy.W.3.9</a:t>
            </a:r>
          </a:p>
          <a:p>
            <a:r>
              <a:rPr lang="en-US" sz="1400" dirty="0" smtClean="0"/>
              <a:t>Recall information from experiences or gather information from print and digital sources; take brief notes on sources and sort evidence into provided categories</a:t>
            </a:r>
            <a:r>
              <a:rPr lang="en-US" dirty="0" smtClean="0"/>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169" y="2218076"/>
            <a:ext cx="2650862" cy="944862"/>
          </a:xfrm>
          <a:prstGeom prst="rect">
            <a:avLst/>
          </a:prstGeom>
        </p:spPr>
      </p:pic>
    </p:spTree>
    <p:extLst>
      <p:ext uri="{BB962C8B-B14F-4D97-AF65-F5344CB8AC3E}">
        <p14:creationId xmlns:p14="http://schemas.microsoft.com/office/powerpoint/2010/main" val="14118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8353" y="1121864"/>
            <a:ext cx="5767500" cy="6307842"/>
          </a:xfrm>
          <a:prstGeom prst="rect">
            <a:avLst/>
          </a:prstGeom>
          <a:noFill/>
          <a:ln w="12700"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86316" y="539764"/>
            <a:ext cx="4458071" cy="461665"/>
          </a:xfrm>
          <a:prstGeom prst="rect">
            <a:avLst/>
          </a:prstGeom>
          <a:noFill/>
        </p:spPr>
        <p:txBody>
          <a:bodyPr wrap="none" rtlCol="0">
            <a:spAutoFit/>
          </a:bodyPr>
          <a:lstStyle/>
          <a:p>
            <a:r>
              <a:rPr lang="en-US" sz="2400" dirty="0" smtClean="0">
                <a:latin typeface="Rockwell Extra Bold"/>
                <a:cs typeface="Rockwell Extra Bold"/>
              </a:rPr>
              <a:t>Opinion Writing Rubric</a:t>
            </a:r>
            <a:endParaRPr lang="en-US" sz="2400" dirty="0">
              <a:latin typeface="Rockwell Extra Bold"/>
              <a:cs typeface="Rockwell Extra Bold"/>
            </a:endParaRPr>
          </a:p>
        </p:txBody>
      </p:sp>
      <p:cxnSp>
        <p:nvCxnSpPr>
          <p:cNvPr id="8" name="Straight Connector 7"/>
          <p:cNvCxnSpPr/>
          <p:nvPr/>
        </p:nvCxnSpPr>
        <p:spPr>
          <a:xfrm rot="10800000" flipH="1">
            <a:off x="888936" y="4074695"/>
            <a:ext cx="57675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502829" y="1333536"/>
            <a:ext cx="979755" cy="523220"/>
          </a:xfrm>
          <a:prstGeom prst="rect">
            <a:avLst/>
          </a:prstGeom>
          <a:noFill/>
        </p:spPr>
        <p:txBody>
          <a:bodyPr wrap="none" rtlCol="0">
            <a:spAutoFit/>
          </a:bodyPr>
          <a:lstStyle/>
          <a:p>
            <a:pPr algn="ctr"/>
            <a:r>
              <a:rPr lang="en-US" sz="1400" dirty="0" smtClean="0">
                <a:latin typeface="Rockwell Extra Bold"/>
                <a:cs typeface="Rockwell Extra Bold"/>
              </a:rPr>
              <a:t>You got </a:t>
            </a:r>
          </a:p>
          <a:p>
            <a:pPr algn="ctr"/>
            <a:r>
              <a:rPr lang="en-US" sz="1400" dirty="0" smtClean="0">
                <a:latin typeface="Rockwell Extra Bold"/>
                <a:cs typeface="Rockwell Extra Bold"/>
              </a:rPr>
              <a:t>it!</a:t>
            </a:r>
            <a:endParaRPr lang="en-US" sz="1400" dirty="0">
              <a:latin typeface="Rockwell Extra Bold"/>
              <a:cs typeface="Rockwell Extra Bold"/>
            </a:endParaRPr>
          </a:p>
        </p:txBody>
      </p:sp>
      <p:sp>
        <p:nvSpPr>
          <p:cNvPr id="21" name="TextBox 20"/>
          <p:cNvSpPr txBox="1"/>
          <p:nvPr/>
        </p:nvSpPr>
        <p:spPr>
          <a:xfrm>
            <a:off x="4624583" y="1449958"/>
            <a:ext cx="833381" cy="307777"/>
          </a:xfrm>
          <a:prstGeom prst="rect">
            <a:avLst/>
          </a:prstGeom>
          <a:noFill/>
        </p:spPr>
        <p:txBody>
          <a:bodyPr wrap="none" rtlCol="0">
            <a:spAutoFit/>
          </a:bodyPr>
          <a:lstStyle/>
          <a:p>
            <a:r>
              <a:rPr lang="en-US" sz="1400" dirty="0" err="1" smtClean="0">
                <a:latin typeface="Rockwell Extra Bold"/>
                <a:cs typeface="Rockwell Extra Bold"/>
              </a:rPr>
              <a:t>Kinda</a:t>
            </a:r>
            <a:endParaRPr lang="en-US" sz="1400" dirty="0">
              <a:latin typeface="Rockwell Extra Bold"/>
              <a:cs typeface="Rockwell Extra Bold"/>
            </a:endParaRPr>
          </a:p>
        </p:txBody>
      </p:sp>
      <p:sp>
        <p:nvSpPr>
          <p:cNvPr id="22" name="TextBox 21"/>
          <p:cNvSpPr txBox="1"/>
          <p:nvPr/>
        </p:nvSpPr>
        <p:spPr>
          <a:xfrm>
            <a:off x="5524100" y="1397039"/>
            <a:ext cx="992579" cy="307777"/>
          </a:xfrm>
          <a:prstGeom prst="rect">
            <a:avLst/>
          </a:prstGeom>
          <a:noFill/>
        </p:spPr>
        <p:txBody>
          <a:bodyPr wrap="none" rtlCol="0">
            <a:spAutoFit/>
          </a:bodyPr>
          <a:lstStyle/>
          <a:p>
            <a:r>
              <a:rPr lang="en-US" sz="1400" dirty="0" smtClean="0">
                <a:latin typeface="Rockwell Extra Bold"/>
                <a:cs typeface="Rockwell Extra Bold"/>
              </a:rPr>
              <a:t>Not yet</a:t>
            </a:r>
            <a:endParaRPr lang="en-US" sz="1400" dirty="0">
              <a:latin typeface="Rockwell Extra Bold"/>
              <a:cs typeface="Rockwell Extra Bold"/>
            </a:endParaRPr>
          </a:p>
        </p:txBody>
      </p:sp>
      <p:cxnSp>
        <p:nvCxnSpPr>
          <p:cNvPr id="25" name="Straight Connector 24"/>
          <p:cNvCxnSpPr/>
          <p:nvPr/>
        </p:nvCxnSpPr>
        <p:spPr>
          <a:xfrm rot="10800000" flipH="1">
            <a:off x="903762" y="2046869"/>
            <a:ext cx="57675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2417801" y="4259911"/>
            <a:ext cx="6329008" cy="317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H="1">
            <a:off x="1384953" y="4285308"/>
            <a:ext cx="6329008" cy="317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343634" y="4259895"/>
            <a:ext cx="6284549" cy="296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H="1">
            <a:off x="840267" y="2978229"/>
            <a:ext cx="57675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flipH="1">
            <a:off x="882597" y="5190206"/>
            <a:ext cx="57675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73596" y="2233145"/>
            <a:ext cx="2381078" cy="461665"/>
          </a:xfrm>
          <a:prstGeom prst="rect">
            <a:avLst/>
          </a:prstGeom>
          <a:noFill/>
        </p:spPr>
        <p:txBody>
          <a:bodyPr wrap="square" rtlCol="0">
            <a:spAutoFit/>
          </a:bodyPr>
          <a:lstStyle/>
          <a:p>
            <a:r>
              <a:rPr lang="en-US" sz="1200" dirty="0" smtClean="0">
                <a:latin typeface="Rockwell Extra Bold"/>
                <a:cs typeface="Rockwell Extra Bold"/>
              </a:rPr>
              <a:t>Introduces the topic in a clear and creative way</a:t>
            </a:r>
            <a:endParaRPr lang="en-US" sz="1200" dirty="0">
              <a:latin typeface="Rockwell Extra Bold"/>
              <a:cs typeface="Rockwell Extra Bold"/>
            </a:endParaRPr>
          </a:p>
        </p:txBody>
      </p:sp>
      <p:sp>
        <p:nvSpPr>
          <p:cNvPr id="34" name="Rectangle 33"/>
          <p:cNvSpPr/>
          <p:nvPr/>
        </p:nvSpPr>
        <p:spPr>
          <a:xfrm>
            <a:off x="971612" y="3185176"/>
            <a:ext cx="2457140" cy="461665"/>
          </a:xfrm>
          <a:prstGeom prst="rect">
            <a:avLst/>
          </a:prstGeom>
        </p:spPr>
        <p:txBody>
          <a:bodyPr wrap="square">
            <a:spAutoFit/>
          </a:bodyPr>
          <a:lstStyle/>
          <a:p>
            <a:r>
              <a:rPr lang="en-US" sz="1200" dirty="0" smtClean="0">
                <a:latin typeface="Rockwell Extra Bold"/>
                <a:cs typeface="Rockwell Extra Bold"/>
              </a:rPr>
              <a:t>Clearly states your opinion</a:t>
            </a:r>
            <a:endParaRPr lang="en-US" sz="1200" dirty="0">
              <a:latin typeface="Rockwell Extra Bold"/>
              <a:cs typeface="Rockwell Extra Bold"/>
            </a:endParaRPr>
          </a:p>
        </p:txBody>
      </p:sp>
      <p:sp>
        <p:nvSpPr>
          <p:cNvPr id="35" name="Rectangle 34"/>
          <p:cNvSpPr/>
          <p:nvPr/>
        </p:nvSpPr>
        <p:spPr>
          <a:xfrm>
            <a:off x="992778" y="4296456"/>
            <a:ext cx="2330149" cy="461665"/>
          </a:xfrm>
          <a:prstGeom prst="rect">
            <a:avLst/>
          </a:prstGeom>
        </p:spPr>
        <p:txBody>
          <a:bodyPr wrap="square">
            <a:spAutoFit/>
          </a:bodyPr>
          <a:lstStyle/>
          <a:p>
            <a:r>
              <a:rPr lang="en-US" sz="1200" dirty="0" smtClean="0">
                <a:latin typeface="Rockwell Extra Bold"/>
                <a:cs typeface="Rockwell Extra Bold"/>
              </a:rPr>
              <a:t>Support from science unit AND from book</a:t>
            </a:r>
            <a:endParaRPr lang="en-US" sz="1200" dirty="0">
              <a:latin typeface="Rockwell Extra Bold"/>
              <a:cs typeface="Rockwell Extra Bold"/>
            </a:endParaRPr>
          </a:p>
        </p:txBody>
      </p:sp>
      <p:cxnSp>
        <p:nvCxnSpPr>
          <p:cNvPr id="36" name="Straight Connector 35"/>
          <p:cNvCxnSpPr/>
          <p:nvPr/>
        </p:nvCxnSpPr>
        <p:spPr>
          <a:xfrm rot="10800000" flipH="1">
            <a:off x="876259" y="6316299"/>
            <a:ext cx="57675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71612" y="5492405"/>
            <a:ext cx="2435975" cy="461665"/>
          </a:xfrm>
          <a:prstGeom prst="rect">
            <a:avLst/>
          </a:prstGeom>
        </p:spPr>
        <p:txBody>
          <a:bodyPr wrap="square">
            <a:spAutoFit/>
          </a:bodyPr>
          <a:lstStyle/>
          <a:p>
            <a:r>
              <a:rPr lang="en-US" sz="1200" dirty="0" smtClean="0">
                <a:latin typeface="Rockwell Extra Bold"/>
                <a:cs typeface="Rockwell Extra Bold"/>
              </a:rPr>
              <a:t>Reasoning supports your opinion</a:t>
            </a:r>
            <a:endParaRPr lang="en-US" sz="1200" dirty="0">
              <a:latin typeface="Rockwell Extra Bold"/>
              <a:cs typeface="Rockwell Extra Bold"/>
            </a:endParaRPr>
          </a:p>
        </p:txBody>
      </p:sp>
      <p:sp>
        <p:nvSpPr>
          <p:cNvPr id="39" name="Rectangle 38"/>
          <p:cNvSpPr/>
          <p:nvPr/>
        </p:nvSpPr>
        <p:spPr>
          <a:xfrm>
            <a:off x="971612" y="6593103"/>
            <a:ext cx="2351313" cy="646331"/>
          </a:xfrm>
          <a:prstGeom prst="rect">
            <a:avLst/>
          </a:prstGeom>
        </p:spPr>
        <p:txBody>
          <a:bodyPr wrap="square">
            <a:spAutoFit/>
          </a:bodyPr>
          <a:lstStyle/>
          <a:p>
            <a:r>
              <a:rPr lang="en-US" sz="1200" dirty="0" smtClean="0">
                <a:latin typeface="Rockwell Extra Bold"/>
                <a:cs typeface="Rockwell Extra Bold"/>
              </a:rPr>
              <a:t>Concluding statement that supports your opinion</a:t>
            </a:r>
            <a:endParaRPr lang="en-US" sz="1200" dirty="0">
              <a:latin typeface="Rockwell Extra Bold"/>
              <a:cs typeface="Rockwell Extra Bold"/>
            </a:endParaRPr>
          </a:p>
        </p:txBody>
      </p:sp>
      <p:pic>
        <p:nvPicPr>
          <p:cNvPr id="40" name="Picture 39" descr="dipped-corner-border-med.png"/>
          <p:cNvPicPr>
            <a:picLocks noChangeAspect="1"/>
          </p:cNvPicPr>
          <p:nvPr/>
        </p:nvPicPr>
        <p:blipFill>
          <a:blip r:embed="rId2"/>
          <a:stretch>
            <a:fillRect/>
          </a:stretch>
        </p:blipFill>
        <p:spPr>
          <a:xfrm>
            <a:off x="359807" y="328095"/>
            <a:ext cx="6643677" cy="759904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17" y="1040895"/>
            <a:ext cx="6296628" cy="7417415"/>
          </a:xfrm>
          <a:prstGeom prst="rect">
            <a:avLst/>
          </a:prstGeom>
        </p:spPr>
        <p:txBody>
          <a:bodyPr wrap="square">
            <a:spAutoFit/>
          </a:bodyPr>
          <a:lstStyle/>
          <a:p>
            <a:r>
              <a:rPr lang="en-US" sz="1400" dirty="0" smtClean="0">
                <a:solidFill>
                  <a:srgbClr val="FF0000"/>
                </a:solidFill>
              </a:rPr>
              <a:t>NGSS</a:t>
            </a:r>
          </a:p>
          <a:p>
            <a:r>
              <a:rPr lang="en-US" sz="1400" dirty="0" smtClean="0">
                <a:solidFill>
                  <a:srgbClr val="FF0000"/>
                </a:solidFill>
              </a:rPr>
              <a:t>3-ESS3-1:  Make a claim about the merit of a design solution that reduces the impacts of a weather-related hazard.* [Clarification Statement: Examples of design solutions to weather-related hazards could include barriers to prevent flooding, wind resistant roofs, and lightning rods.]</a:t>
            </a:r>
          </a:p>
          <a:p>
            <a:endParaRPr lang="en-US" sz="1400" dirty="0" smtClean="0">
              <a:solidFill>
                <a:srgbClr val="FF0000"/>
              </a:solidFill>
            </a:endParaRPr>
          </a:p>
          <a:p>
            <a:r>
              <a:rPr lang="en-US" sz="1400" b="1" dirty="0" smtClean="0"/>
              <a:t>Cause and Effect</a:t>
            </a:r>
          </a:p>
          <a:p>
            <a:r>
              <a:rPr lang="en-US" sz="1400" dirty="0" smtClean="0"/>
              <a:t>Cause and effect relationships are routinely identified, tested, and used to explain change. (3-ESS3-1)</a:t>
            </a:r>
          </a:p>
          <a:p>
            <a:endParaRPr lang="en-US" sz="1400" b="1" i="1" dirty="0" smtClean="0"/>
          </a:p>
          <a:p>
            <a:r>
              <a:rPr lang="en-US" sz="1400" b="1" i="1" dirty="0" smtClean="0"/>
              <a:t>Connections to Engineering, Technology, and  Applications of Science</a:t>
            </a:r>
            <a:endParaRPr lang="en-US" sz="1400" dirty="0" smtClean="0"/>
          </a:p>
          <a:p>
            <a:r>
              <a:rPr lang="en-US" sz="1400" b="1" dirty="0" smtClean="0"/>
              <a:t>Influence of Engineering, Technology, and Science on Society and the Natural World </a:t>
            </a:r>
          </a:p>
          <a:p>
            <a:r>
              <a:rPr lang="en-US" sz="1400" dirty="0" smtClean="0"/>
              <a:t>Engineers improve existing technologies or develop new ones to increase their benefits (e.g., better artificial limbs), decrease known risks (e.g., seatbelts in cars), and meet societal demands (e.g., cell phones). (3-ESS3-1)</a:t>
            </a:r>
          </a:p>
          <a:p>
            <a:endParaRPr lang="en-US" sz="1400" b="1" dirty="0" smtClean="0"/>
          </a:p>
          <a:p>
            <a:r>
              <a:rPr lang="en-US" sz="1400" b="1" dirty="0" smtClean="0"/>
              <a:t>Engaging in Argument from Evidence</a:t>
            </a:r>
          </a:p>
          <a:p>
            <a:r>
              <a:rPr lang="en-US" sz="1400" dirty="0" smtClean="0"/>
              <a:t>Engaging in argument from evidence in 3–5 builds on K–2 experiences and progresses to critiquing the scientific explanations or solutions proposed by peers by citing relevant evidence about the natural and designed world (s).</a:t>
            </a:r>
          </a:p>
          <a:p>
            <a:r>
              <a:rPr lang="en-US" sz="1400" dirty="0" smtClean="0"/>
              <a:t>Make a claim about the merit of a solution to a problem by citing relevant evidence about how it meets the criteria and constraints of the problem.    (3-ESS3-1)</a:t>
            </a:r>
          </a:p>
          <a:p>
            <a:endParaRPr lang="en-US" sz="1400" dirty="0" smtClean="0"/>
          </a:p>
          <a:p>
            <a:r>
              <a:rPr lang="en-US" sz="1400" b="1" i="1" dirty="0" smtClean="0"/>
              <a:t>Connections to Nature of Science</a:t>
            </a:r>
            <a:endParaRPr lang="en-US" sz="1400" dirty="0" smtClean="0"/>
          </a:p>
          <a:p>
            <a:r>
              <a:rPr lang="en-US" sz="1400" b="1" dirty="0" smtClean="0"/>
              <a:t>Science is a Human Endeavor</a:t>
            </a:r>
          </a:p>
          <a:p>
            <a:r>
              <a:rPr lang="en-US" sz="1400" dirty="0" smtClean="0"/>
              <a:t>Science affects everyday life. (3-ESS3-1)</a:t>
            </a:r>
          </a:p>
          <a:p>
            <a:endParaRPr lang="en-US" sz="1400" dirty="0" smtClean="0">
              <a:solidFill>
                <a:srgbClr val="FF0000"/>
              </a:solidFill>
            </a:endParaRPr>
          </a:p>
          <a:p>
            <a:endParaRPr lang="en-US" sz="1400" b="1" dirty="0" smtClean="0">
              <a:solidFill>
                <a:srgbClr val="FF0000"/>
              </a:solidFill>
            </a:endParaRPr>
          </a:p>
          <a:p>
            <a:r>
              <a:rPr lang="en-US" sz="1400" b="1" dirty="0" smtClean="0"/>
              <a:t>Common Core</a:t>
            </a:r>
          </a:p>
          <a:p>
            <a:r>
              <a:rPr lang="en-US" sz="1400" dirty="0" smtClean="0"/>
              <a:t>CCSS.ELA-Literacy.W.3.9</a:t>
            </a:r>
          </a:p>
          <a:p>
            <a:r>
              <a:rPr lang="en-US" sz="1400" dirty="0" smtClean="0"/>
              <a:t>Recall information from experiences or gather information from print and digital sources; take brief notes on sources and sort evidence into provided categories.</a:t>
            </a:r>
          </a:p>
          <a:p>
            <a:endParaRPr lang="en-US" sz="1400" dirty="0">
              <a:solidFill>
                <a:srgbClr val="FF0000"/>
              </a:solidFill>
            </a:endParaRPr>
          </a:p>
        </p:txBody>
      </p:sp>
      <p:sp>
        <p:nvSpPr>
          <p:cNvPr id="3" name="TextBox 2"/>
          <p:cNvSpPr txBox="1"/>
          <p:nvPr/>
        </p:nvSpPr>
        <p:spPr>
          <a:xfrm>
            <a:off x="1616368" y="394564"/>
            <a:ext cx="4082464" cy="646331"/>
          </a:xfrm>
          <a:prstGeom prst="rect">
            <a:avLst/>
          </a:prstGeom>
          <a:noFill/>
        </p:spPr>
        <p:txBody>
          <a:bodyPr wrap="none" rtlCol="0">
            <a:spAutoFit/>
          </a:bodyPr>
          <a:lstStyle/>
          <a:p>
            <a:pPr algn="ctr"/>
            <a:r>
              <a:rPr lang="en-US" b="1" dirty="0" smtClean="0"/>
              <a:t>Oh No! Now What Happened to Edward!</a:t>
            </a:r>
          </a:p>
          <a:p>
            <a:pPr algn="ctr"/>
            <a:r>
              <a:rPr lang="en-US" b="1" dirty="0" smtClean="0"/>
              <a:t>How Can We Help?</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81" y="1559493"/>
            <a:ext cx="6349539" cy="6986528"/>
          </a:xfrm>
          <a:prstGeom prst="rect">
            <a:avLst/>
          </a:prstGeom>
        </p:spPr>
        <p:txBody>
          <a:bodyPr wrap="square">
            <a:spAutoFit/>
          </a:bodyPr>
          <a:lstStyle/>
          <a:p>
            <a:r>
              <a:rPr lang="en-US" sz="1400" b="1" dirty="0" smtClean="0"/>
              <a:t>What would happen to Edward if he was in a severe storm?  </a:t>
            </a:r>
          </a:p>
          <a:p>
            <a:r>
              <a:rPr lang="en-US" sz="1400" b="1" dirty="0" smtClean="0"/>
              <a:t>Think about the severe weather we discussed in the “Extreme Weather on Our Planet” activity.  </a:t>
            </a:r>
          </a:p>
          <a:p>
            <a:r>
              <a:rPr lang="en-US" sz="1400" b="1" dirty="0" smtClean="0"/>
              <a:t>Think about an experience you’ve had in a severe storm and/or a storm you’ve seen on TV, in a movie or online.  What was it like?</a:t>
            </a:r>
          </a:p>
          <a:p>
            <a:r>
              <a:rPr lang="en-US" sz="1400" b="1" dirty="0" smtClean="0"/>
              <a:t>Use your imagination, what would it be like for Edward?</a:t>
            </a:r>
          </a:p>
          <a:p>
            <a:r>
              <a:rPr lang="en-US" sz="1400" b="1" dirty="0" smtClean="0"/>
              <a:t>Share with a partner</a:t>
            </a:r>
          </a:p>
          <a:p>
            <a:endParaRPr lang="en-US" sz="1400" b="1" dirty="0" smtClean="0"/>
          </a:p>
          <a:p>
            <a:endParaRPr lang="en-US" sz="1400" b="1" dirty="0" smtClean="0"/>
          </a:p>
          <a:p>
            <a:r>
              <a:rPr lang="en-US" sz="1400" b="1" dirty="0" smtClean="0"/>
              <a:t>If Edward was caught in one of these storms, how could we help him stay safe?</a:t>
            </a:r>
          </a:p>
          <a:p>
            <a:r>
              <a:rPr lang="en-US" sz="1400" b="1" dirty="0" smtClean="0"/>
              <a:t/>
            </a:r>
            <a:br>
              <a:rPr lang="en-US" sz="1400" b="1" dirty="0" smtClean="0"/>
            </a:br>
            <a:r>
              <a:rPr lang="en-US" sz="1400" b="1" dirty="0" smtClean="0"/>
              <a:t>Let’s brainstorm some ideas….</a:t>
            </a:r>
          </a:p>
          <a:p>
            <a:endParaRPr lang="en-US" sz="1400" dirty="0" smtClean="0"/>
          </a:p>
          <a:p>
            <a:endParaRPr lang="en-US" sz="1400" dirty="0" smtClean="0"/>
          </a:p>
          <a:p>
            <a:r>
              <a:rPr lang="en-US" sz="1400" dirty="0" smtClean="0"/>
              <a:t>	Thunderstorm</a:t>
            </a:r>
          </a:p>
          <a:p>
            <a:endParaRPr lang="en-US" sz="1400" dirty="0" smtClean="0"/>
          </a:p>
          <a:p>
            <a:r>
              <a:rPr lang="en-US" sz="1400" dirty="0" smtClean="0"/>
              <a:t>	Tornado</a:t>
            </a:r>
          </a:p>
          <a:p>
            <a:endParaRPr lang="en-US" sz="1400" dirty="0" smtClean="0"/>
          </a:p>
          <a:p>
            <a:r>
              <a:rPr lang="en-US" sz="1400" dirty="0" smtClean="0"/>
              <a:t>	Hurricane or cyclone</a:t>
            </a:r>
          </a:p>
          <a:p>
            <a:endParaRPr lang="en-US" sz="1400" dirty="0" smtClean="0"/>
          </a:p>
          <a:p>
            <a:r>
              <a:rPr lang="en-US" sz="1400" dirty="0" smtClean="0"/>
              <a:t>	Blizzard</a:t>
            </a:r>
          </a:p>
          <a:p>
            <a:endParaRPr lang="en-US" sz="1400" dirty="0" smtClean="0"/>
          </a:p>
          <a:p>
            <a:r>
              <a:rPr lang="en-US" sz="1400" dirty="0" smtClean="0"/>
              <a:t>	Dust storm</a:t>
            </a:r>
          </a:p>
          <a:p>
            <a:endParaRPr lang="en-US" sz="1400" dirty="0" smtClean="0"/>
          </a:p>
          <a:p>
            <a:r>
              <a:rPr lang="en-US" sz="1400" dirty="0" smtClean="0"/>
              <a:t>	Flood</a:t>
            </a:r>
          </a:p>
          <a:p>
            <a:endParaRPr lang="en-US" sz="1400" dirty="0" smtClean="0"/>
          </a:p>
          <a:p>
            <a:r>
              <a:rPr lang="en-US" sz="1400" dirty="0" smtClean="0"/>
              <a:t>	Hail storm</a:t>
            </a:r>
          </a:p>
          <a:p>
            <a:endParaRPr lang="en-US" sz="1400" dirty="0" smtClean="0"/>
          </a:p>
          <a:p>
            <a:r>
              <a:rPr lang="en-US" sz="1400" dirty="0" smtClean="0"/>
              <a:t>	Ice storm</a:t>
            </a:r>
          </a:p>
          <a:p>
            <a:endParaRPr lang="en-US" sz="1400" dirty="0" smtClean="0"/>
          </a:p>
          <a:p>
            <a:endParaRPr lang="en-US" sz="1400" dirty="0" smtClean="0">
              <a:solidFill>
                <a:srgbClr val="FF0000"/>
              </a:solidFill>
            </a:endParaRPr>
          </a:p>
          <a:p>
            <a:endParaRPr lang="en-US" sz="1400" dirty="0" smtClean="0">
              <a:solidFill>
                <a:srgbClr val="FF0000"/>
              </a:solidFill>
            </a:endParaRPr>
          </a:p>
        </p:txBody>
      </p:sp>
      <p:sp>
        <p:nvSpPr>
          <p:cNvPr id="3" name="TextBox 2"/>
          <p:cNvSpPr txBox="1"/>
          <p:nvPr/>
        </p:nvSpPr>
        <p:spPr>
          <a:xfrm>
            <a:off x="1696826" y="370427"/>
            <a:ext cx="4085824" cy="923330"/>
          </a:xfrm>
          <a:prstGeom prst="rect">
            <a:avLst/>
          </a:prstGeom>
          <a:noFill/>
        </p:spPr>
        <p:txBody>
          <a:bodyPr wrap="none" rtlCol="0">
            <a:spAutoFit/>
          </a:bodyPr>
          <a:lstStyle/>
          <a:p>
            <a:pPr algn="ctr"/>
            <a:r>
              <a:rPr lang="en-US" b="1" dirty="0" smtClean="0"/>
              <a:t>Oh No! Now What Happened to Edward!</a:t>
            </a:r>
          </a:p>
          <a:p>
            <a:pPr algn="ctr"/>
            <a:endParaRPr lang="en-US" b="1" dirty="0" smtClean="0"/>
          </a:p>
          <a:p>
            <a:pPr algn="ctr"/>
            <a:r>
              <a:rPr lang="en-US" b="1" dirty="0" smtClean="0"/>
              <a:t>How Can We Help?</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286" y="1979359"/>
            <a:ext cx="6296628" cy="5355312"/>
          </a:xfrm>
          <a:prstGeom prst="rect">
            <a:avLst/>
          </a:prstGeom>
        </p:spPr>
        <p:txBody>
          <a:bodyPr wrap="square">
            <a:spAutoFit/>
          </a:bodyPr>
          <a:lstStyle/>
          <a:p>
            <a:r>
              <a:rPr lang="en-US" dirty="0" smtClean="0"/>
              <a:t>Science affects everyday life, part of science is engineering.</a:t>
            </a:r>
          </a:p>
          <a:p>
            <a:r>
              <a:rPr lang="en-US" dirty="0" smtClean="0"/>
              <a:t>Engineers improve existing technologies or develop new ones to increase their benefits (e.g., better artificial limbs), decrease known risks (e.g., seatbelts in cars), and meet societal demands (e.g., cell phones)</a:t>
            </a:r>
          </a:p>
          <a:p>
            <a:endParaRPr lang="en-US" dirty="0"/>
          </a:p>
          <a:p>
            <a:r>
              <a:rPr lang="en-US" dirty="0" smtClean="0"/>
              <a:t>Each group is assigned (or chooses) a type of severe storm.  Your job as scientist and engineers is to develop a design for a device to keep Edward safe as he encounters a storm.</a:t>
            </a:r>
          </a:p>
          <a:p>
            <a:endParaRPr lang="en-US" dirty="0" smtClean="0"/>
          </a:p>
          <a:p>
            <a:r>
              <a:rPr lang="en-US" dirty="0" smtClean="0"/>
              <a:t>Students will </a:t>
            </a:r>
          </a:p>
          <a:p>
            <a:pPr marL="285750" indent="-285750">
              <a:buFont typeface="Arial" panose="020B0604020202020204" pitchFamily="34" charset="0"/>
              <a:buChar char="•"/>
            </a:pPr>
            <a:r>
              <a:rPr lang="en-US" dirty="0" smtClean="0"/>
              <a:t>use information from experiences </a:t>
            </a:r>
            <a:endParaRPr lang="en-US" dirty="0"/>
          </a:p>
          <a:p>
            <a:pPr marL="285750" indent="-285750">
              <a:buFont typeface="Arial" panose="020B0604020202020204" pitchFamily="34" charset="0"/>
              <a:buChar char="•"/>
            </a:pPr>
            <a:r>
              <a:rPr lang="en-US" dirty="0" smtClean="0"/>
              <a:t>gather information from print and digital sources</a:t>
            </a:r>
          </a:p>
          <a:p>
            <a:pPr marL="285750" indent="-285750">
              <a:buFont typeface="Arial" panose="020B0604020202020204" pitchFamily="34" charset="0"/>
              <a:buChar char="•"/>
            </a:pPr>
            <a:r>
              <a:rPr lang="en-US" dirty="0" smtClean="0"/>
              <a:t>take brief notes on sources </a:t>
            </a:r>
          </a:p>
          <a:p>
            <a:pPr marL="285750" indent="-285750">
              <a:buFont typeface="Arial" panose="020B0604020202020204" pitchFamily="34" charset="0"/>
              <a:buChar char="•"/>
            </a:pPr>
            <a:r>
              <a:rPr lang="en-US" dirty="0"/>
              <a:t>m</a:t>
            </a:r>
            <a:r>
              <a:rPr lang="en-US" dirty="0" smtClean="0"/>
              <a:t>ake a claim about the merit of a solution to a problem by citing relevant evidence </a:t>
            </a:r>
          </a:p>
          <a:p>
            <a:pPr marL="285750" indent="-285750">
              <a:buFont typeface="Arial" panose="020B0604020202020204" pitchFamily="34" charset="0"/>
              <a:buChar char="•"/>
            </a:pPr>
            <a:endParaRPr lang="en-US" dirty="0"/>
          </a:p>
          <a:p>
            <a:r>
              <a:rPr lang="en-US" dirty="0" smtClean="0"/>
              <a:t>Allow students to present to their peers.  Encourage peers to critique their proposed solutions.</a:t>
            </a:r>
          </a:p>
        </p:txBody>
      </p:sp>
      <p:sp>
        <p:nvSpPr>
          <p:cNvPr id="3" name="TextBox 2"/>
          <p:cNvSpPr txBox="1"/>
          <p:nvPr/>
        </p:nvSpPr>
        <p:spPr>
          <a:xfrm>
            <a:off x="1616368" y="935912"/>
            <a:ext cx="4082464" cy="646331"/>
          </a:xfrm>
          <a:prstGeom prst="rect">
            <a:avLst/>
          </a:prstGeom>
          <a:noFill/>
        </p:spPr>
        <p:txBody>
          <a:bodyPr wrap="none" rtlCol="0">
            <a:spAutoFit/>
          </a:bodyPr>
          <a:lstStyle/>
          <a:p>
            <a:pPr algn="ctr"/>
            <a:r>
              <a:rPr lang="en-US" b="1" dirty="0" smtClean="0"/>
              <a:t>Oh No! Now What Happened to Edward!</a:t>
            </a:r>
          </a:p>
          <a:p>
            <a:pPr algn="ctr"/>
            <a:r>
              <a:rPr lang="en-US" b="1" dirty="0" smtClean="0"/>
              <a:t>How Can We Help?</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2482466" y="4409043"/>
            <a:ext cx="6296628" cy="738664"/>
          </a:xfrm>
          <a:prstGeom prst="rect">
            <a:avLst/>
          </a:prstGeom>
        </p:spPr>
        <p:txBody>
          <a:bodyPr wrap="square">
            <a:spAutoFit/>
          </a:bodyPr>
          <a:lstStyle/>
          <a:p>
            <a:r>
              <a:rPr lang="en-US" sz="1400" dirty="0" smtClean="0"/>
              <a:t>Type of severe storm:____________________________________________</a:t>
            </a:r>
            <a:endParaRPr lang="en-US" sz="1400" dirty="0"/>
          </a:p>
          <a:p>
            <a:r>
              <a:rPr lang="en-US" sz="1400" dirty="0" smtClean="0"/>
              <a:t/>
            </a:r>
            <a:br>
              <a:rPr lang="en-US" sz="1400" dirty="0" smtClean="0"/>
            </a:br>
            <a:r>
              <a:rPr lang="en-US" sz="1400" dirty="0" smtClean="0"/>
              <a:t>Develop a design for a device to keep Edward safe as he encounters a storm.</a:t>
            </a:r>
          </a:p>
        </p:txBody>
      </p:sp>
      <p:sp>
        <p:nvSpPr>
          <p:cNvPr id="3" name="TextBox 2"/>
          <p:cNvSpPr txBox="1"/>
          <p:nvPr/>
        </p:nvSpPr>
        <p:spPr>
          <a:xfrm rot="5400000">
            <a:off x="4612986" y="4455210"/>
            <a:ext cx="4082464" cy="646331"/>
          </a:xfrm>
          <a:prstGeom prst="rect">
            <a:avLst/>
          </a:prstGeom>
          <a:noFill/>
        </p:spPr>
        <p:txBody>
          <a:bodyPr wrap="none" rtlCol="0">
            <a:spAutoFit/>
          </a:bodyPr>
          <a:lstStyle/>
          <a:p>
            <a:pPr algn="ctr"/>
            <a:r>
              <a:rPr lang="en-US" b="1" dirty="0" smtClean="0"/>
              <a:t>Oh No! Now What Happened to Edward!</a:t>
            </a:r>
          </a:p>
          <a:p>
            <a:pPr algn="ctr"/>
            <a:r>
              <a:rPr lang="en-US" b="1" dirty="0" smtClean="0"/>
              <a:t>How Can We Help?</a:t>
            </a:r>
            <a:endParaRPr lang="en-US" b="1" dirty="0"/>
          </a:p>
        </p:txBody>
      </p:sp>
    </p:spTree>
    <p:extLst>
      <p:ext uri="{BB962C8B-B14F-4D97-AF65-F5344CB8AC3E}">
        <p14:creationId xmlns:p14="http://schemas.microsoft.com/office/powerpoint/2010/main" val="3489537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112921" y="1142749"/>
            <a:ext cx="5089358" cy="7271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 name="TextBox 2"/>
          <p:cNvSpPr txBox="1"/>
          <p:nvPr/>
        </p:nvSpPr>
        <p:spPr>
          <a:xfrm>
            <a:off x="2835259" y="1828800"/>
            <a:ext cx="1644681" cy="707886"/>
          </a:xfrm>
          <a:prstGeom prst="rect">
            <a:avLst/>
          </a:prstGeom>
          <a:noFill/>
        </p:spPr>
        <p:txBody>
          <a:bodyPr wrap="none" rtlCol="0">
            <a:spAutoFit/>
          </a:bodyPr>
          <a:lstStyle/>
          <a:p>
            <a:r>
              <a:rPr lang="en-US" sz="4000" dirty="0" smtClean="0"/>
              <a:t>Credits</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975" y="5234477"/>
            <a:ext cx="2200274" cy="7842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482" y="4156823"/>
            <a:ext cx="1599259" cy="7278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166" y="2536686"/>
            <a:ext cx="3810868" cy="1270289"/>
          </a:xfrm>
          <a:prstGeom prst="rect">
            <a:avLst/>
          </a:prstGeom>
        </p:spPr>
      </p:pic>
      <p:sp>
        <p:nvSpPr>
          <p:cNvPr id="7" name="TextBox 6"/>
          <p:cNvSpPr txBox="1"/>
          <p:nvPr/>
        </p:nvSpPr>
        <p:spPr>
          <a:xfrm>
            <a:off x="2499975" y="6594782"/>
            <a:ext cx="2315249" cy="369332"/>
          </a:xfrm>
          <a:prstGeom prst="rect">
            <a:avLst/>
          </a:prstGeom>
          <a:noFill/>
        </p:spPr>
        <p:txBody>
          <a:bodyPr wrap="none" rtlCol="0">
            <a:spAutoFit/>
          </a:bodyPr>
          <a:lstStyle/>
          <a:p>
            <a:r>
              <a:rPr lang="en-US" dirty="0" smtClean="0"/>
              <a:t>Sources sited on pages</a:t>
            </a:r>
            <a:endParaRPr lang="en-US" dirty="0"/>
          </a:p>
        </p:txBody>
      </p:sp>
    </p:spTree>
    <p:extLst>
      <p:ext uri="{BB962C8B-B14F-4D97-AF65-F5344CB8AC3E}">
        <p14:creationId xmlns:p14="http://schemas.microsoft.com/office/powerpoint/2010/main" val="13301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598" y="736686"/>
            <a:ext cx="6974004" cy="8309967"/>
          </a:xfrm>
          <a:prstGeom prst="rect">
            <a:avLst/>
          </a:prstGeom>
        </p:spPr>
        <p:txBody>
          <a:bodyPr wrap="square">
            <a:spAutoFit/>
          </a:bodyPr>
          <a:lstStyle/>
          <a:p>
            <a:r>
              <a:rPr lang="en-US" sz="1200" b="1" dirty="0" smtClean="0"/>
              <a:t>3-ESS2-1  Represent data in tables and graphical displays to describe typical weather conditions expected during a particular season.</a:t>
            </a:r>
          </a:p>
          <a:p>
            <a:endParaRPr lang="en-US" sz="1200" dirty="0"/>
          </a:p>
          <a:p>
            <a:r>
              <a:rPr lang="en-US" sz="1200" b="1" dirty="0" smtClean="0">
                <a:solidFill>
                  <a:schemeClr val="accent2"/>
                </a:solidFill>
              </a:rPr>
              <a:t>Disciplinary Core Ideas</a:t>
            </a:r>
          </a:p>
          <a:p>
            <a:r>
              <a:rPr lang="en-US" sz="1200" b="1" dirty="0" smtClean="0">
                <a:solidFill>
                  <a:schemeClr val="accent2"/>
                </a:solidFill>
              </a:rPr>
              <a:t>ESS2.D: Weather and Climate </a:t>
            </a:r>
          </a:p>
          <a:p>
            <a:r>
              <a:rPr lang="en-US" sz="1200" b="1" dirty="0" smtClean="0">
                <a:solidFill>
                  <a:schemeClr val="accent2"/>
                </a:solidFill>
              </a:rPr>
              <a:t>•Scientists record patterns of the weather across different times and areas so that they can make predictions about what kind of weather might happen next. (3-ESS2-1)</a:t>
            </a:r>
          </a:p>
          <a:p>
            <a:endParaRPr lang="en-US" sz="1200" dirty="0" smtClean="0"/>
          </a:p>
          <a:p>
            <a:r>
              <a:rPr lang="en-US" sz="1200" b="1" dirty="0" smtClean="0">
                <a:solidFill>
                  <a:srgbClr val="0070C0"/>
                </a:solidFill>
              </a:rPr>
              <a:t>Science and Engineering Practices </a:t>
            </a:r>
          </a:p>
          <a:p>
            <a:r>
              <a:rPr lang="en-US" sz="1200" b="1" dirty="0" smtClean="0">
                <a:solidFill>
                  <a:srgbClr val="0070C0"/>
                </a:solidFill>
              </a:rPr>
              <a:t>Analyzing and Interpreting Data </a:t>
            </a:r>
          </a:p>
          <a:p>
            <a:r>
              <a:rPr lang="en-US" sz="1200" b="1" dirty="0" smtClean="0">
                <a:solidFill>
                  <a:srgbClr val="0070C0"/>
                </a:solidFill>
              </a:rPr>
              <a:t>Analyzing data in 3–5 builds on K–2 experiences and progresses to introducing quantitative approaches to collecting data and conducting multiple trials of qualitative observations. When possible and feasible, digital tools should be used.</a:t>
            </a:r>
          </a:p>
          <a:p>
            <a:r>
              <a:rPr lang="en-US" sz="1200" b="1" dirty="0" smtClean="0">
                <a:solidFill>
                  <a:srgbClr val="0070C0"/>
                </a:solidFill>
              </a:rPr>
              <a:t>•Represent data in tables and various graphical displays (bar graphs and pictographs) to reveal patterns that indicate relationships. (3-ESS2-1)</a:t>
            </a:r>
          </a:p>
          <a:p>
            <a:endParaRPr lang="en-US" sz="1200" b="1" dirty="0" smtClean="0">
              <a:solidFill>
                <a:srgbClr val="0070C0"/>
              </a:solidFill>
            </a:endParaRPr>
          </a:p>
          <a:p>
            <a:r>
              <a:rPr lang="en-US" sz="1200" b="1" dirty="0" smtClean="0">
                <a:solidFill>
                  <a:srgbClr val="0070C0"/>
                </a:solidFill>
              </a:rPr>
              <a:t>Engaging in Argument from Evidence</a:t>
            </a:r>
          </a:p>
          <a:p>
            <a:r>
              <a:rPr lang="en-US" sz="1200" b="1" dirty="0" smtClean="0">
                <a:solidFill>
                  <a:srgbClr val="0070C0"/>
                </a:solidFill>
              </a:rPr>
              <a:t>Engaging in argument from evidence in 3–5 builds on K–2 experiences and progresses to critiquing the scientific explanations or solutions proposed by peers by citing relevant evidence about the natural and designed world (s).</a:t>
            </a:r>
          </a:p>
          <a:p>
            <a:r>
              <a:rPr lang="en-US" sz="1200" b="1" dirty="0" smtClean="0">
                <a:solidFill>
                  <a:srgbClr val="0070C0"/>
                </a:solidFill>
              </a:rPr>
              <a:t>•Make a claim about the merit of a solution to a problem by citing relevant evidence about how it meets the criteria and constraints of the problem. (3-ESS3-1)</a:t>
            </a:r>
          </a:p>
          <a:p>
            <a:endParaRPr lang="en-US" sz="1200" b="1" u="sng" dirty="0">
              <a:solidFill>
                <a:srgbClr val="0070C0"/>
              </a:solidFill>
            </a:endParaRPr>
          </a:p>
          <a:p>
            <a:r>
              <a:rPr lang="en-US" sz="1200" b="1" u="sng" dirty="0" smtClean="0"/>
              <a:t>Outcomes/Objectives:</a:t>
            </a:r>
          </a:p>
          <a:p>
            <a:r>
              <a:rPr lang="en-US" sz="1200" b="1" dirty="0" smtClean="0"/>
              <a:t>SWBAT: Act like a scientists by recording </a:t>
            </a:r>
            <a:r>
              <a:rPr lang="en-US" sz="1200" b="1" dirty="0"/>
              <a:t>patterns of the weather across different times and areas so that they can make predictions about what kind of weather might happen next. </a:t>
            </a:r>
            <a:endParaRPr lang="en-US" sz="1200" b="1" dirty="0" smtClean="0"/>
          </a:p>
          <a:p>
            <a:endParaRPr lang="en-US" sz="1200" b="1" dirty="0"/>
          </a:p>
          <a:p>
            <a:r>
              <a:rPr lang="en-US" sz="1200" b="1" dirty="0" smtClean="0"/>
              <a:t>SWBAT: </a:t>
            </a:r>
            <a:r>
              <a:rPr lang="en-US" sz="1200" b="1" dirty="0"/>
              <a:t>will create tables and graphical displays to describe typical weather conditions during the month of May.</a:t>
            </a:r>
          </a:p>
          <a:p>
            <a:endParaRPr lang="en-US" sz="1200" b="1" dirty="0"/>
          </a:p>
          <a:p>
            <a:r>
              <a:rPr lang="en-US" sz="1200" b="1" dirty="0" smtClean="0"/>
              <a:t>SWBAT:  Represent </a:t>
            </a:r>
            <a:r>
              <a:rPr lang="en-US" sz="1200" b="1" dirty="0"/>
              <a:t>data in tables and various graphical displays (bar graphs and pictographs) to reveal patterns that indicate relationships. (3-ESS2-1)</a:t>
            </a:r>
          </a:p>
          <a:p>
            <a:endParaRPr lang="en-US" sz="1200" b="1" dirty="0"/>
          </a:p>
          <a:p>
            <a:r>
              <a:rPr lang="en-US" sz="1200" b="1" dirty="0" smtClean="0"/>
              <a:t>SWBAT:  Engaging </a:t>
            </a:r>
            <a:r>
              <a:rPr lang="en-US" sz="1200" b="1" dirty="0"/>
              <a:t>in argument from </a:t>
            </a:r>
            <a:r>
              <a:rPr lang="en-US" sz="1200" b="1" dirty="0" smtClean="0"/>
              <a:t>evidence, experiences </a:t>
            </a:r>
            <a:r>
              <a:rPr lang="en-US" sz="1200" b="1" dirty="0"/>
              <a:t>and progresses to </a:t>
            </a:r>
            <a:r>
              <a:rPr lang="en-US" sz="1200" b="1" dirty="0" smtClean="0"/>
              <a:t>critiquing where Edward Tulane is located. </a:t>
            </a:r>
            <a:r>
              <a:rPr lang="en-US" sz="1200" b="1" dirty="0"/>
              <a:t> </a:t>
            </a:r>
          </a:p>
          <a:p>
            <a:endParaRPr lang="en-US" sz="1200" b="1" dirty="0" smtClean="0"/>
          </a:p>
          <a:p>
            <a:r>
              <a:rPr lang="en-US" sz="1200" b="1" dirty="0" smtClean="0"/>
              <a:t>SWBAT: will analyze </a:t>
            </a:r>
            <a:r>
              <a:rPr lang="en-US" sz="1200" b="1" dirty="0"/>
              <a:t>the scientific explanations or solutions proposed by peers by citing relevant evidence about the natural and designed world (s).</a:t>
            </a:r>
          </a:p>
          <a:p>
            <a:endParaRPr lang="en-US" sz="1200" b="1" dirty="0" smtClean="0"/>
          </a:p>
          <a:p>
            <a:r>
              <a:rPr lang="en-US" sz="1200" b="1" dirty="0" smtClean="0"/>
              <a:t>SWBAT:  Make </a:t>
            </a:r>
            <a:r>
              <a:rPr lang="en-US" sz="1200" b="1" dirty="0"/>
              <a:t>a claim about the merit of a solution to a problem by citing relevant evidence about how it meets the criteria and constraints of the </a:t>
            </a:r>
            <a:r>
              <a:rPr lang="en-US" sz="1200" b="1" dirty="0" smtClean="0"/>
              <a:t>problem (Where in the World is Edward Tulane?). </a:t>
            </a:r>
            <a:r>
              <a:rPr lang="en-US" sz="1200" b="1" dirty="0"/>
              <a:t>(3-ESS3-1)</a:t>
            </a:r>
          </a:p>
          <a:p>
            <a:endParaRPr lang="en-US" sz="1200" b="1" dirty="0" smtClean="0">
              <a:solidFill>
                <a:srgbClr val="0070C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782" y="8412955"/>
            <a:ext cx="3013665" cy="10741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85" y="8606172"/>
            <a:ext cx="1511230" cy="687744"/>
          </a:xfrm>
          <a:prstGeom prst="rect">
            <a:avLst/>
          </a:prstGeom>
        </p:spPr>
      </p:pic>
      <p:sp>
        <p:nvSpPr>
          <p:cNvPr id="6" name="TextBox 5"/>
          <p:cNvSpPr txBox="1"/>
          <p:nvPr/>
        </p:nvSpPr>
        <p:spPr>
          <a:xfrm>
            <a:off x="911495" y="152952"/>
            <a:ext cx="5492209" cy="830997"/>
          </a:xfrm>
          <a:prstGeom prst="rect">
            <a:avLst/>
          </a:prstGeom>
          <a:noFill/>
        </p:spPr>
        <p:txBody>
          <a:bodyPr wrap="none" rtlCol="0">
            <a:spAutoFit/>
          </a:bodyPr>
          <a:lstStyle/>
          <a:p>
            <a:r>
              <a:rPr lang="en-US" sz="4800" b="1" dirty="0" smtClean="0">
                <a:latin typeface="Bradley Hand ITC" panose="03070402050302030203" pitchFamily="66" charset="0"/>
              </a:rPr>
              <a:t>Outcomes/Objectives</a:t>
            </a:r>
            <a:endParaRPr lang="en-US" sz="4800" b="1" dirty="0">
              <a:latin typeface="Bradley Hand ITC" panose="03070402050302030203" pitchFamily="66" charset="0"/>
            </a:endParaRPr>
          </a:p>
        </p:txBody>
      </p:sp>
    </p:spTree>
    <p:extLst>
      <p:ext uri="{BB962C8B-B14F-4D97-AF65-F5344CB8AC3E}">
        <p14:creationId xmlns:p14="http://schemas.microsoft.com/office/powerpoint/2010/main" val="108528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2083" y="191758"/>
            <a:ext cx="5316280" cy="954107"/>
          </a:xfrm>
          <a:prstGeom prst="rect">
            <a:avLst/>
          </a:prstGeom>
        </p:spPr>
        <p:txBody>
          <a:bodyPr wrap="square">
            <a:spAutoFit/>
          </a:bodyPr>
          <a:lstStyle/>
          <a:p>
            <a:pPr algn="ctr"/>
            <a:r>
              <a:rPr lang="en-US" sz="2800" b="1" dirty="0"/>
              <a:t>What is the </a:t>
            </a:r>
            <a:r>
              <a:rPr lang="en-US" sz="2800" b="1" dirty="0" smtClean="0"/>
              <a:t>Difference </a:t>
            </a:r>
            <a:r>
              <a:rPr lang="en-US" sz="2800" b="1" dirty="0"/>
              <a:t>B</a:t>
            </a:r>
            <a:r>
              <a:rPr lang="en-US" sz="2800" b="1" dirty="0" smtClean="0"/>
              <a:t>etween </a:t>
            </a:r>
            <a:r>
              <a:rPr lang="en-US" sz="2800" b="1" dirty="0"/>
              <a:t>W</a:t>
            </a:r>
            <a:r>
              <a:rPr lang="en-US" sz="2800" b="1" dirty="0" smtClean="0"/>
              <a:t>eather </a:t>
            </a:r>
            <a:r>
              <a:rPr lang="en-US" sz="2800" b="1" dirty="0"/>
              <a:t>and C</a:t>
            </a:r>
            <a:r>
              <a:rPr lang="en-US" sz="2800" b="1" dirty="0" smtClean="0"/>
              <a:t>limate</a:t>
            </a:r>
            <a:r>
              <a:rPr lang="en-US" sz="2800" b="1" dirty="0"/>
              <a:t>?</a:t>
            </a:r>
          </a:p>
        </p:txBody>
      </p:sp>
      <p:sp>
        <p:nvSpPr>
          <p:cNvPr id="7" name="Rectangle 6"/>
          <p:cNvSpPr/>
          <p:nvPr/>
        </p:nvSpPr>
        <p:spPr>
          <a:xfrm>
            <a:off x="2642191" y="1189643"/>
            <a:ext cx="4412512" cy="523220"/>
          </a:xfrm>
          <a:prstGeom prst="rect">
            <a:avLst/>
          </a:prstGeom>
        </p:spPr>
        <p:txBody>
          <a:bodyPr wrap="square">
            <a:spAutoFit/>
          </a:bodyPr>
          <a:lstStyle/>
          <a:p>
            <a:r>
              <a:rPr lang="en-US" sz="1400" dirty="0" smtClean="0">
                <a:hlinkClick r:id="rId2"/>
              </a:rPr>
              <a:t>http</a:t>
            </a:r>
            <a:r>
              <a:rPr lang="en-US" sz="1400" dirty="0">
                <a:hlinkClick r:id="rId2"/>
              </a:rPr>
              <a:t>://</a:t>
            </a:r>
            <a:r>
              <a:rPr lang="en-US" sz="1400" dirty="0" smtClean="0">
                <a:hlinkClick r:id="rId2"/>
              </a:rPr>
              <a:t>www.makemegenius.com/science-videos/grade_3/weather-vs</a:t>
            </a:r>
            <a:r>
              <a:rPr lang="en-US" sz="1400" dirty="0">
                <a:hlinkClick r:id="rId2"/>
              </a:rPr>
              <a:t>.-</a:t>
            </a:r>
            <a:r>
              <a:rPr lang="en-US" sz="1400" dirty="0" smtClean="0">
                <a:hlinkClick r:id="rId2"/>
              </a:rPr>
              <a:t>climate-for-kids</a:t>
            </a:r>
            <a:endParaRPr lang="en-US" sz="1400" dirty="0" smtClean="0"/>
          </a:p>
        </p:txBody>
      </p:sp>
      <p:sp>
        <p:nvSpPr>
          <p:cNvPr id="8" name="TextBox 7"/>
          <p:cNvSpPr txBox="1"/>
          <p:nvPr/>
        </p:nvSpPr>
        <p:spPr>
          <a:xfrm>
            <a:off x="1281632" y="1213400"/>
            <a:ext cx="1342034" cy="369332"/>
          </a:xfrm>
          <a:prstGeom prst="rect">
            <a:avLst/>
          </a:prstGeom>
          <a:noFill/>
        </p:spPr>
        <p:txBody>
          <a:bodyPr wrap="none" rtlCol="0">
            <a:spAutoFit/>
          </a:bodyPr>
          <a:lstStyle/>
          <a:p>
            <a:r>
              <a:rPr lang="en-US" dirty="0" smtClean="0"/>
              <a:t>Cue/Opener</a:t>
            </a:r>
            <a:endParaRPr lang="en-US" dirty="0"/>
          </a:p>
        </p:txBody>
      </p:sp>
      <p:sp>
        <p:nvSpPr>
          <p:cNvPr id="3" name="Rectangle 2"/>
          <p:cNvSpPr/>
          <p:nvPr/>
        </p:nvSpPr>
        <p:spPr>
          <a:xfrm>
            <a:off x="3662916" y="8853179"/>
            <a:ext cx="4791848" cy="553998"/>
          </a:xfrm>
          <a:prstGeom prst="rect">
            <a:avLst/>
          </a:prstGeom>
        </p:spPr>
        <p:txBody>
          <a:bodyPr wrap="square">
            <a:spAutoFit/>
          </a:bodyPr>
          <a:lstStyle/>
          <a:p>
            <a:r>
              <a:rPr lang="en-US" sz="1200" dirty="0" smtClean="0"/>
              <a:t>Source:  </a:t>
            </a:r>
            <a:r>
              <a:rPr lang="en-US" sz="1200" dirty="0" smtClean="0">
                <a:hlinkClick r:id="rId3"/>
              </a:rPr>
              <a:t>https</a:t>
            </a:r>
            <a:r>
              <a:rPr lang="en-US" sz="1200" dirty="0">
                <a:hlinkClick r:id="rId3"/>
              </a:rPr>
              <a:t>://</a:t>
            </a:r>
            <a:r>
              <a:rPr lang="en-US" sz="1200" dirty="0" smtClean="0">
                <a:hlinkClick r:id="rId3"/>
              </a:rPr>
              <a:t>eo.ucar.edu/kids/green/what1.htm</a:t>
            </a:r>
            <a:endParaRPr lang="en-US" sz="1200"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69" y="2089216"/>
            <a:ext cx="1834282" cy="183428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878" y="2218523"/>
            <a:ext cx="3924300" cy="1704975"/>
          </a:xfrm>
          <a:prstGeom prst="rect">
            <a:avLst/>
          </a:prstGeom>
        </p:spPr>
      </p:pic>
      <p:sp>
        <p:nvSpPr>
          <p:cNvPr id="17" name="TextBox 16"/>
          <p:cNvSpPr txBox="1"/>
          <p:nvPr/>
        </p:nvSpPr>
        <p:spPr>
          <a:xfrm>
            <a:off x="643269" y="4166367"/>
            <a:ext cx="6193909" cy="861774"/>
          </a:xfrm>
          <a:prstGeom prst="rect">
            <a:avLst/>
          </a:prstGeom>
          <a:noFill/>
        </p:spPr>
        <p:txBody>
          <a:bodyPr wrap="square" rtlCol="0">
            <a:spAutoFit/>
          </a:bodyPr>
          <a:lstStyle/>
          <a:p>
            <a:r>
              <a:rPr lang="en-US" sz="1600" dirty="0" smtClean="0"/>
              <a:t>Students read the passage “What is the difference between weather and climate?”  Working in groups or partners, complete the T – Chart.</a:t>
            </a:r>
          </a:p>
          <a:p>
            <a:endParaRPr lang="en-US" dirty="0"/>
          </a:p>
        </p:txBody>
      </p:sp>
      <p:sp>
        <p:nvSpPr>
          <p:cNvPr id="22" name="Rectangle 21"/>
          <p:cNvSpPr/>
          <p:nvPr/>
        </p:nvSpPr>
        <p:spPr>
          <a:xfrm>
            <a:off x="287078" y="5465008"/>
            <a:ext cx="7028121" cy="2031325"/>
          </a:xfrm>
          <a:prstGeom prst="rect">
            <a:avLst/>
          </a:prstGeom>
        </p:spPr>
        <p:txBody>
          <a:bodyPr wrap="square">
            <a:spAutoFit/>
          </a:bodyPr>
          <a:lstStyle/>
          <a:p>
            <a:r>
              <a:rPr lang="en-US" b="1" dirty="0" smtClean="0"/>
              <a:t>	Weather				Climate</a:t>
            </a:r>
          </a:p>
          <a:p>
            <a:endParaRPr lang="en-US" dirty="0" smtClean="0"/>
          </a:p>
          <a:p>
            <a:r>
              <a:rPr lang="en-US" dirty="0" smtClean="0"/>
              <a:t>Day				100 Years</a:t>
            </a:r>
            <a:endParaRPr lang="en-US" dirty="0"/>
          </a:p>
          <a:p>
            <a:r>
              <a:rPr lang="en-US" dirty="0" smtClean="0"/>
              <a:t>Hour				Million Years</a:t>
            </a:r>
            <a:endParaRPr lang="en-US" dirty="0"/>
          </a:p>
          <a:p>
            <a:r>
              <a:rPr lang="en-US" dirty="0"/>
              <a:t>Changes </a:t>
            </a:r>
            <a:r>
              <a:rPr lang="en-US" dirty="0" smtClean="0"/>
              <a:t>quickly			Changes slowly</a:t>
            </a:r>
          </a:p>
          <a:p>
            <a:r>
              <a:rPr lang="en-US" dirty="0" smtClean="0"/>
              <a:t>Temperature, cloudiness</a:t>
            </a:r>
            <a:r>
              <a:rPr lang="en-US" dirty="0"/>
              <a:t>, humidity   	L</a:t>
            </a:r>
            <a:r>
              <a:rPr lang="en-US" dirty="0" smtClean="0"/>
              <a:t>atitude</a:t>
            </a:r>
            <a:r>
              <a:rPr lang="en-US" dirty="0"/>
              <a:t>, altitude, wind </a:t>
            </a:r>
            <a:r>
              <a:rPr lang="en-US" dirty="0" smtClean="0"/>
              <a:t>					patterns </a:t>
            </a:r>
            <a:r>
              <a:rPr lang="en-US" dirty="0"/>
              <a:t>and how far </a:t>
            </a:r>
            <a:r>
              <a:rPr lang="en-US" dirty="0" smtClean="0"/>
              <a:t>from </a:t>
            </a:r>
            <a:r>
              <a:rPr lang="en-US" dirty="0"/>
              <a:t>ocean</a:t>
            </a:r>
          </a:p>
        </p:txBody>
      </p:sp>
      <p:cxnSp>
        <p:nvCxnSpPr>
          <p:cNvPr id="25" name="Straight Connector 24"/>
          <p:cNvCxnSpPr/>
          <p:nvPr/>
        </p:nvCxnSpPr>
        <p:spPr>
          <a:xfrm flipV="1">
            <a:off x="643269" y="5762847"/>
            <a:ext cx="5608675" cy="21265"/>
          </a:xfrm>
          <a:prstGeom prst="line">
            <a:avLst/>
          </a:prstGeom>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3662916" y="5252484"/>
            <a:ext cx="0" cy="333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2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730" y="5449509"/>
            <a:ext cx="6709144" cy="2031325"/>
          </a:xfrm>
          <a:prstGeom prst="rect">
            <a:avLst/>
          </a:prstGeom>
        </p:spPr>
        <p:txBody>
          <a:bodyPr wrap="square">
            <a:spAutoFit/>
          </a:bodyPr>
          <a:lstStyle/>
          <a:p>
            <a:r>
              <a:rPr lang="en-US" b="1" dirty="0"/>
              <a:t>Climate is </a:t>
            </a:r>
            <a:r>
              <a:rPr lang="en-US" b="1" dirty="0" smtClean="0"/>
              <a:t>how the weather in a place feels for a long period of time</a:t>
            </a:r>
          </a:p>
          <a:p>
            <a:r>
              <a:rPr lang="en-US" dirty="0"/>
              <a:t>Climate is the average weather in a place over many years. </a:t>
            </a:r>
            <a:endParaRPr lang="en-US" dirty="0" smtClean="0"/>
          </a:p>
          <a:p>
            <a:r>
              <a:rPr lang="en-US" dirty="0" smtClean="0"/>
              <a:t>While </a:t>
            </a:r>
            <a:r>
              <a:rPr lang="en-US" dirty="0"/>
              <a:t>the weather can change in just a few hours, climate takes hundreds, thousands, even millions of years to </a:t>
            </a:r>
            <a:r>
              <a:rPr lang="en-US" dirty="0" smtClean="0"/>
              <a:t>change. The climate of an area is caused by its latitude, altitude, wind patterns and how far the area is from the ocean.</a:t>
            </a:r>
          </a:p>
          <a:p>
            <a:endParaRPr lang="en-US" dirty="0"/>
          </a:p>
        </p:txBody>
      </p:sp>
      <p:sp>
        <p:nvSpPr>
          <p:cNvPr id="5" name="Rectangle 4"/>
          <p:cNvSpPr/>
          <p:nvPr/>
        </p:nvSpPr>
        <p:spPr>
          <a:xfrm>
            <a:off x="969723" y="391510"/>
            <a:ext cx="5316280" cy="830997"/>
          </a:xfrm>
          <a:prstGeom prst="rect">
            <a:avLst/>
          </a:prstGeom>
        </p:spPr>
        <p:txBody>
          <a:bodyPr wrap="square">
            <a:spAutoFit/>
          </a:bodyPr>
          <a:lstStyle/>
          <a:p>
            <a:pPr algn="ctr"/>
            <a:r>
              <a:rPr lang="en-US" sz="2400" b="1" dirty="0"/>
              <a:t>What is the difference </a:t>
            </a:r>
            <a:r>
              <a:rPr lang="en-US" sz="2400" b="1" dirty="0" smtClean="0"/>
              <a:t>between</a:t>
            </a:r>
          </a:p>
          <a:p>
            <a:pPr algn="ctr"/>
            <a:r>
              <a:rPr lang="en-US" sz="2400" b="1" dirty="0" smtClean="0"/>
              <a:t>weather </a:t>
            </a:r>
            <a:r>
              <a:rPr lang="en-US" sz="2400" b="1" dirty="0"/>
              <a:t>and climate?</a:t>
            </a:r>
          </a:p>
        </p:txBody>
      </p:sp>
      <p:sp>
        <p:nvSpPr>
          <p:cNvPr id="6" name="TextBox 5"/>
          <p:cNvSpPr txBox="1"/>
          <p:nvPr/>
        </p:nvSpPr>
        <p:spPr>
          <a:xfrm>
            <a:off x="499730" y="1257549"/>
            <a:ext cx="6517758" cy="2308324"/>
          </a:xfrm>
          <a:prstGeom prst="rect">
            <a:avLst/>
          </a:prstGeom>
          <a:noFill/>
        </p:spPr>
        <p:txBody>
          <a:bodyPr wrap="square" rtlCol="0">
            <a:spAutoFit/>
          </a:bodyPr>
          <a:lstStyle/>
          <a:p>
            <a:r>
              <a:rPr lang="en-US" b="1" dirty="0" smtClean="0"/>
              <a:t>Weather is how a place feels at a particular moment</a:t>
            </a:r>
          </a:p>
          <a:p>
            <a:r>
              <a:rPr lang="en-US" dirty="0" smtClean="0"/>
              <a:t>Weather </a:t>
            </a:r>
            <a:r>
              <a:rPr lang="en-US" dirty="0"/>
              <a:t>is what the forecasters on the TV news predict each day. They tell people about the temperature, cloudiness, humidity, and whether a storm is likely in the next few days. That’s weather! </a:t>
            </a:r>
            <a:endParaRPr lang="en-US" dirty="0" smtClean="0"/>
          </a:p>
          <a:p>
            <a:r>
              <a:rPr lang="en-US" dirty="0" smtClean="0"/>
              <a:t>It </a:t>
            </a:r>
            <a:r>
              <a:rPr lang="en-US" dirty="0"/>
              <a:t>is the mix of events that happens each day in our atmosphere. Weather is not the same everywhere. It may be hot and sunny in one part of the world, but freezing and snowy in another.</a:t>
            </a:r>
          </a:p>
          <a:p>
            <a:endParaRPr lang="en-US" dirty="0"/>
          </a:p>
        </p:txBody>
      </p:sp>
      <p:sp>
        <p:nvSpPr>
          <p:cNvPr id="3" name="Rectangle 2"/>
          <p:cNvSpPr/>
          <p:nvPr/>
        </p:nvSpPr>
        <p:spPr>
          <a:xfrm>
            <a:off x="3627863" y="8827995"/>
            <a:ext cx="4791848" cy="553998"/>
          </a:xfrm>
          <a:prstGeom prst="rect">
            <a:avLst/>
          </a:prstGeom>
        </p:spPr>
        <p:txBody>
          <a:bodyPr wrap="square">
            <a:spAutoFit/>
          </a:bodyPr>
          <a:lstStyle/>
          <a:p>
            <a:r>
              <a:rPr lang="en-US" sz="1200" dirty="0"/>
              <a:t>S</a:t>
            </a:r>
            <a:r>
              <a:rPr lang="en-US" sz="1200" dirty="0" smtClean="0"/>
              <a:t>ource:  </a:t>
            </a:r>
            <a:r>
              <a:rPr lang="en-US" sz="1200" dirty="0" smtClean="0">
                <a:hlinkClick r:id="rId2"/>
              </a:rPr>
              <a:t>https</a:t>
            </a:r>
            <a:r>
              <a:rPr lang="en-US" sz="1200" dirty="0">
                <a:hlinkClick r:id="rId2"/>
              </a:rPr>
              <a:t>://</a:t>
            </a:r>
            <a:r>
              <a:rPr lang="en-US" sz="1200" dirty="0" smtClean="0">
                <a:hlinkClick r:id="rId2"/>
              </a:rPr>
              <a:t>eo.ucar.edu/kids/green/what1.htm</a:t>
            </a:r>
            <a:endParaRPr lang="en-US" sz="1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910" y="3430286"/>
            <a:ext cx="1834282" cy="18342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901" y="7148204"/>
            <a:ext cx="3924300" cy="1704975"/>
          </a:xfrm>
          <a:prstGeom prst="rect">
            <a:avLst/>
          </a:prstGeom>
        </p:spPr>
      </p:pic>
      <p:sp>
        <p:nvSpPr>
          <p:cNvPr id="9" name="TextBox 8"/>
          <p:cNvSpPr txBox="1"/>
          <p:nvPr/>
        </p:nvSpPr>
        <p:spPr>
          <a:xfrm>
            <a:off x="5402225" y="217968"/>
            <a:ext cx="670376" cy="276999"/>
          </a:xfrm>
          <a:prstGeom prst="rect">
            <a:avLst/>
          </a:prstGeom>
          <a:noFill/>
        </p:spPr>
        <p:txBody>
          <a:bodyPr wrap="none" rtlCol="0">
            <a:spAutoFit/>
          </a:bodyPr>
          <a:lstStyle/>
          <a:p>
            <a:r>
              <a:rPr lang="en-US" sz="1200" dirty="0" smtClean="0"/>
              <a:t>Name:  </a:t>
            </a:r>
            <a:endParaRPr lang="en-US" sz="1200" dirty="0"/>
          </a:p>
        </p:txBody>
      </p:sp>
    </p:spTree>
    <p:extLst>
      <p:ext uri="{BB962C8B-B14F-4D97-AF65-F5344CB8AC3E}">
        <p14:creationId xmlns:p14="http://schemas.microsoft.com/office/powerpoint/2010/main" val="7937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153" y="644403"/>
            <a:ext cx="5316280" cy="954107"/>
          </a:xfrm>
          <a:prstGeom prst="rect">
            <a:avLst/>
          </a:prstGeom>
        </p:spPr>
        <p:txBody>
          <a:bodyPr wrap="square">
            <a:spAutoFit/>
          </a:bodyPr>
          <a:lstStyle/>
          <a:p>
            <a:pPr algn="ctr"/>
            <a:r>
              <a:rPr lang="en-US" sz="2800" b="1" dirty="0"/>
              <a:t>What is the </a:t>
            </a:r>
            <a:r>
              <a:rPr lang="en-US" sz="2800" b="1" dirty="0" smtClean="0"/>
              <a:t>Difference </a:t>
            </a:r>
            <a:r>
              <a:rPr lang="en-US" sz="2800" b="1" dirty="0"/>
              <a:t>B</a:t>
            </a:r>
            <a:r>
              <a:rPr lang="en-US" sz="2800" b="1" dirty="0" smtClean="0"/>
              <a:t>etween </a:t>
            </a:r>
            <a:r>
              <a:rPr lang="en-US" sz="2800" b="1" dirty="0"/>
              <a:t>W</a:t>
            </a:r>
            <a:r>
              <a:rPr lang="en-US" sz="2800" b="1" dirty="0" smtClean="0"/>
              <a:t>eather </a:t>
            </a:r>
            <a:r>
              <a:rPr lang="en-US" sz="2800" b="1" dirty="0"/>
              <a:t>and </a:t>
            </a:r>
            <a:r>
              <a:rPr lang="en-US" sz="2800" b="1" dirty="0" smtClean="0"/>
              <a:t>Climate</a:t>
            </a:r>
            <a:r>
              <a:rPr lang="en-US" sz="2800" b="1" dirty="0"/>
              <a:t>?</a:t>
            </a:r>
          </a:p>
        </p:txBody>
      </p:sp>
      <p:sp>
        <p:nvSpPr>
          <p:cNvPr id="12" name="TextBox 11"/>
          <p:cNvSpPr txBox="1"/>
          <p:nvPr/>
        </p:nvSpPr>
        <p:spPr>
          <a:xfrm>
            <a:off x="1584251" y="2112799"/>
            <a:ext cx="1109278" cy="400110"/>
          </a:xfrm>
          <a:prstGeom prst="rect">
            <a:avLst/>
          </a:prstGeom>
          <a:noFill/>
        </p:spPr>
        <p:txBody>
          <a:bodyPr wrap="none" rtlCol="0">
            <a:spAutoFit/>
          </a:bodyPr>
          <a:lstStyle/>
          <a:p>
            <a:r>
              <a:rPr lang="en-US" sz="2000" b="1" dirty="0" smtClean="0"/>
              <a:t>Weather</a:t>
            </a:r>
            <a:endParaRPr lang="en-US" sz="2000" b="1" dirty="0"/>
          </a:p>
        </p:txBody>
      </p:sp>
      <p:sp>
        <p:nvSpPr>
          <p:cNvPr id="14" name="TextBox 13"/>
          <p:cNvSpPr txBox="1"/>
          <p:nvPr/>
        </p:nvSpPr>
        <p:spPr>
          <a:xfrm>
            <a:off x="4718397" y="2112799"/>
            <a:ext cx="993477" cy="400110"/>
          </a:xfrm>
          <a:prstGeom prst="rect">
            <a:avLst/>
          </a:prstGeom>
          <a:noFill/>
        </p:spPr>
        <p:txBody>
          <a:bodyPr wrap="none" rtlCol="0">
            <a:spAutoFit/>
          </a:bodyPr>
          <a:lstStyle/>
          <a:p>
            <a:r>
              <a:rPr lang="en-US" sz="2000" b="1" dirty="0" smtClean="0"/>
              <a:t>Climate</a:t>
            </a:r>
            <a:endParaRPr lang="en-US" sz="2000" b="1" dirty="0"/>
          </a:p>
        </p:txBody>
      </p:sp>
      <p:cxnSp>
        <p:nvCxnSpPr>
          <p:cNvPr id="18" name="Straight Connector 17"/>
          <p:cNvCxnSpPr/>
          <p:nvPr/>
        </p:nvCxnSpPr>
        <p:spPr>
          <a:xfrm>
            <a:off x="808074" y="2902688"/>
            <a:ext cx="5603359" cy="31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09753" y="1881963"/>
            <a:ext cx="47846" cy="5135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7428" y="7409607"/>
            <a:ext cx="5071730" cy="369332"/>
          </a:xfrm>
          <a:prstGeom prst="rect">
            <a:avLst/>
          </a:prstGeom>
        </p:spPr>
        <p:txBody>
          <a:bodyPr wrap="square">
            <a:spAutoFit/>
          </a:bodyPr>
          <a:lstStyle/>
          <a:p>
            <a:r>
              <a:rPr lang="en-US" i="1" dirty="0"/>
              <a:t>Climate is what we expect, weather is what we get</a:t>
            </a:r>
            <a:r>
              <a:rPr lang="en-US" dirty="0" smtClean="0"/>
              <a:t>.</a:t>
            </a:r>
          </a:p>
        </p:txBody>
      </p:sp>
    </p:spTree>
    <p:extLst>
      <p:ext uri="{BB962C8B-B14F-4D97-AF65-F5344CB8AC3E}">
        <p14:creationId xmlns:p14="http://schemas.microsoft.com/office/powerpoint/2010/main" val="195965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2" y="1353681"/>
            <a:ext cx="6262577" cy="2585323"/>
          </a:xfrm>
          <a:prstGeom prst="rect">
            <a:avLst/>
          </a:prstGeom>
        </p:spPr>
        <p:txBody>
          <a:bodyPr wrap="square">
            <a:spAutoFit/>
          </a:bodyPr>
          <a:lstStyle/>
          <a:p>
            <a:r>
              <a:rPr lang="en-US" b="1" dirty="0"/>
              <a:t>Climate is </a:t>
            </a:r>
            <a:r>
              <a:rPr lang="en-US" b="1" dirty="0" smtClean="0"/>
              <a:t>how the weather in a place feels for a long period of time.</a:t>
            </a:r>
          </a:p>
          <a:p>
            <a:r>
              <a:rPr lang="en-US" dirty="0" smtClean="0"/>
              <a:t>There are three main climate zones:</a:t>
            </a:r>
          </a:p>
          <a:p>
            <a:r>
              <a:rPr lang="en-US" dirty="0"/>
              <a:t>·        </a:t>
            </a:r>
            <a:r>
              <a:rPr lang="en-US" dirty="0" smtClean="0"/>
              <a:t>Polar zones</a:t>
            </a:r>
            <a:r>
              <a:rPr lang="en-US" dirty="0"/>
              <a:t>, round the North and South Poles </a:t>
            </a:r>
          </a:p>
          <a:p>
            <a:endParaRPr lang="en-US" dirty="0"/>
          </a:p>
          <a:p>
            <a:r>
              <a:rPr lang="en-US" dirty="0"/>
              <a:t>·        Tropical zones, round the Equator </a:t>
            </a:r>
          </a:p>
          <a:p>
            <a:endParaRPr lang="en-US" dirty="0"/>
          </a:p>
          <a:p>
            <a:r>
              <a:rPr lang="en-US" dirty="0"/>
              <a:t>·        Temperate zones, in between the </a:t>
            </a:r>
            <a:r>
              <a:rPr lang="en-US" dirty="0" smtClean="0"/>
              <a:t>Tropical </a:t>
            </a:r>
            <a:r>
              <a:rPr lang="en-US" dirty="0"/>
              <a:t>and Arctic zones </a:t>
            </a:r>
          </a:p>
          <a:p>
            <a:endParaRPr lang="en-US" dirty="0"/>
          </a:p>
        </p:txBody>
      </p:sp>
      <p:sp>
        <p:nvSpPr>
          <p:cNvPr id="5" name="Rectangle 4"/>
          <p:cNvSpPr/>
          <p:nvPr/>
        </p:nvSpPr>
        <p:spPr>
          <a:xfrm>
            <a:off x="898450" y="745451"/>
            <a:ext cx="5316280" cy="523220"/>
          </a:xfrm>
          <a:prstGeom prst="rect">
            <a:avLst/>
          </a:prstGeom>
        </p:spPr>
        <p:txBody>
          <a:bodyPr wrap="square">
            <a:spAutoFit/>
          </a:bodyPr>
          <a:lstStyle/>
          <a:p>
            <a:pPr algn="ctr"/>
            <a:r>
              <a:rPr lang="en-US" sz="2800" b="1" dirty="0" smtClean="0"/>
              <a:t>Climate</a:t>
            </a:r>
            <a:endParaRPr lang="en-US" sz="2800" b="1" dirty="0"/>
          </a:p>
        </p:txBody>
      </p:sp>
      <p:pic>
        <p:nvPicPr>
          <p:cNvPr id="3" name="Picture 2"/>
          <p:cNvPicPr>
            <a:picLocks noChangeAspect="1"/>
          </p:cNvPicPr>
          <p:nvPr/>
        </p:nvPicPr>
        <p:blipFill>
          <a:blip r:embed="rId3"/>
          <a:stretch>
            <a:fillRect/>
          </a:stretch>
        </p:blipFill>
        <p:spPr>
          <a:xfrm>
            <a:off x="781587" y="4109024"/>
            <a:ext cx="5372100" cy="3333750"/>
          </a:xfrm>
          <a:prstGeom prst="rect">
            <a:avLst/>
          </a:prstGeom>
        </p:spPr>
      </p:pic>
    </p:spTree>
    <p:extLst>
      <p:ext uri="{BB962C8B-B14F-4D97-AF65-F5344CB8AC3E}">
        <p14:creationId xmlns:p14="http://schemas.microsoft.com/office/powerpoint/2010/main" val="381821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5581" y="9096673"/>
            <a:ext cx="4327451" cy="461665"/>
          </a:xfrm>
          <a:prstGeom prst="rect">
            <a:avLst/>
          </a:prstGeom>
        </p:spPr>
        <p:txBody>
          <a:bodyPr wrap="square">
            <a:spAutoFit/>
          </a:bodyPr>
          <a:lstStyle/>
          <a:p>
            <a:r>
              <a:rPr lang="en-US" sz="1200" dirty="0">
                <a:hlinkClick r:id="rId2"/>
              </a:rPr>
              <a:t>http://</a:t>
            </a:r>
            <a:r>
              <a:rPr lang="en-US" sz="1200" dirty="0" smtClean="0">
                <a:hlinkClick r:id="rId2"/>
              </a:rPr>
              <a:t>oceanography.earthednet.org/W2005/Index.html</a:t>
            </a:r>
            <a:endParaRPr lang="en-US" sz="1200" dirty="0" smtClean="0"/>
          </a:p>
          <a:p>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688" y="2741947"/>
            <a:ext cx="4876800" cy="4876800"/>
          </a:xfrm>
          <a:prstGeom prst="rect">
            <a:avLst/>
          </a:prstGeom>
        </p:spPr>
      </p:pic>
      <p:sp>
        <p:nvSpPr>
          <p:cNvPr id="5" name="Rectangle 4"/>
          <p:cNvSpPr/>
          <p:nvPr/>
        </p:nvSpPr>
        <p:spPr>
          <a:xfrm>
            <a:off x="893135" y="903659"/>
            <a:ext cx="5847907" cy="1477328"/>
          </a:xfrm>
          <a:prstGeom prst="rect">
            <a:avLst/>
          </a:prstGeom>
        </p:spPr>
        <p:txBody>
          <a:bodyPr wrap="square">
            <a:spAutoFit/>
          </a:bodyPr>
          <a:lstStyle/>
          <a:p>
            <a:r>
              <a:rPr lang="en-US" dirty="0"/>
              <a:t>Climate is how the weather in a place </a:t>
            </a:r>
            <a:r>
              <a:rPr lang="en-US" dirty="0" smtClean="0"/>
              <a:t>feels </a:t>
            </a:r>
            <a:r>
              <a:rPr lang="en-US" dirty="0"/>
              <a:t>for a long period of time</a:t>
            </a:r>
            <a:r>
              <a:rPr lang="en-US" dirty="0" smtClean="0"/>
              <a:t>.  It </a:t>
            </a:r>
            <a:r>
              <a:rPr lang="en-US" dirty="0"/>
              <a:t>is the </a:t>
            </a:r>
            <a:r>
              <a:rPr lang="en-US" dirty="0" smtClean="0"/>
              <a:t>characteristic </a:t>
            </a:r>
            <a:r>
              <a:rPr lang="en-US" dirty="0"/>
              <a:t>weather of a region</a:t>
            </a:r>
          </a:p>
          <a:p>
            <a:endParaRPr lang="en-US" dirty="0"/>
          </a:p>
          <a:p>
            <a:r>
              <a:rPr lang="en-US" dirty="0"/>
              <a:t>There are three main climate </a:t>
            </a:r>
            <a:r>
              <a:rPr lang="en-US" dirty="0" smtClean="0"/>
              <a:t>zones: tropical, temperate and polar.  On the map below color the zones and key.</a:t>
            </a:r>
            <a:endParaRPr lang="en-US" dirty="0"/>
          </a:p>
        </p:txBody>
      </p:sp>
      <p:sp>
        <p:nvSpPr>
          <p:cNvPr id="6" name="TextBox 5"/>
          <p:cNvSpPr txBox="1"/>
          <p:nvPr/>
        </p:nvSpPr>
        <p:spPr>
          <a:xfrm>
            <a:off x="4805916" y="382772"/>
            <a:ext cx="747320" cy="307777"/>
          </a:xfrm>
          <a:prstGeom prst="rect">
            <a:avLst/>
          </a:prstGeom>
          <a:noFill/>
        </p:spPr>
        <p:txBody>
          <a:bodyPr wrap="none" rtlCol="0">
            <a:spAutoFit/>
          </a:bodyPr>
          <a:lstStyle/>
          <a:p>
            <a:r>
              <a:rPr lang="en-US" sz="1400" dirty="0" smtClean="0"/>
              <a:t>Name:  </a:t>
            </a:r>
            <a:endParaRPr lang="en-US" sz="1400" dirty="0"/>
          </a:p>
        </p:txBody>
      </p:sp>
      <p:sp>
        <p:nvSpPr>
          <p:cNvPr id="7" name="Rectangle 6"/>
          <p:cNvSpPr/>
          <p:nvPr/>
        </p:nvSpPr>
        <p:spPr>
          <a:xfrm>
            <a:off x="1632514" y="7506001"/>
            <a:ext cx="1240019" cy="1477328"/>
          </a:xfrm>
          <a:prstGeom prst="rect">
            <a:avLst/>
          </a:prstGeom>
        </p:spPr>
        <p:txBody>
          <a:bodyPr wrap="none">
            <a:spAutoFit/>
          </a:bodyPr>
          <a:lstStyle/>
          <a:p>
            <a:r>
              <a:rPr lang="en-US" dirty="0" smtClean="0"/>
              <a:t>Tropical</a:t>
            </a:r>
          </a:p>
          <a:p>
            <a:endParaRPr lang="en-US" dirty="0"/>
          </a:p>
          <a:p>
            <a:r>
              <a:rPr lang="en-US" dirty="0" smtClean="0"/>
              <a:t>Temperate </a:t>
            </a:r>
            <a:endParaRPr lang="en-US" dirty="0"/>
          </a:p>
          <a:p>
            <a:endParaRPr lang="en-US" dirty="0" smtClean="0"/>
          </a:p>
          <a:p>
            <a:r>
              <a:rPr lang="en-US" dirty="0" smtClean="0"/>
              <a:t>Polar </a:t>
            </a:r>
            <a:endParaRPr lang="en-US" dirty="0"/>
          </a:p>
        </p:txBody>
      </p:sp>
      <p:sp>
        <p:nvSpPr>
          <p:cNvPr id="8" name="Rectangle 7"/>
          <p:cNvSpPr/>
          <p:nvPr/>
        </p:nvSpPr>
        <p:spPr>
          <a:xfrm>
            <a:off x="1031358" y="7572713"/>
            <a:ext cx="601156" cy="2706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1031358" y="8098348"/>
            <a:ext cx="619273" cy="292633"/>
          </a:xfrm>
          <a:prstGeom prst="rect">
            <a:avLst/>
          </a:prstGeom>
        </p:spPr>
      </p:pic>
      <p:pic>
        <p:nvPicPr>
          <p:cNvPr id="10" name="Picture 9"/>
          <p:cNvPicPr>
            <a:picLocks noChangeAspect="1"/>
          </p:cNvPicPr>
          <p:nvPr/>
        </p:nvPicPr>
        <p:blipFill>
          <a:blip r:embed="rId4"/>
          <a:stretch>
            <a:fillRect/>
          </a:stretch>
        </p:blipFill>
        <p:spPr>
          <a:xfrm>
            <a:off x="1031358" y="8646005"/>
            <a:ext cx="619273" cy="292633"/>
          </a:xfrm>
          <a:prstGeom prst="rect">
            <a:avLst/>
          </a:prstGeom>
        </p:spPr>
      </p:pic>
    </p:spTree>
    <p:extLst>
      <p:ext uri="{BB962C8B-B14F-4D97-AF65-F5344CB8AC3E}">
        <p14:creationId xmlns:p14="http://schemas.microsoft.com/office/powerpoint/2010/main" val="2552567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2764</TotalTime>
  <Words>3834</Words>
  <Application>Microsoft Office PowerPoint</Application>
  <PresentationFormat>Custom</PresentationFormat>
  <Paragraphs>538</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Rounded MT Bold</vt:lpstr>
      <vt:lpstr>Baskerville Old Face</vt:lpstr>
      <vt:lpstr>Blackadder ITC</vt:lpstr>
      <vt:lpstr>Bradley Hand ITC</vt:lpstr>
      <vt:lpstr>Calibri</vt:lpstr>
      <vt:lpstr>Calibri Light</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114</cp:revision>
  <dcterms:created xsi:type="dcterms:W3CDTF">2015-08-18T16:31:36Z</dcterms:created>
  <dcterms:modified xsi:type="dcterms:W3CDTF">2016-01-02T04:59:17Z</dcterms:modified>
</cp:coreProperties>
</file>