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74360-3011-45B6-9261-75461E157EB9}"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183540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4360-3011-45B6-9261-75461E157EB9}"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45076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4360-3011-45B6-9261-75461E157EB9}"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152662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4360-3011-45B6-9261-75461E157EB9}"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17949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74360-3011-45B6-9261-75461E157EB9}"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28810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74360-3011-45B6-9261-75461E157EB9}"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415611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374360-3011-45B6-9261-75461E157EB9}" type="datetimeFigureOut">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36895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74360-3011-45B6-9261-75461E157EB9}" type="datetimeFigureOut">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72493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4360-3011-45B6-9261-75461E157EB9}" type="datetimeFigureOut">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169664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4360-3011-45B6-9261-75461E157EB9}"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205370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4360-3011-45B6-9261-75461E157EB9}"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1D15F-C6DC-495A-BD38-E22D7332BF98}" type="slidenum">
              <a:rPr lang="en-US" smtClean="0"/>
              <a:t>‹#›</a:t>
            </a:fld>
            <a:endParaRPr lang="en-US"/>
          </a:p>
        </p:txBody>
      </p:sp>
    </p:spTree>
    <p:extLst>
      <p:ext uri="{BB962C8B-B14F-4D97-AF65-F5344CB8AC3E}">
        <p14:creationId xmlns:p14="http://schemas.microsoft.com/office/powerpoint/2010/main" val="395419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4360-3011-45B6-9261-75461E157EB9}" type="datetimeFigureOut">
              <a:rPr lang="en-US" smtClean="0"/>
              <a:t>8/3/2015</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1D15F-C6DC-495A-BD38-E22D7332BF98}" type="slidenum">
              <a:rPr lang="en-US" smtClean="0"/>
              <a:t>‹#›</a:t>
            </a:fld>
            <a:endParaRPr lang="en-US"/>
          </a:p>
        </p:txBody>
      </p:sp>
    </p:spTree>
    <p:extLst>
      <p:ext uri="{BB962C8B-B14F-4D97-AF65-F5344CB8AC3E}">
        <p14:creationId xmlns:p14="http://schemas.microsoft.com/office/powerpoint/2010/main" val="290032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934865" y="4764572"/>
            <a:ext cx="3164098" cy="1383913"/>
          </a:xfrm>
          <a:prstGeom prst="rect">
            <a:avLst/>
          </a:prstGeom>
        </p:spPr>
      </p:pic>
      <p:sp>
        <p:nvSpPr>
          <p:cNvPr id="11" name="Rectangle 10"/>
          <p:cNvSpPr/>
          <p:nvPr/>
        </p:nvSpPr>
        <p:spPr>
          <a:xfrm>
            <a:off x="2269064" y="4776885"/>
            <a:ext cx="3152251"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1"/>
          </a:p>
        </p:txBody>
      </p:sp>
      <p:sp>
        <p:nvSpPr>
          <p:cNvPr id="10" name="Rectangle 9"/>
          <p:cNvSpPr/>
          <p:nvPr/>
        </p:nvSpPr>
        <p:spPr>
          <a:xfrm>
            <a:off x="3069771" y="179614"/>
            <a:ext cx="5584372" cy="2262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1"/>
          </a:p>
        </p:txBody>
      </p:sp>
      <p:pic>
        <p:nvPicPr>
          <p:cNvPr id="5" name="Picture 4"/>
          <p:cNvPicPr>
            <a:picLocks noChangeAspect="1"/>
          </p:cNvPicPr>
          <p:nvPr/>
        </p:nvPicPr>
        <p:blipFill>
          <a:blip r:embed="rId4"/>
          <a:stretch>
            <a:fillRect/>
          </a:stretch>
        </p:blipFill>
        <p:spPr>
          <a:xfrm>
            <a:off x="2697429" y="2758611"/>
            <a:ext cx="2295525" cy="1800226"/>
          </a:xfrm>
          <a:prstGeom prst="rect">
            <a:avLst/>
          </a:prstGeom>
        </p:spPr>
      </p:pic>
      <p:sp>
        <p:nvSpPr>
          <p:cNvPr id="6" name="TextBox 5"/>
          <p:cNvSpPr txBox="1"/>
          <p:nvPr/>
        </p:nvSpPr>
        <p:spPr>
          <a:xfrm>
            <a:off x="2646157" y="5007176"/>
            <a:ext cx="2641781" cy="923714"/>
          </a:xfrm>
          <a:prstGeom prst="rect">
            <a:avLst/>
          </a:prstGeom>
          <a:noFill/>
        </p:spPr>
        <p:txBody>
          <a:bodyPr wrap="square" rtlCol="0">
            <a:spAutoFit/>
          </a:bodyPr>
          <a:lstStyle/>
          <a:p>
            <a:r>
              <a:rPr lang="en-US" sz="1801" b="1" dirty="0"/>
              <a:t>An elephant can smell from miles away, why is this important?</a:t>
            </a:r>
          </a:p>
        </p:txBody>
      </p:sp>
      <p:pic>
        <p:nvPicPr>
          <p:cNvPr id="7" name="Picture 6"/>
          <p:cNvPicPr>
            <a:picLocks noChangeAspect="1"/>
          </p:cNvPicPr>
          <p:nvPr/>
        </p:nvPicPr>
        <p:blipFill>
          <a:blip r:embed="rId5"/>
          <a:stretch>
            <a:fillRect/>
          </a:stretch>
        </p:blipFill>
        <p:spPr>
          <a:xfrm>
            <a:off x="7240562" y="2615734"/>
            <a:ext cx="2552700" cy="1943100"/>
          </a:xfrm>
          <a:prstGeom prst="rect">
            <a:avLst/>
          </a:prstGeom>
        </p:spPr>
      </p:pic>
      <p:sp>
        <p:nvSpPr>
          <p:cNvPr id="8" name="TextBox 7"/>
          <p:cNvSpPr txBox="1"/>
          <p:nvPr/>
        </p:nvSpPr>
        <p:spPr>
          <a:xfrm>
            <a:off x="7666198" y="5007177"/>
            <a:ext cx="1975892" cy="923714"/>
          </a:xfrm>
          <a:prstGeom prst="rect">
            <a:avLst/>
          </a:prstGeom>
          <a:noFill/>
        </p:spPr>
        <p:txBody>
          <a:bodyPr wrap="square" rtlCol="0">
            <a:spAutoFit/>
          </a:bodyPr>
          <a:lstStyle/>
          <a:p>
            <a:r>
              <a:rPr lang="en-US" sz="1801" b="1" dirty="0"/>
              <a:t>Why does it smell good &amp; why does it have prickles?</a:t>
            </a:r>
          </a:p>
        </p:txBody>
      </p:sp>
      <p:sp>
        <p:nvSpPr>
          <p:cNvPr id="9" name="Rectangle 8"/>
          <p:cNvSpPr/>
          <p:nvPr/>
        </p:nvSpPr>
        <p:spPr>
          <a:xfrm>
            <a:off x="2880846" y="390771"/>
            <a:ext cx="6096000" cy="1938992"/>
          </a:xfrm>
          <a:prstGeom prst="rect">
            <a:avLst/>
          </a:prstGeom>
        </p:spPr>
        <p:txBody>
          <a:bodyPr>
            <a:spAutoFit/>
          </a:bodyPr>
          <a:lstStyle/>
          <a:p>
            <a:pPr algn="ctr"/>
            <a:r>
              <a:rPr lang="en-US" sz="4000" dirty="0"/>
              <a:t>Plant and Animal</a:t>
            </a:r>
          </a:p>
          <a:p>
            <a:pPr algn="ctr"/>
            <a:r>
              <a:rPr lang="en-US" sz="4000" dirty="0"/>
              <a:t>Super Senses, Structures and Communication</a:t>
            </a:r>
            <a:endParaRPr lang="en-US" sz="4000" dirty="0"/>
          </a:p>
        </p:txBody>
      </p:sp>
    </p:spTree>
    <p:extLst>
      <p:ext uri="{BB962C8B-B14F-4D97-AF65-F5344CB8AC3E}">
        <p14:creationId xmlns:p14="http://schemas.microsoft.com/office/powerpoint/2010/main" val="294224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4165" y="158236"/>
            <a:ext cx="8962710" cy="923458"/>
          </a:xfrm>
          <a:prstGeom prst="rect">
            <a:avLst/>
          </a:prstGeom>
        </p:spPr>
        <p:txBody>
          <a:bodyPr wrap="none">
            <a:spAutoFit/>
          </a:bodyPr>
          <a:lstStyle/>
          <a:p>
            <a:r>
              <a:rPr lang="en-US" sz="5401" dirty="0"/>
              <a:t>Time Lapse of a Morning Glory </a:t>
            </a:r>
            <a:endParaRPr lang="en-US" sz="5401" dirty="0"/>
          </a:p>
        </p:txBody>
      </p:sp>
      <p:sp>
        <p:nvSpPr>
          <p:cNvPr id="3" name="Rectangle 2"/>
          <p:cNvSpPr/>
          <p:nvPr/>
        </p:nvSpPr>
        <p:spPr>
          <a:xfrm>
            <a:off x="5073116" y="1081565"/>
            <a:ext cx="3058145" cy="369460"/>
          </a:xfrm>
          <a:prstGeom prst="rect">
            <a:avLst/>
          </a:prstGeom>
        </p:spPr>
        <p:txBody>
          <a:bodyPr wrap="none">
            <a:spAutoFit/>
          </a:bodyPr>
          <a:lstStyle/>
          <a:p>
            <a:r>
              <a:rPr lang="en-US" sz="1801" dirty="0"/>
              <a:t>https://youtu.be/g6iSwNfCf3U</a:t>
            </a:r>
            <a:endParaRPr lang="en-US" sz="1801" dirty="0"/>
          </a:p>
        </p:txBody>
      </p:sp>
      <p:sp>
        <p:nvSpPr>
          <p:cNvPr id="4" name="Rectangle 3"/>
          <p:cNvSpPr/>
          <p:nvPr/>
        </p:nvSpPr>
        <p:spPr>
          <a:xfrm>
            <a:off x="3048000" y="3105836"/>
            <a:ext cx="6096000" cy="646587"/>
          </a:xfrm>
          <a:prstGeom prst="rect">
            <a:avLst/>
          </a:prstGeom>
        </p:spPr>
        <p:txBody>
          <a:bodyPr>
            <a:spAutoFit/>
          </a:bodyPr>
          <a:lstStyle/>
          <a:p>
            <a:r>
              <a:rPr lang="en-US" sz="1801" dirty="0"/>
              <a:t>As you watch the video, list the ?structures and behaviors you observe.</a:t>
            </a:r>
            <a:endParaRPr lang="en-US" sz="1801" dirty="0"/>
          </a:p>
        </p:txBody>
      </p:sp>
    </p:spTree>
    <p:extLst>
      <p:ext uri="{BB962C8B-B14F-4D97-AF65-F5344CB8AC3E}">
        <p14:creationId xmlns:p14="http://schemas.microsoft.com/office/powerpoint/2010/main" val="191011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1" y="713696"/>
            <a:ext cx="3048000" cy="3209925"/>
          </a:xfrm>
          <a:prstGeom prst="rect">
            <a:avLst/>
          </a:prstGeom>
        </p:spPr>
      </p:pic>
      <p:pic>
        <p:nvPicPr>
          <p:cNvPr id="3" name="Picture 2"/>
          <p:cNvPicPr>
            <a:picLocks noChangeAspect="1"/>
          </p:cNvPicPr>
          <p:nvPr/>
        </p:nvPicPr>
        <p:blipFill>
          <a:blip r:embed="rId3"/>
          <a:stretch>
            <a:fillRect/>
          </a:stretch>
        </p:blipFill>
        <p:spPr>
          <a:xfrm>
            <a:off x="6594703" y="742270"/>
            <a:ext cx="3933826" cy="3181349"/>
          </a:xfrm>
          <a:prstGeom prst="rect">
            <a:avLst/>
          </a:prstGeom>
        </p:spPr>
      </p:pic>
      <p:sp>
        <p:nvSpPr>
          <p:cNvPr id="4" name="Rectangle 3"/>
          <p:cNvSpPr/>
          <p:nvPr/>
        </p:nvSpPr>
        <p:spPr>
          <a:xfrm>
            <a:off x="2057401" y="3923619"/>
            <a:ext cx="6096000" cy="1477969"/>
          </a:xfrm>
          <a:prstGeom prst="rect">
            <a:avLst/>
          </a:prstGeom>
        </p:spPr>
        <p:txBody>
          <a:bodyPr>
            <a:spAutoFit/>
          </a:bodyPr>
          <a:lstStyle/>
          <a:p>
            <a:r>
              <a:rPr lang="en-US" sz="1801" dirty="0"/>
              <a:t>Flowers open during the day and close at night</a:t>
            </a:r>
          </a:p>
          <a:p>
            <a:r>
              <a:rPr lang="en-US" sz="1801" dirty="0"/>
              <a:t>New flower forms the next day</a:t>
            </a:r>
          </a:p>
          <a:p>
            <a:r>
              <a:rPr lang="en-US" sz="1801" dirty="0"/>
              <a:t>Vines</a:t>
            </a:r>
          </a:p>
          <a:p>
            <a:r>
              <a:rPr lang="en-US" sz="1801" dirty="0"/>
              <a:t>Deep Tube Flowers</a:t>
            </a:r>
          </a:p>
          <a:p>
            <a:r>
              <a:rPr lang="en-US" sz="1801" dirty="0"/>
              <a:t>Moves up toward sunlight</a:t>
            </a:r>
            <a:endParaRPr lang="en-US" sz="1801" dirty="0"/>
          </a:p>
        </p:txBody>
      </p:sp>
      <p:sp>
        <p:nvSpPr>
          <p:cNvPr id="5" name="Rectangle 4"/>
          <p:cNvSpPr/>
          <p:nvPr/>
        </p:nvSpPr>
        <p:spPr>
          <a:xfrm>
            <a:off x="5938156" y="5090637"/>
            <a:ext cx="6096000" cy="1477969"/>
          </a:xfrm>
          <a:prstGeom prst="rect">
            <a:avLst/>
          </a:prstGeom>
        </p:spPr>
        <p:txBody>
          <a:bodyPr>
            <a:spAutoFit/>
          </a:bodyPr>
          <a:lstStyle/>
          <a:p>
            <a:r>
              <a:rPr lang="en-US" sz="1801" dirty="0"/>
              <a:t>Morning Glory plants dilate in the morning, as water fills their veins. This ?vein-generated water action becomes pronounced as the day progresses ?and the flower is unable to maintain the water content, so it droops and ?withers as the morning progresses.</a:t>
            </a:r>
            <a:endParaRPr lang="en-US" sz="1801" dirty="0"/>
          </a:p>
        </p:txBody>
      </p:sp>
    </p:spTree>
    <p:extLst>
      <p:ext uri="{BB962C8B-B14F-4D97-AF65-F5344CB8AC3E}">
        <p14:creationId xmlns:p14="http://schemas.microsoft.com/office/powerpoint/2010/main" val="319517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9340"/>
            <a:ext cx="6096000" cy="3140732"/>
          </a:xfrm>
          <a:prstGeom prst="rect">
            <a:avLst/>
          </a:prstGeom>
        </p:spPr>
        <p:txBody>
          <a:bodyPr>
            <a:spAutoFit/>
          </a:bodyPr>
          <a:lstStyle/>
          <a:p>
            <a:r>
              <a:rPr lang="en-US" sz="1801" dirty="0"/>
              <a:t>Plants have specific structures, each of these structures ?has a specific purpose or job:</a:t>
            </a:r>
          </a:p>
          <a:p>
            <a:endParaRPr lang="en-US" sz="1801" dirty="0"/>
          </a:p>
          <a:p>
            <a:r>
              <a:rPr lang="en-US" sz="1801" dirty="0"/>
              <a:t>Survival: a natural process resulting in the evolution of ?organisms best adapted to the environment, to stay alive</a:t>
            </a:r>
          </a:p>
          <a:p>
            <a:endParaRPr lang="en-US" sz="1801" dirty="0"/>
          </a:p>
          <a:p>
            <a:r>
              <a:rPr lang="en-US" sz="1801" dirty="0"/>
              <a:t>Growth: a process of becoming larger or more complex</a:t>
            </a:r>
          </a:p>
          <a:p>
            <a:r>
              <a:rPr lang="en-US" sz="1801" dirty="0"/>
              <a:t> </a:t>
            </a:r>
          </a:p>
          <a:p>
            <a:r>
              <a:rPr lang="en-US" sz="1801" dirty="0"/>
              <a:t>Behavior: the action or reaction of something</a:t>
            </a:r>
          </a:p>
          <a:p>
            <a:r>
              <a:rPr lang="en-US" sz="1801" dirty="0"/>
              <a:t> </a:t>
            </a:r>
          </a:p>
          <a:p>
            <a:r>
              <a:rPr lang="en-US" sz="1801" dirty="0"/>
              <a:t>Reproduction: the process of generating offspring</a:t>
            </a:r>
            <a:endParaRPr lang="en-US" sz="1801" dirty="0"/>
          </a:p>
        </p:txBody>
      </p:sp>
    </p:spTree>
    <p:extLst>
      <p:ext uri="{BB962C8B-B14F-4D97-AF65-F5344CB8AC3E}">
        <p14:creationId xmlns:p14="http://schemas.microsoft.com/office/powerpoint/2010/main" val="387772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602" y="181262"/>
            <a:ext cx="8801100" cy="6548124"/>
          </a:xfrm>
          <a:prstGeom prst="rect">
            <a:avLst/>
          </a:prstGeom>
        </p:spPr>
      </p:pic>
    </p:spTree>
    <p:extLst>
      <p:ext uri="{BB962C8B-B14F-4D97-AF65-F5344CB8AC3E}">
        <p14:creationId xmlns:p14="http://schemas.microsoft.com/office/powerpoint/2010/main" val="13368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4652" y="666752"/>
            <a:ext cx="6362700" cy="5524500"/>
          </a:xfrm>
          <a:prstGeom prst="rect">
            <a:avLst/>
          </a:prstGeom>
        </p:spPr>
      </p:pic>
    </p:spTree>
    <p:extLst>
      <p:ext uri="{BB962C8B-B14F-4D97-AF65-F5344CB8AC3E}">
        <p14:creationId xmlns:p14="http://schemas.microsoft.com/office/powerpoint/2010/main" val="344177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5131" y="479541"/>
            <a:ext cx="8392884" cy="5823388"/>
          </a:xfrm>
          <a:prstGeom prst="rect">
            <a:avLst/>
          </a:prstGeom>
        </p:spPr>
      </p:pic>
    </p:spTree>
    <p:extLst>
      <p:ext uri="{BB962C8B-B14F-4D97-AF65-F5344CB8AC3E}">
        <p14:creationId xmlns:p14="http://schemas.microsoft.com/office/powerpoint/2010/main" val="54954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7414" y="952501"/>
            <a:ext cx="7877175" cy="4953001"/>
          </a:xfrm>
          <a:prstGeom prst="rect">
            <a:avLst/>
          </a:prstGeom>
        </p:spPr>
      </p:pic>
    </p:spTree>
    <p:extLst>
      <p:ext uri="{BB962C8B-B14F-4D97-AF65-F5344CB8AC3E}">
        <p14:creationId xmlns:p14="http://schemas.microsoft.com/office/powerpoint/2010/main" val="48011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7414" y="557214"/>
            <a:ext cx="7877175" cy="5743575"/>
          </a:xfrm>
          <a:prstGeom prst="rect">
            <a:avLst/>
          </a:prstGeom>
        </p:spPr>
      </p:pic>
    </p:spTree>
    <p:extLst>
      <p:ext uri="{BB962C8B-B14F-4D97-AF65-F5344CB8AC3E}">
        <p14:creationId xmlns:p14="http://schemas.microsoft.com/office/powerpoint/2010/main" val="346548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6952" y="461964"/>
            <a:ext cx="7658100" cy="5934075"/>
          </a:xfrm>
          <a:prstGeom prst="rect">
            <a:avLst/>
          </a:prstGeom>
        </p:spPr>
      </p:pic>
    </p:spTree>
    <p:extLst>
      <p:ext uri="{BB962C8B-B14F-4D97-AF65-F5344CB8AC3E}">
        <p14:creationId xmlns:p14="http://schemas.microsoft.com/office/powerpoint/2010/main" val="194505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3225" y="914402"/>
            <a:ext cx="7219950" cy="4514850"/>
          </a:xfrm>
          <a:prstGeom prst="rect">
            <a:avLst/>
          </a:prstGeom>
        </p:spPr>
      </p:pic>
    </p:spTree>
    <p:extLst>
      <p:ext uri="{BB962C8B-B14F-4D97-AF65-F5344CB8AC3E}">
        <p14:creationId xmlns:p14="http://schemas.microsoft.com/office/powerpoint/2010/main" val="317994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5027" y="23813"/>
            <a:ext cx="7981950" cy="6810375"/>
          </a:xfrm>
          <a:prstGeom prst="rect">
            <a:avLst/>
          </a:prstGeom>
        </p:spPr>
      </p:pic>
    </p:spTree>
    <p:extLst>
      <p:ext uri="{BB962C8B-B14F-4D97-AF65-F5344CB8AC3E}">
        <p14:creationId xmlns:p14="http://schemas.microsoft.com/office/powerpoint/2010/main" val="257627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3020" y="2"/>
            <a:ext cx="5981700" cy="4029076"/>
          </a:xfrm>
          <a:prstGeom prst="rect">
            <a:avLst/>
          </a:prstGeom>
        </p:spPr>
      </p:pic>
      <p:sp>
        <p:nvSpPr>
          <p:cNvPr id="4" name="Rectangle 3"/>
          <p:cNvSpPr/>
          <p:nvPr/>
        </p:nvSpPr>
        <p:spPr>
          <a:xfrm>
            <a:off x="190500" y="4029075"/>
            <a:ext cx="12001500" cy="2586477"/>
          </a:xfrm>
          <a:prstGeom prst="rect">
            <a:avLst/>
          </a:prstGeom>
        </p:spPr>
        <p:txBody>
          <a:bodyPr wrap="square">
            <a:spAutoFit/>
          </a:bodyPr>
          <a:lstStyle/>
          <a:p>
            <a:r>
              <a:rPr lang="en-US" sz="1801" dirty="0"/>
              <a:t>A hermit crab has internal and external structures that function </a:t>
            </a:r>
          </a:p>
          <a:p>
            <a:r>
              <a:rPr lang="en-US" sz="1801" dirty="0"/>
              <a:t>to support survival, growth, behavior, and reproduction.  </a:t>
            </a:r>
          </a:p>
          <a:p>
            <a:r>
              <a:rPr lang="en-US" sz="1801" dirty="0"/>
              <a:t>For survival a hermit crab uses other animals' old shells for protection.  As the hermit crab grows in size, it must find a larger shell.</a:t>
            </a:r>
          </a:p>
          <a:p>
            <a:r>
              <a:rPr lang="en-US" sz="1801" dirty="0"/>
              <a:t>To grow, a hermit crab eats plants and animals (omnivore) and dead animals that they find (scavengers). The right claws are larger than their left claws. The large right claw is used for the behavioral action of protection and holding food, and the small left claw for eating.  For reproduction, hermit crabs mate.  Male hermits are often seen dragging around a female by their small claw, fighting off other males with their big claw. The male will drag his potential mate around until she is ready to molt. When the female crab molts she is receptive and the male can then fertilize her eggs.</a:t>
            </a:r>
            <a:endParaRPr lang="en-US" sz="1801" dirty="0"/>
          </a:p>
        </p:txBody>
      </p:sp>
    </p:spTree>
    <p:extLst>
      <p:ext uri="{BB962C8B-B14F-4D97-AF65-F5344CB8AC3E}">
        <p14:creationId xmlns:p14="http://schemas.microsoft.com/office/powerpoint/2010/main" val="253992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6940" y="852489"/>
            <a:ext cx="7858124" cy="5153026"/>
          </a:xfrm>
          <a:prstGeom prst="rect">
            <a:avLst/>
          </a:prstGeom>
        </p:spPr>
      </p:pic>
    </p:spTree>
    <p:extLst>
      <p:ext uri="{BB962C8B-B14F-4D97-AF65-F5344CB8AC3E}">
        <p14:creationId xmlns:p14="http://schemas.microsoft.com/office/powerpoint/2010/main" val="280516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2" y="852489"/>
            <a:ext cx="7772400" cy="5153026"/>
          </a:xfrm>
          <a:prstGeom prst="rect">
            <a:avLst/>
          </a:prstGeom>
        </p:spPr>
      </p:pic>
    </p:spTree>
    <p:extLst>
      <p:ext uri="{BB962C8B-B14F-4D97-AF65-F5344CB8AC3E}">
        <p14:creationId xmlns:p14="http://schemas.microsoft.com/office/powerpoint/2010/main" val="230293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6940" y="928687"/>
            <a:ext cx="7858124" cy="5000626"/>
          </a:xfrm>
          <a:prstGeom prst="rect">
            <a:avLst/>
          </a:prstGeom>
        </p:spPr>
      </p:pic>
    </p:spTree>
    <p:extLst>
      <p:ext uri="{BB962C8B-B14F-4D97-AF65-F5344CB8AC3E}">
        <p14:creationId xmlns:p14="http://schemas.microsoft.com/office/powerpoint/2010/main" val="70684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138" y="928687"/>
            <a:ext cx="7705724" cy="5000626"/>
          </a:xfrm>
          <a:prstGeom prst="rect">
            <a:avLst/>
          </a:prstGeom>
        </p:spPr>
      </p:pic>
    </p:spTree>
    <p:extLst>
      <p:ext uri="{BB962C8B-B14F-4D97-AF65-F5344CB8AC3E}">
        <p14:creationId xmlns:p14="http://schemas.microsoft.com/office/powerpoint/2010/main" val="112781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388" y="438150"/>
            <a:ext cx="7515225" cy="5981700"/>
          </a:xfrm>
          <a:prstGeom prst="rect">
            <a:avLst/>
          </a:prstGeom>
        </p:spPr>
      </p:pic>
    </p:spTree>
    <p:extLst>
      <p:ext uri="{BB962C8B-B14F-4D97-AF65-F5344CB8AC3E}">
        <p14:creationId xmlns:p14="http://schemas.microsoft.com/office/powerpoint/2010/main" val="178718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57" y="489858"/>
            <a:ext cx="7511143" cy="2863604"/>
          </a:xfrm>
          <a:prstGeom prst="rect">
            <a:avLst/>
          </a:prstGeom>
        </p:spPr>
        <p:txBody>
          <a:bodyPr wrap="square">
            <a:spAutoFit/>
          </a:bodyPr>
          <a:lstStyle/>
          <a:p>
            <a:r>
              <a:rPr lang="en-US" sz="1801" dirty="0"/>
              <a:t>Answer: Yes and Yes </a:t>
            </a:r>
          </a:p>
          <a:p>
            <a:r>
              <a:rPr lang="en-US" sz="1801" dirty="0"/>
              <a:t>Animals have the same 5 senses as humans, some are more  enhanced (better) while others maybe less effective.</a:t>
            </a:r>
          </a:p>
          <a:p>
            <a:r>
              <a:rPr lang="en-US" sz="1801" dirty="0"/>
              <a:t>They do have senses that we don't, such as:</a:t>
            </a:r>
          </a:p>
          <a:p>
            <a:r>
              <a:rPr lang="en-US" sz="1801" dirty="0"/>
              <a:t>Echolocation</a:t>
            </a:r>
          </a:p>
          <a:p>
            <a:r>
              <a:rPr lang="en-US" sz="1801" dirty="0"/>
              <a:t>Electric fields</a:t>
            </a:r>
          </a:p>
          <a:p>
            <a:r>
              <a:rPr lang="en-US" sz="1801" dirty="0"/>
              <a:t>Magnetic field detectors</a:t>
            </a:r>
          </a:p>
          <a:p>
            <a:r>
              <a:rPr lang="en-US" sz="1801" dirty="0"/>
              <a:t>Temperature sensors</a:t>
            </a:r>
          </a:p>
          <a:p>
            <a:r>
              <a:rPr lang="en-US" sz="1801" dirty="0"/>
              <a:t>Detect Ultra Violet light</a:t>
            </a:r>
          </a:p>
          <a:p>
            <a:r>
              <a:rPr lang="en-US" sz="1801" dirty="0"/>
              <a:t>Jacobs Organ</a:t>
            </a:r>
            <a:endParaRPr lang="en-US" sz="1801" dirty="0"/>
          </a:p>
        </p:txBody>
      </p:sp>
    </p:spTree>
    <p:extLst>
      <p:ext uri="{BB962C8B-B14F-4D97-AF65-F5344CB8AC3E}">
        <p14:creationId xmlns:p14="http://schemas.microsoft.com/office/powerpoint/2010/main" val="123941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150" y="19050"/>
            <a:ext cx="7505700" cy="6819900"/>
          </a:xfrm>
          <a:prstGeom prst="rect">
            <a:avLst/>
          </a:prstGeom>
        </p:spPr>
      </p:pic>
    </p:spTree>
    <p:extLst>
      <p:ext uri="{BB962C8B-B14F-4D97-AF65-F5344CB8AC3E}">
        <p14:creationId xmlns:p14="http://schemas.microsoft.com/office/powerpoint/2010/main" val="2910835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6025" y="733425"/>
            <a:ext cx="7219950" cy="5391150"/>
          </a:xfrm>
          <a:prstGeom prst="rect">
            <a:avLst/>
          </a:prstGeom>
        </p:spPr>
      </p:pic>
    </p:spTree>
    <p:extLst>
      <p:ext uri="{BB962C8B-B14F-4D97-AF65-F5344CB8AC3E}">
        <p14:creationId xmlns:p14="http://schemas.microsoft.com/office/powerpoint/2010/main" val="282468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1727" y="176213"/>
            <a:ext cx="7448549" cy="6505575"/>
          </a:xfrm>
          <a:prstGeom prst="rect">
            <a:avLst/>
          </a:prstGeom>
        </p:spPr>
      </p:pic>
    </p:spTree>
    <p:extLst>
      <p:ext uri="{BB962C8B-B14F-4D97-AF65-F5344CB8AC3E}">
        <p14:creationId xmlns:p14="http://schemas.microsoft.com/office/powerpoint/2010/main" val="358536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7901" y="1185862"/>
            <a:ext cx="7696201" cy="4486276"/>
          </a:xfrm>
          <a:prstGeom prst="rect">
            <a:avLst/>
          </a:prstGeom>
        </p:spPr>
      </p:pic>
    </p:spTree>
    <p:extLst>
      <p:ext uri="{BB962C8B-B14F-4D97-AF65-F5344CB8AC3E}">
        <p14:creationId xmlns:p14="http://schemas.microsoft.com/office/powerpoint/2010/main" val="3551997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2940" y="1014414"/>
            <a:ext cx="3286124" cy="4829175"/>
          </a:xfrm>
          <a:prstGeom prst="rect">
            <a:avLst/>
          </a:prstGeom>
        </p:spPr>
      </p:pic>
      <p:sp>
        <p:nvSpPr>
          <p:cNvPr id="3" name="Rectangle 2"/>
          <p:cNvSpPr/>
          <p:nvPr/>
        </p:nvSpPr>
        <p:spPr>
          <a:xfrm>
            <a:off x="3545541" y="264475"/>
            <a:ext cx="6096000" cy="923714"/>
          </a:xfrm>
          <a:prstGeom prst="rect">
            <a:avLst/>
          </a:prstGeom>
        </p:spPr>
        <p:txBody>
          <a:bodyPr>
            <a:spAutoFit/>
          </a:bodyPr>
          <a:lstStyle/>
          <a:p>
            <a:r>
              <a:rPr lang="en-US" sz="1801" dirty="0"/>
              <a:t>A mole has limited hearing and sight, but it has a heighten sense of touch using it's whiskers and hairs, which allows it feel vibrations. Even a mole's nose has sense of touch.</a:t>
            </a:r>
          </a:p>
        </p:txBody>
      </p:sp>
      <p:sp>
        <p:nvSpPr>
          <p:cNvPr id="4" name="Rectangle 3"/>
          <p:cNvSpPr/>
          <p:nvPr/>
        </p:nvSpPr>
        <p:spPr>
          <a:xfrm>
            <a:off x="3545541" y="3205354"/>
            <a:ext cx="6096000" cy="1200842"/>
          </a:xfrm>
          <a:prstGeom prst="rect">
            <a:avLst/>
          </a:prstGeom>
        </p:spPr>
        <p:txBody>
          <a:bodyPr>
            <a:spAutoFit/>
          </a:bodyPr>
          <a:lstStyle/>
          <a:p>
            <a:r>
              <a:rPr lang="en-US" sz="1801" dirty="0"/>
              <a:t>Why is this important?</a:t>
            </a:r>
          </a:p>
          <a:p>
            <a:r>
              <a:rPr lang="en-US" sz="1801" dirty="0"/>
              <a:t>A mole lives in tunnels underground and doesn't need sight and hearing as much as touch.  It uses touch to find it's favorite food - earthworms.</a:t>
            </a:r>
          </a:p>
        </p:txBody>
      </p:sp>
    </p:spTree>
    <p:extLst>
      <p:ext uri="{BB962C8B-B14F-4D97-AF65-F5344CB8AC3E}">
        <p14:creationId xmlns:p14="http://schemas.microsoft.com/office/powerpoint/2010/main" val="334327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3079" y="120464"/>
            <a:ext cx="7296149" cy="4438651"/>
          </a:xfrm>
          <a:prstGeom prst="rect">
            <a:avLst/>
          </a:prstGeom>
        </p:spPr>
      </p:pic>
      <p:sp>
        <p:nvSpPr>
          <p:cNvPr id="3" name="Rectangle 2"/>
          <p:cNvSpPr/>
          <p:nvPr/>
        </p:nvSpPr>
        <p:spPr>
          <a:xfrm>
            <a:off x="3021106" y="4559114"/>
            <a:ext cx="6096000" cy="923714"/>
          </a:xfrm>
          <a:prstGeom prst="rect">
            <a:avLst/>
          </a:prstGeom>
        </p:spPr>
        <p:txBody>
          <a:bodyPr>
            <a:spAutoFit/>
          </a:bodyPr>
          <a:lstStyle/>
          <a:p>
            <a:r>
              <a:rPr lang="en-US" sz="1801" dirty="0"/>
              <a:t>Why is this important?</a:t>
            </a:r>
          </a:p>
          <a:p>
            <a:r>
              <a:rPr lang="en-US" sz="1801" dirty="0"/>
              <a:t>Because it can detect water, food and predictors from miles away </a:t>
            </a:r>
          </a:p>
        </p:txBody>
      </p:sp>
    </p:spTree>
    <p:extLst>
      <p:ext uri="{BB962C8B-B14F-4D97-AF65-F5344CB8AC3E}">
        <p14:creationId xmlns:p14="http://schemas.microsoft.com/office/powerpoint/2010/main" val="145376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4587" y="766762"/>
            <a:ext cx="7362825" cy="5324475"/>
          </a:xfrm>
          <a:prstGeom prst="rect">
            <a:avLst/>
          </a:prstGeom>
        </p:spPr>
      </p:pic>
    </p:spTree>
    <p:extLst>
      <p:ext uri="{BB962C8B-B14F-4D97-AF65-F5344CB8AC3E}">
        <p14:creationId xmlns:p14="http://schemas.microsoft.com/office/powerpoint/2010/main" val="135671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48288" y="2073443"/>
            <a:ext cx="3238500" cy="2476500"/>
          </a:xfrm>
          <a:prstGeom prst="rect">
            <a:avLst/>
          </a:prstGeom>
        </p:spPr>
      </p:pic>
      <p:pic>
        <p:nvPicPr>
          <p:cNvPr id="6" name="Picture 5"/>
          <p:cNvPicPr>
            <a:picLocks noChangeAspect="1"/>
          </p:cNvPicPr>
          <p:nvPr/>
        </p:nvPicPr>
        <p:blipFill>
          <a:blip r:embed="rId3"/>
          <a:stretch>
            <a:fillRect/>
          </a:stretch>
        </p:blipFill>
        <p:spPr>
          <a:xfrm>
            <a:off x="2157487" y="1800053"/>
            <a:ext cx="2466974" cy="2181225"/>
          </a:xfrm>
          <a:prstGeom prst="rect">
            <a:avLst/>
          </a:prstGeom>
        </p:spPr>
      </p:pic>
      <p:sp>
        <p:nvSpPr>
          <p:cNvPr id="4" name="TextBox 3"/>
          <p:cNvSpPr txBox="1"/>
          <p:nvPr/>
        </p:nvSpPr>
        <p:spPr>
          <a:xfrm>
            <a:off x="1536342" y="2"/>
            <a:ext cx="10491536" cy="923458"/>
          </a:xfrm>
          <a:prstGeom prst="rect">
            <a:avLst/>
          </a:prstGeom>
          <a:noFill/>
        </p:spPr>
        <p:txBody>
          <a:bodyPr wrap="square" rtlCol="0">
            <a:spAutoFit/>
          </a:bodyPr>
          <a:lstStyle/>
          <a:p>
            <a:r>
              <a:rPr lang="en-US" sz="5401" b="1" dirty="0"/>
              <a:t>Internal and External Structures</a:t>
            </a:r>
            <a:endParaRPr lang="en-US" sz="5401" b="1" dirty="0"/>
          </a:p>
        </p:txBody>
      </p:sp>
      <p:sp>
        <p:nvSpPr>
          <p:cNvPr id="5" name="Rectangle 4"/>
          <p:cNvSpPr/>
          <p:nvPr/>
        </p:nvSpPr>
        <p:spPr>
          <a:xfrm>
            <a:off x="447205" y="923331"/>
            <a:ext cx="11454062" cy="1200329"/>
          </a:xfrm>
          <a:prstGeom prst="rect">
            <a:avLst/>
          </a:prstGeom>
        </p:spPr>
        <p:txBody>
          <a:bodyPr wrap="square">
            <a:spAutoFit/>
          </a:bodyPr>
          <a:lstStyle/>
          <a:p>
            <a:r>
              <a:rPr lang="en-US" sz="3600" dirty="0"/>
              <a:t>External structures are on the outside and normally visible; </a:t>
            </a:r>
          </a:p>
          <a:p>
            <a:r>
              <a:rPr lang="en-US" sz="3600" dirty="0"/>
              <a:t>Internal structures are on the inside and normally not visible</a:t>
            </a:r>
            <a:r>
              <a:rPr lang="en-US" sz="1801" dirty="0"/>
              <a:t>.</a:t>
            </a:r>
            <a:endParaRPr lang="en-US" sz="1801" dirty="0"/>
          </a:p>
        </p:txBody>
      </p:sp>
      <p:cxnSp>
        <p:nvCxnSpPr>
          <p:cNvPr id="9" name="Straight Connector 8"/>
          <p:cNvCxnSpPr/>
          <p:nvPr/>
        </p:nvCxnSpPr>
        <p:spPr>
          <a:xfrm>
            <a:off x="1402958" y="4549942"/>
            <a:ext cx="841248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11483" y="4037429"/>
            <a:ext cx="28135" cy="2489980"/>
          </a:xfrm>
          <a:prstGeom prst="line">
            <a:avLst/>
          </a:prstGeom>
          <a:ln w="57150"/>
        </p:spPr>
        <p:style>
          <a:lnRef idx="3">
            <a:schemeClr val="dk1"/>
          </a:lnRef>
          <a:fillRef idx="0">
            <a:schemeClr val="dk1"/>
          </a:fillRef>
          <a:effectRef idx="2">
            <a:schemeClr val="dk1"/>
          </a:effectRef>
          <a:fontRef idx="minor">
            <a:schemeClr val="tx1"/>
          </a:fontRef>
        </p:style>
      </p:cxnSp>
      <p:sp>
        <p:nvSpPr>
          <p:cNvPr id="13" name="Rectangle 12"/>
          <p:cNvSpPr/>
          <p:nvPr/>
        </p:nvSpPr>
        <p:spPr>
          <a:xfrm>
            <a:off x="2569552" y="4023481"/>
            <a:ext cx="2348427" cy="646331"/>
          </a:xfrm>
          <a:prstGeom prst="rect">
            <a:avLst/>
          </a:prstGeom>
        </p:spPr>
        <p:txBody>
          <a:bodyPr wrap="square">
            <a:spAutoFit/>
          </a:bodyPr>
          <a:lstStyle/>
          <a:p>
            <a:r>
              <a:rPr lang="en-US" sz="3600" dirty="0"/>
              <a:t>External</a:t>
            </a:r>
            <a:endParaRPr lang="en-US" sz="1801" dirty="0"/>
          </a:p>
        </p:txBody>
      </p:sp>
      <p:sp>
        <p:nvSpPr>
          <p:cNvPr id="14" name="Rectangle 13"/>
          <p:cNvSpPr/>
          <p:nvPr/>
        </p:nvSpPr>
        <p:spPr>
          <a:xfrm>
            <a:off x="6911813" y="3922331"/>
            <a:ext cx="1646989" cy="646331"/>
          </a:xfrm>
          <a:prstGeom prst="rect">
            <a:avLst/>
          </a:prstGeom>
        </p:spPr>
        <p:txBody>
          <a:bodyPr wrap="none">
            <a:spAutoFit/>
          </a:bodyPr>
          <a:lstStyle/>
          <a:p>
            <a:r>
              <a:rPr lang="en-US" sz="3600" dirty="0"/>
              <a:t>Internal</a:t>
            </a:r>
            <a:endParaRPr lang="en-US" sz="3600" dirty="0"/>
          </a:p>
        </p:txBody>
      </p:sp>
      <p:sp>
        <p:nvSpPr>
          <p:cNvPr id="15" name="Rectangle 14"/>
          <p:cNvSpPr/>
          <p:nvPr/>
        </p:nvSpPr>
        <p:spPr>
          <a:xfrm>
            <a:off x="2637548" y="4826944"/>
            <a:ext cx="982961" cy="584775"/>
          </a:xfrm>
          <a:prstGeom prst="rect">
            <a:avLst/>
          </a:prstGeom>
        </p:spPr>
        <p:txBody>
          <a:bodyPr wrap="none">
            <a:spAutoFit/>
          </a:bodyPr>
          <a:lstStyle/>
          <a:p>
            <a:r>
              <a:rPr lang="en-US" sz="3200" dirty="0"/>
              <a:t>Shell</a:t>
            </a:r>
            <a:endParaRPr lang="en-US" sz="3200" dirty="0"/>
          </a:p>
        </p:txBody>
      </p:sp>
      <p:sp>
        <p:nvSpPr>
          <p:cNvPr id="17" name="Rectangle 16"/>
          <p:cNvSpPr/>
          <p:nvPr/>
        </p:nvSpPr>
        <p:spPr>
          <a:xfrm>
            <a:off x="6697703" y="4837009"/>
            <a:ext cx="1883208" cy="1077218"/>
          </a:xfrm>
          <a:prstGeom prst="rect">
            <a:avLst/>
          </a:prstGeom>
        </p:spPr>
        <p:txBody>
          <a:bodyPr wrap="none">
            <a:spAutoFit/>
          </a:bodyPr>
          <a:lstStyle/>
          <a:p>
            <a:r>
              <a:rPr lang="en-US" sz="3200" dirty="0"/>
              <a:t>Yolk</a:t>
            </a:r>
          </a:p>
          <a:p>
            <a:r>
              <a:rPr lang="en-US" sz="3200" dirty="0"/>
              <a:t>Egg White</a:t>
            </a:r>
            <a:endParaRPr lang="en-US" sz="3200" dirty="0"/>
          </a:p>
        </p:txBody>
      </p:sp>
    </p:spTree>
    <p:extLst>
      <p:ext uri="{BB962C8B-B14F-4D97-AF65-F5344CB8AC3E}">
        <p14:creationId xmlns:p14="http://schemas.microsoft.com/office/powerpoint/2010/main" val="94400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473" y="272534"/>
            <a:ext cx="9216754" cy="923458"/>
          </a:xfrm>
          <a:prstGeom prst="rect">
            <a:avLst/>
          </a:prstGeom>
        </p:spPr>
        <p:txBody>
          <a:bodyPr wrap="none">
            <a:spAutoFit/>
          </a:bodyPr>
          <a:lstStyle/>
          <a:p>
            <a:r>
              <a:rPr lang="en-US" sz="5401" dirty="0"/>
              <a:t>Internal and External structures </a:t>
            </a:r>
            <a:endParaRPr lang="en-US" sz="5401" dirty="0"/>
          </a:p>
        </p:txBody>
      </p:sp>
      <p:pic>
        <p:nvPicPr>
          <p:cNvPr id="3" name="Picture 2"/>
          <p:cNvPicPr>
            <a:picLocks noChangeAspect="1"/>
          </p:cNvPicPr>
          <p:nvPr/>
        </p:nvPicPr>
        <p:blipFill>
          <a:blip r:embed="rId2"/>
          <a:stretch>
            <a:fillRect/>
          </a:stretch>
        </p:blipFill>
        <p:spPr>
          <a:xfrm>
            <a:off x="5050292" y="1313089"/>
            <a:ext cx="1895476" cy="2533650"/>
          </a:xfrm>
          <a:prstGeom prst="rect">
            <a:avLst/>
          </a:prstGeom>
        </p:spPr>
      </p:pic>
      <p:pic>
        <p:nvPicPr>
          <p:cNvPr id="4" name="Picture 3"/>
          <p:cNvPicPr>
            <a:picLocks noChangeAspect="1"/>
          </p:cNvPicPr>
          <p:nvPr/>
        </p:nvPicPr>
        <p:blipFill>
          <a:blip r:embed="rId3"/>
          <a:stretch>
            <a:fillRect/>
          </a:stretch>
        </p:blipFill>
        <p:spPr>
          <a:xfrm>
            <a:off x="2830882" y="3963966"/>
            <a:ext cx="6334293" cy="2731244"/>
          </a:xfrm>
          <a:prstGeom prst="rect">
            <a:avLst/>
          </a:prstGeom>
        </p:spPr>
      </p:pic>
      <p:pic>
        <p:nvPicPr>
          <p:cNvPr id="5" name="Picture 4"/>
          <p:cNvPicPr>
            <a:picLocks noChangeAspect="1"/>
          </p:cNvPicPr>
          <p:nvPr/>
        </p:nvPicPr>
        <p:blipFill>
          <a:blip r:embed="rId4"/>
          <a:stretch>
            <a:fillRect/>
          </a:stretch>
        </p:blipFill>
        <p:spPr>
          <a:xfrm>
            <a:off x="2004783" y="4658865"/>
            <a:ext cx="8443692" cy="54869"/>
          </a:xfrm>
          <a:prstGeom prst="rect">
            <a:avLst/>
          </a:prstGeom>
        </p:spPr>
      </p:pic>
    </p:spTree>
    <p:extLst>
      <p:ext uri="{BB962C8B-B14F-4D97-AF65-F5344CB8AC3E}">
        <p14:creationId xmlns:p14="http://schemas.microsoft.com/office/powerpoint/2010/main" val="335056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473" y="272534"/>
            <a:ext cx="9216754" cy="923458"/>
          </a:xfrm>
          <a:prstGeom prst="rect">
            <a:avLst/>
          </a:prstGeom>
        </p:spPr>
        <p:txBody>
          <a:bodyPr wrap="none">
            <a:spAutoFit/>
          </a:bodyPr>
          <a:lstStyle/>
          <a:p>
            <a:r>
              <a:rPr lang="en-US" sz="5401" dirty="0"/>
              <a:t>Internal and External structures </a:t>
            </a:r>
            <a:endParaRPr lang="en-US" sz="5401" dirty="0"/>
          </a:p>
        </p:txBody>
      </p:sp>
      <p:pic>
        <p:nvPicPr>
          <p:cNvPr id="3" name="Picture 2"/>
          <p:cNvPicPr>
            <a:picLocks noChangeAspect="1"/>
          </p:cNvPicPr>
          <p:nvPr/>
        </p:nvPicPr>
        <p:blipFill>
          <a:blip r:embed="rId2"/>
          <a:stretch>
            <a:fillRect/>
          </a:stretch>
        </p:blipFill>
        <p:spPr>
          <a:xfrm>
            <a:off x="5050292" y="1313089"/>
            <a:ext cx="1895476" cy="2533650"/>
          </a:xfrm>
          <a:prstGeom prst="rect">
            <a:avLst/>
          </a:prstGeom>
        </p:spPr>
      </p:pic>
      <p:pic>
        <p:nvPicPr>
          <p:cNvPr id="4" name="Picture 3"/>
          <p:cNvPicPr>
            <a:picLocks noChangeAspect="1"/>
          </p:cNvPicPr>
          <p:nvPr/>
        </p:nvPicPr>
        <p:blipFill>
          <a:blip r:embed="rId3"/>
          <a:stretch>
            <a:fillRect/>
          </a:stretch>
        </p:blipFill>
        <p:spPr>
          <a:xfrm>
            <a:off x="2357353" y="3580601"/>
            <a:ext cx="6334293" cy="2731244"/>
          </a:xfrm>
          <a:prstGeom prst="rect">
            <a:avLst/>
          </a:prstGeom>
        </p:spPr>
      </p:pic>
      <p:pic>
        <p:nvPicPr>
          <p:cNvPr id="5" name="Picture 4"/>
          <p:cNvPicPr>
            <a:picLocks noChangeAspect="1"/>
          </p:cNvPicPr>
          <p:nvPr/>
        </p:nvPicPr>
        <p:blipFill>
          <a:blip r:embed="rId4"/>
          <a:stretch>
            <a:fillRect/>
          </a:stretch>
        </p:blipFill>
        <p:spPr>
          <a:xfrm>
            <a:off x="2004783" y="4658865"/>
            <a:ext cx="8443692" cy="54869"/>
          </a:xfrm>
          <a:prstGeom prst="rect">
            <a:avLst/>
          </a:prstGeom>
        </p:spPr>
      </p:pic>
      <p:sp>
        <p:nvSpPr>
          <p:cNvPr id="6" name="TextBox 5"/>
          <p:cNvSpPr txBox="1"/>
          <p:nvPr/>
        </p:nvSpPr>
        <p:spPr>
          <a:xfrm>
            <a:off x="3037117" y="4769523"/>
            <a:ext cx="1096775" cy="1754326"/>
          </a:xfrm>
          <a:prstGeom prst="rect">
            <a:avLst/>
          </a:prstGeom>
          <a:noFill/>
        </p:spPr>
        <p:txBody>
          <a:bodyPr wrap="none" rtlCol="0">
            <a:spAutoFit/>
          </a:bodyPr>
          <a:lstStyle/>
          <a:p>
            <a:r>
              <a:rPr lang="en-US" sz="3600" dirty="0"/>
              <a:t>Skin</a:t>
            </a:r>
          </a:p>
          <a:p>
            <a:r>
              <a:rPr lang="en-US" sz="3600" dirty="0"/>
              <a:t>Hair</a:t>
            </a:r>
          </a:p>
          <a:p>
            <a:r>
              <a:rPr lang="en-US" sz="3600" dirty="0"/>
              <a:t>Nails</a:t>
            </a:r>
            <a:endParaRPr lang="en-US" sz="3600" dirty="0"/>
          </a:p>
        </p:txBody>
      </p:sp>
      <p:sp>
        <p:nvSpPr>
          <p:cNvPr id="7" name="Rectangle 6"/>
          <p:cNvSpPr/>
          <p:nvPr/>
        </p:nvSpPr>
        <p:spPr>
          <a:xfrm>
            <a:off x="6444851" y="4769523"/>
            <a:ext cx="2599365" cy="1754326"/>
          </a:xfrm>
          <a:prstGeom prst="rect">
            <a:avLst/>
          </a:prstGeom>
        </p:spPr>
        <p:txBody>
          <a:bodyPr wrap="square">
            <a:spAutoFit/>
          </a:bodyPr>
          <a:lstStyle/>
          <a:p>
            <a:r>
              <a:rPr lang="en-US" sz="3600" dirty="0"/>
              <a:t>Heart</a:t>
            </a:r>
          </a:p>
          <a:p>
            <a:r>
              <a:rPr lang="en-US" sz="3600" dirty="0"/>
              <a:t>Bones</a:t>
            </a:r>
          </a:p>
          <a:p>
            <a:r>
              <a:rPr lang="en-US" sz="3600" dirty="0"/>
              <a:t>Stomach</a:t>
            </a:r>
            <a:endParaRPr lang="en-US" sz="3600" dirty="0"/>
          </a:p>
        </p:txBody>
      </p:sp>
    </p:spTree>
    <p:extLst>
      <p:ext uri="{BB962C8B-B14F-4D97-AF65-F5344CB8AC3E}">
        <p14:creationId xmlns:p14="http://schemas.microsoft.com/office/powerpoint/2010/main" val="118565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58" y="297909"/>
            <a:ext cx="7663543" cy="646587"/>
          </a:xfrm>
          <a:prstGeom prst="rect">
            <a:avLst/>
          </a:prstGeom>
        </p:spPr>
        <p:txBody>
          <a:bodyPr wrap="square">
            <a:spAutoFit/>
          </a:bodyPr>
          <a:lstStyle/>
          <a:p>
            <a:r>
              <a:rPr lang="en-US" sz="1801" dirty="0"/>
              <a:t>Fold in half so the sides match in size and draw a line of symmetry.  </a:t>
            </a:r>
          </a:p>
          <a:p>
            <a:r>
              <a:rPr lang="en-US" sz="1801" dirty="0"/>
              <a:t>List the External structures on the left and the Internal structures on the right.</a:t>
            </a:r>
            <a:endParaRPr lang="en-US" sz="1801" dirty="0"/>
          </a:p>
        </p:txBody>
      </p:sp>
      <p:sp>
        <p:nvSpPr>
          <p:cNvPr id="3" name="Rectangle 2"/>
          <p:cNvSpPr/>
          <p:nvPr/>
        </p:nvSpPr>
        <p:spPr>
          <a:xfrm>
            <a:off x="484417" y="5934672"/>
            <a:ext cx="11707586" cy="923714"/>
          </a:xfrm>
          <a:prstGeom prst="rect">
            <a:avLst/>
          </a:prstGeom>
        </p:spPr>
        <p:txBody>
          <a:bodyPr wrap="square">
            <a:spAutoFit/>
          </a:bodyPr>
          <a:lstStyle/>
          <a:p>
            <a:r>
              <a:rPr lang="en-US" sz="1801" dirty="0"/>
              <a:t>Math 4.G.A.3</a:t>
            </a:r>
          </a:p>
          <a:p>
            <a:r>
              <a:rPr lang="en-US" sz="1801" dirty="0"/>
              <a:t>Recognize a line of symmetry for a two-dimensional figure as a line across the figure such that the figure can be folded across the line into  matching parts. Identify line-symmetric figures and draw lines of symmetry. (4-LS1-1)</a:t>
            </a:r>
            <a:endParaRPr lang="en-US" sz="1801" dirty="0"/>
          </a:p>
        </p:txBody>
      </p:sp>
      <p:pic>
        <p:nvPicPr>
          <p:cNvPr id="4" name="Picture 3"/>
          <p:cNvPicPr>
            <a:picLocks noChangeAspect="1"/>
          </p:cNvPicPr>
          <p:nvPr/>
        </p:nvPicPr>
        <p:blipFill>
          <a:blip r:embed="rId2"/>
          <a:stretch>
            <a:fillRect/>
          </a:stretch>
        </p:blipFill>
        <p:spPr>
          <a:xfrm>
            <a:off x="4684258" y="1226773"/>
            <a:ext cx="3084740" cy="4425364"/>
          </a:xfrm>
          <a:prstGeom prst="rect">
            <a:avLst/>
          </a:prstGeom>
        </p:spPr>
      </p:pic>
    </p:spTree>
    <p:extLst>
      <p:ext uri="{BB962C8B-B14F-4D97-AF65-F5344CB8AC3E}">
        <p14:creationId xmlns:p14="http://schemas.microsoft.com/office/powerpoint/2010/main" val="195808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1122" y="48987"/>
            <a:ext cx="9360126" cy="1754583"/>
          </a:xfrm>
          <a:prstGeom prst="rect">
            <a:avLst/>
          </a:prstGeom>
        </p:spPr>
        <p:txBody>
          <a:bodyPr wrap="none">
            <a:spAutoFit/>
          </a:bodyPr>
          <a:lstStyle/>
          <a:p>
            <a:r>
              <a:rPr lang="en-US" sz="5401" dirty="0"/>
              <a:t>Do plants and animals have </a:t>
            </a:r>
          </a:p>
          <a:p>
            <a:r>
              <a:rPr lang="en-US" sz="5401" dirty="0"/>
              <a:t>internal and external structures?</a:t>
            </a:r>
            <a:endParaRPr lang="en-US" sz="5401" dirty="0"/>
          </a:p>
        </p:txBody>
      </p:sp>
      <p:sp>
        <p:nvSpPr>
          <p:cNvPr id="3" name="Rectangle 2"/>
          <p:cNvSpPr/>
          <p:nvPr/>
        </p:nvSpPr>
        <p:spPr>
          <a:xfrm>
            <a:off x="571500" y="2828836"/>
            <a:ext cx="11495314" cy="3477875"/>
          </a:xfrm>
          <a:prstGeom prst="rect">
            <a:avLst/>
          </a:prstGeom>
        </p:spPr>
        <p:txBody>
          <a:bodyPr wrap="square">
            <a:spAutoFit/>
          </a:bodyPr>
          <a:lstStyle/>
          <a:p>
            <a:r>
              <a:rPr lang="en-US" sz="4400" dirty="0"/>
              <a:t>With your partner, select any plant or animal, list the evidence of the internal and external structures.</a:t>
            </a:r>
          </a:p>
          <a:p>
            <a:r>
              <a:rPr lang="en-US" sz="4400" dirty="0"/>
              <a:t>Share with class</a:t>
            </a:r>
          </a:p>
          <a:p>
            <a:r>
              <a:rPr lang="en-US" sz="4400" dirty="0"/>
              <a:t>Do they all have internal and external structures? </a:t>
            </a:r>
            <a:endParaRPr lang="en-US" sz="4400" dirty="0"/>
          </a:p>
        </p:txBody>
      </p:sp>
    </p:spTree>
    <p:extLst>
      <p:ext uri="{BB962C8B-B14F-4D97-AF65-F5344CB8AC3E}">
        <p14:creationId xmlns:p14="http://schemas.microsoft.com/office/powerpoint/2010/main" val="166035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973" y="1212896"/>
            <a:ext cx="9160329" cy="3416320"/>
          </a:xfrm>
          <a:prstGeom prst="rect">
            <a:avLst/>
          </a:prstGeom>
        </p:spPr>
        <p:txBody>
          <a:bodyPr wrap="square">
            <a:spAutoFit/>
          </a:bodyPr>
          <a:lstStyle/>
          <a:p>
            <a:r>
              <a:rPr lang="en-US" sz="3600" dirty="0"/>
              <a:t>We can all agree that both plants and animals have internal and external structures, but do they all have a specific purpose? </a:t>
            </a:r>
          </a:p>
          <a:p>
            <a:r>
              <a:rPr lang="en-US" sz="3600" dirty="0"/>
              <a:t>What is that purpose?</a:t>
            </a:r>
          </a:p>
          <a:p>
            <a:endParaRPr lang="en-US" sz="3600" dirty="0"/>
          </a:p>
          <a:p>
            <a:r>
              <a:rPr lang="en-US" sz="3600" dirty="0"/>
              <a:t>Discuss with your shoulder partner</a:t>
            </a:r>
            <a:endParaRPr lang="en-US" sz="3600" dirty="0"/>
          </a:p>
        </p:txBody>
      </p:sp>
    </p:spTree>
    <p:extLst>
      <p:ext uri="{BB962C8B-B14F-4D97-AF65-F5344CB8AC3E}">
        <p14:creationId xmlns:p14="http://schemas.microsoft.com/office/powerpoint/2010/main" val="744721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1032</TotalTime>
  <Words>646</Words>
  <Application>Microsoft Office PowerPoint</Application>
  <PresentationFormat>Widescreen</PresentationFormat>
  <Paragraphs>69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11</cp:revision>
  <dcterms:created xsi:type="dcterms:W3CDTF">2015-08-03T03:14:24Z</dcterms:created>
  <dcterms:modified xsi:type="dcterms:W3CDTF">2015-08-03T20:28:32Z</dcterms:modified>
</cp:coreProperties>
</file>