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76" r:id="rId3"/>
    <p:sldId id="269" r:id="rId4"/>
    <p:sldId id="258" r:id="rId5"/>
    <p:sldId id="278" r:id="rId6"/>
    <p:sldId id="283" r:id="rId7"/>
    <p:sldId id="282" r:id="rId8"/>
    <p:sldId id="272" r:id="rId9"/>
    <p:sldId id="277" r:id="rId10"/>
    <p:sldId id="262" r:id="rId11"/>
    <p:sldId id="273" r:id="rId12"/>
    <p:sldId id="281" r:id="rId13"/>
    <p:sldId id="266" r:id="rId14"/>
    <p:sldId id="280" r:id="rId15"/>
    <p:sldId id="279" r:id="rId16"/>
    <p:sldId id="263" r:id="rId17"/>
    <p:sldId id="267" r:id="rId18"/>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56"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85" autoAdjust="0"/>
    <p:restoredTop sz="94660"/>
  </p:normalViewPr>
  <p:slideViewPr>
    <p:cSldViewPr snapToGrid="0" showGuides="1">
      <p:cViewPr varScale="1">
        <p:scale>
          <a:sx n="52" d="100"/>
          <a:sy n="52" d="100"/>
        </p:scale>
        <p:origin x="1248" y="78"/>
      </p:cViewPr>
      <p:guideLst>
        <p:guide orient="horz" pos="2856"/>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B16F1AD-2D30-4FB8-A14C-6F0C32FF0AFF}" type="datetimeFigureOut">
              <a:rPr lang="en-US" smtClean="0"/>
              <a:t>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8F683-34ED-40CB-A458-E3238AD2CCE0}" type="slidenum">
              <a:rPr lang="en-US" smtClean="0"/>
              <a:t>‹#›</a:t>
            </a:fld>
            <a:endParaRPr lang="en-US"/>
          </a:p>
        </p:txBody>
      </p:sp>
    </p:spTree>
    <p:extLst>
      <p:ext uri="{BB962C8B-B14F-4D97-AF65-F5344CB8AC3E}">
        <p14:creationId xmlns:p14="http://schemas.microsoft.com/office/powerpoint/2010/main" val="2084255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16F1AD-2D30-4FB8-A14C-6F0C32FF0AFF}" type="datetimeFigureOut">
              <a:rPr lang="en-US" smtClean="0"/>
              <a:t>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8F683-34ED-40CB-A458-E3238AD2CCE0}" type="slidenum">
              <a:rPr lang="en-US" smtClean="0"/>
              <a:t>‹#›</a:t>
            </a:fld>
            <a:endParaRPr lang="en-US"/>
          </a:p>
        </p:txBody>
      </p:sp>
    </p:spTree>
    <p:extLst>
      <p:ext uri="{BB962C8B-B14F-4D97-AF65-F5344CB8AC3E}">
        <p14:creationId xmlns:p14="http://schemas.microsoft.com/office/powerpoint/2010/main" val="3644915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16F1AD-2D30-4FB8-A14C-6F0C32FF0AFF}" type="datetimeFigureOut">
              <a:rPr lang="en-US" smtClean="0"/>
              <a:t>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8F683-34ED-40CB-A458-E3238AD2CCE0}" type="slidenum">
              <a:rPr lang="en-US" smtClean="0"/>
              <a:t>‹#›</a:t>
            </a:fld>
            <a:endParaRPr lang="en-US"/>
          </a:p>
        </p:txBody>
      </p:sp>
    </p:spTree>
    <p:extLst>
      <p:ext uri="{BB962C8B-B14F-4D97-AF65-F5344CB8AC3E}">
        <p14:creationId xmlns:p14="http://schemas.microsoft.com/office/powerpoint/2010/main" val="2692640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16F1AD-2D30-4FB8-A14C-6F0C32FF0AFF}" type="datetimeFigureOut">
              <a:rPr lang="en-US" smtClean="0"/>
              <a:t>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8F683-34ED-40CB-A458-E3238AD2CCE0}" type="slidenum">
              <a:rPr lang="en-US" smtClean="0"/>
              <a:t>‹#›</a:t>
            </a:fld>
            <a:endParaRPr lang="en-US"/>
          </a:p>
        </p:txBody>
      </p:sp>
    </p:spTree>
    <p:extLst>
      <p:ext uri="{BB962C8B-B14F-4D97-AF65-F5344CB8AC3E}">
        <p14:creationId xmlns:p14="http://schemas.microsoft.com/office/powerpoint/2010/main" val="3642883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16F1AD-2D30-4FB8-A14C-6F0C32FF0AFF}" type="datetimeFigureOut">
              <a:rPr lang="en-US" smtClean="0"/>
              <a:t>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8F683-34ED-40CB-A458-E3238AD2CCE0}" type="slidenum">
              <a:rPr lang="en-US" smtClean="0"/>
              <a:t>‹#›</a:t>
            </a:fld>
            <a:endParaRPr lang="en-US"/>
          </a:p>
        </p:txBody>
      </p:sp>
    </p:spTree>
    <p:extLst>
      <p:ext uri="{BB962C8B-B14F-4D97-AF65-F5344CB8AC3E}">
        <p14:creationId xmlns:p14="http://schemas.microsoft.com/office/powerpoint/2010/main" val="3137214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16F1AD-2D30-4FB8-A14C-6F0C32FF0AFF}" type="datetimeFigureOut">
              <a:rPr lang="en-US" smtClean="0"/>
              <a:t>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8F683-34ED-40CB-A458-E3238AD2CCE0}" type="slidenum">
              <a:rPr lang="en-US" smtClean="0"/>
              <a:t>‹#›</a:t>
            </a:fld>
            <a:endParaRPr lang="en-US"/>
          </a:p>
        </p:txBody>
      </p:sp>
    </p:spTree>
    <p:extLst>
      <p:ext uri="{BB962C8B-B14F-4D97-AF65-F5344CB8AC3E}">
        <p14:creationId xmlns:p14="http://schemas.microsoft.com/office/powerpoint/2010/main" val="187383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16F1AD-2D30-4FB8-A14C-6F0C32FF0AFF}" type="datetimeFigureOut">
              <a:rPr lang="en-US" smtClean="0"/>
              <a:t>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38F683-34ED-40CB-A458-E3238AD2CCE0}" type="slidenum">
              <a:rPr lang="en-US" smtClean="0"/>
              <a:t>‹#›</a:t>
            </a:fld>
            <a:endParaRPr lang="en-US"/>
          </a:p>
        </p:txBody>
      </p:sp>
    </p:spTree>
    <p:extLst>
      <p:ext uri="{BB962C8B-B14F-4D97-AF65-F5344CB8AC3E}">
        <p14:creationId xmlns:p14="http://schemas.microsoft.com/office/powerpoint/2010/main" val="3846964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B16F1AD-2D30-4FB8-A14C-6F0C32FF0AFF}" type="datetimeFigureOut">
              <a:rPr lang="en-US" smtClean="0"/>
              <a:t>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38F683-34ED-40CB-A458-E3238AD2CCE0}" type="slidenum">
              <a:rPr lang="en-US" smtClean="0"/>
              <a:t>‹#›</a:t>
            </a:fld>
            <a:endParaRPr lang="en-US"/>
          </a:p>
        </p:txBody>
      </p:sp>
    </p:spTree>
    <p:extLst>
      <p:ext uri="{BB962C8B-B14F-4D97-AF65-F5344CB8AC3E}">
        <p14:creationId xmlns:p14="http://schemas.microsoft.com/office/powerpoint/2010/main" val="4130870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16F1AD-2D30-4FB8-A14C-6F0C32FF0AFF}" type="datetimeFigureOut">
              <a:rPr lang="en-US" smtClean="0"/>
              <a:t>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38F683-34ED-40CB-A458-E3238AD2CCE0}" type="slidenum">
              <a:rPr lang="en-US" smtClean="0"/>
              <a:t>‹#›</a:t>
            </a:fld>
            <a:endParaRPr lang="en-US"/>
          </a:p>
        </p:txBody>
      </p:sp>
    </p:spTree>
    <p:extLst>
      <p:ext uri="{BB962C8B-B14F-4D97-AF65-F5344CB8AC3E}">
        <p14:creationId xmlns:p14="http://schemas.microsoft.com/office/powerpoint/2010/main" val="2695515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16F1AD-2D30-4FB8-A14C-6F0C32FF0AFF}" type="datetimeFigureOut">
              <a:rPr lang="en-US" smtClean="0"/>
              <a:t>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8F683-34ED-40CB-A458-E3238AD2CCE0}" type="slidenum">
              <a:rPr lang="en-US" smtClean="0"/>
              <a:t>‹#›</a:t>
            </a:fld>
            <a:endParaRPr lang="en-US"/>
          </a:p>
        </p:txBody>
      </p:sp>
    </p:spTree>
    <p:extLst>
      <p:ext uri="{BB962C8B-B14F-4D97-AF65-F5344CB8AC3E}">
        <p14:creationId xmlns:p14="http://schemas.microsoft.com/office/powerpoint/2010/main" val="1090111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16F1AD-2D30-4FB8-A14C-6F0C32FF0AFF}" type="datetimeFigureOut">
              <a:rPr lang="en-US" smtClean="0"/>
              <a:t>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8F683-34ED-40CB-A458-E3238AD2CCE0}" type="slidenum">
              <a:rPr lang="en-US" smtClean="0"/>
              <a:t>‹#›</a:t>
            </a:fld>
            <a:endParaRPr lang="en-US"/>
          </a:p>
        </p:txBody>
      </p:sp>
    </p:spTree>
    <p:extLst>
      <p:ext uri="{BB962C8B-B14F-4D97-AF65-F5344CB8AC3E}">
        <p14:creationId xmlns:p14="http://schemas.microsoft.com/office/powerpoint/2010/main" val="3871239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7B16F1AD-2D30-4FB8-A14C-6F0C32FF0AFF}" type="datetimeFigureOut">
              <a:rPr lang="en-US" smtClean="0"/>
              <a:t>1/1/2016</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4638F683-34ED-40CB-A458-E3238AD2CCE0}" type="slidenum">
              <a:rPr lang="en-US" smtClean="0"/>
              <a:t>‹#›</a:t>
            </a:fld>
            <a:endParaRPr lang="en-US"/>
          </a:p>
        </p:txBody>
      </p:sp>
    </p:spTree>
    <p:extLst>
      <p:ext uri="{BB962C8B-B14F-4D97-AF65-F5344CB8AC3E}">
        <p14:creationId xmlns:p14="http://schemas.microsoft.com/office/powerpoint/2010/main" val="213968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hyperlink" Target="http://www.nextgenscience.org/k-ess3-1-earth-and-human-activity"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www.nap.edu/openbook.php?record_id=13165&amp;page=108"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jpg"/><Relationship Id="rId2" Type="http://schemas.openxmlformats.org/officeDocument/2006/relationships/hyperlink" Target="http://www.amazon.com/Bobbie-Kalman/e/B001IODHDO/ref=dp_byline_cont_book_1" TargetMode="Externa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hyperlink" Target="http://www.amazon.com/s/ref=dp_byline_sr_book_2?ie=UTF8&amp;text=Kristina+Digman&amp;search-alias=books&amp;field-author=Kristina+Digman&amp;sort=relevancerank" TargetMode="External"/><Relationship Id="rId4" Type="http://schemas.openxmlformats.org/officeDocument/2006/relationships/hyperlink" Target="http://www.amazon.com/s/ref=dp_byline_sr_book_1?ie=UTF8&amp;text=Gorel+Kristina+Naslund&amp;search-alias=books&amp;field-author=Gorel+Kristina+Naslund&amp;sort=relevanceran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www.amazon.com/s/ref=dp_byline_sr_book_2?ie=UTF8&amp;text=Kristina+Digman&amp;search-alias=books&amp;field-author=Kristina+Digman&amp;sort=relevancerank" TargetMode="Externa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hyperlink" Target="http://www.amazon.com/s/ref=dp_byline_sr_book_1?ie=UTF8&amp;text=Gorel+Kristina+Naslund&amp;search-alias=books&amp;field-author=Gorel+Kristina+Naslund&amp;sort=relevancerank" TargetMode="External"/><Relationship Id="rId5" Type="http://schemas.openxmlformats.org/officeDocument/2006/relationships/image" Target="../media/image9.png"/><Relationship Id="rId4" Type="http://schemas.openxmlformats.org/officeDocument/2006/relationships/hyperlink" Target="http://www.amazon.com/Rebecca-Rissman/e/B001JRZQ5W/ref=dp_byline_cont_book_1"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edenproject.com/learn/for-everyone/what-is-pollination-a-diagram-for-kids"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737419" y="707923"/>
            <a:ext cx="539791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290" y="707923"/>
            <a:ext cx="5427406" cy="7787149"/>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1122" y="7664998"/>
            <a:ext cx="1180040" cy="537023"/>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7993" y="7419884"/>
            <a:ext cx="2358513" cy="840658"/>
          </a:xfrm>
          <a:prstGeom prst="rect">
            <a:avLst/>
          </a:prstGeom>
        </p:spPr>
      </p:pic>
      <p:sp>
        <p:nvSpPr>
          <p:cNvPr id="7" name="TextBox 6"/>
          <p:cNvSpPr txBox="1"/>
          <p:nvPr/>
        </p:nvSpPr>
        <p:spPr>
          <a:xfrm>
            <a:off x="1708848" y="7169703"/>
            <a:ext cx="1108701" cy="400110"/>
          </a:xfrm>
          <a:prstGeom prst="rect">
            <a:avLst/>
          </a:prstGeom>
          <a:noFill/>
        </p:spPr>
        <p:txBody>
          <a:bodyPr wrap="none" rtlCol="0">
            <a:spAutoFit/>
          </a:bodyPr>
          <a:lstStyle/>
          <a:p>
            <a:r>
              <a:rPr lang="en-US" sz="2000" b="1" dirty="0" smtClean="0"/>
              <a:t>K-ESS3-1</a:t>
            </a:r>
          </a:p>
        </p:txBody>
      </p:sp>
      <p:sp>
        <p:nvSpPr>
          <p:cNvPr id="9" name="Rectangle 8"/>
          <p:cNvSpPr/>
          <p:nvPr/>
        </p:nvSpPr>
        <p:spPr>
          <a:xfrm>
            <a:off x="1088308" y="1871712"/>
            <a:ext cx="4696132" cy="2246769"/>
          </a:xfrm>
          <a:prstGeom prst="rect">
            <a:avLst/>
          </a:prstGeom>
        </p:spPr>
        <p:txBody>
          <a:bodyPr wrap="square">
            <a:spAutoFit/>
          </a:bodyPr>
          <a:lstStyle/>
          <a:p>
            <a:pPr algn="ctr"/>
            <a:r>
              <a:rPr lang="en-US" sz="2800" b="1" dirty="0" smtClean="0">
                <a:solidFill>
                  <a:srgbClr val="0070C0"/>
                </a:solidFill>
                <a:latin typeface="Aparajita" panose="020B0604020202020204" pitchFamily="34" charset="0"/>
                <a:cs typeface="Aparajita" panose="020B0604020202020204" pitchFamily="34" charset="0"/>
              </a:rPr>
              <a:t>Use </a:t>
            </a:r>
            <a:r>
              <a:rPr lang="en-US" sz="2800" b="1" dirty="0">
                <a:solidFill>
                  <a:srgbClr val="0070C0"/>
                </a:solidFill>
                <a:latin typeface="Aparajita" panose="020B0604020202020204" pitchFamily="34" charset="0"/>
                <a:cs typeface="Aparajita" panose="020B0604020202020204" pitchFamily="34" charset="0"/>
              </a:rPr>
              <a:t>a model to represent the relationship between the needs of different plants and animals (including humans) and the places they live </a:t>
            </a:r>
          </a:p>
        </p:txBody>
      </p:sp>
      <p:sp>
        <p:nvSpPr>
          <p:cNvPr id="10" name="TextBox 9"/>
          <p:cNvSpPr txBox="1"/>
          <p:nvPr/>
        </p:nvSpPr>
        <p:spPr>
          <a:xfrm>
            <a:off x="3347452" y="5760793"/>
            <a:ext cx="2781816" cy="1077218"/>
          </a:xfrm>
          <a:prstGeom prst="rect">
            <a:avLst/>
          </a:prstGeom>
          <a:noFill/>
        </p:spPr>
        <p:txBody>
          <a:bodyPr wrap="square" rtlCol="0">
            <a:spAutoFit/>
          </a:bodyPr>
          <a:lstStyle/>
          <a:p>
            <a:r>
              <a:rPr lang="en-US" sz="3200" b="1" dirty="0" smtClean="0">
                <a:solidFill>
                  <a:srgbClr val="92D050"/>
                </a:solidFill>
                <a:latin typeface="Algerian" panose="04020705040A02060702" pitchFamily="82" charset="0"/>
              </a:rPr>
              <a:t>Created by: </a:t>
            </a:r>
          </a:p>
          <a:p>
            <a:r>
              <a:rPr lang="en-US" sz="3200" b="1" dirty="0" smtClean="0">
                <a:solidFill>
                  <a:srgbClr val="92D050"/>
                </a:solidFill>
                <a:latin typeface="Algerian" panose="04020705040A02060702" pitchFamily="82" charset="0"/>
              </a:rPr>
              <a:t>Mrs</a:t>
            </a:r>
            <a:r>
              <a:rPr lang="en-US" sz="3200" b="1" dirty="0" smtClean="0">
                <a:solidFill>
                  <a:srgbClr val="92D050"/>
                </a:solidFill>
                <a:latin typeface="Algerian" panose="04020705040A02060702" pitchFamily="82" charset="0"/>
              </a:rPr>
              <a:t>. </a:t>
            </a:r>
            <a:r>
              <a:rPr lang="en-US" sz="3200" b="1" dirty="0" smtClean="0">
                <a:solidFill>
                  <a:srgbClr val="92D050"/>
                </a:solidFill>
                <a:latin typeface="Algerian" panose="04020705040A02060702" pitchFamily="82" charset="0"/>
              </a:rPr>
              <a:t>peters</a:t>
            </a:r>
            <a:endParaRPr lang="en-US" sz="3200" b="1" dirty="0" smtClean="0">
              <a:solidFill>
                <a:srgbClr val="92D050"/>
              </a:solidFill>
              <a:latin typeface="Algerian" panose="04020705040A02060702" pitchFamily="82" charset="0"/>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7375" y="4594123"/>
            <a:ext cx="1791645" cy="2224458"/>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3" y="403378"/>
            <a:ext cx="1124107" cy="1524213"/>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8348" y="449381"/>
            <a:ext cx="1439920" cy="1079097"/>
          </a:xfrm>
          <a:prstGeom prst="rect">
            <a:avLst/>
          </a:prstGeom>
        </p:spPr>
      </p:pic>
      <p:sp>
        <p:nvSpPr>
          <p:cNvPr id="6" name="TextBox 5"/>
          <p:cNvSpPr txBox="1"/>
          <p:nvPr/>
        </p:nvSpPr>
        <p:spPr>
          <a:xfrm>
            <a:off x="1255373" y="1020776"/>
            <a:ext cx="4184158" cy="830997"/>
          </a:xfrm>
          <a:prstGeom prst="rect">
            <a:avLst/>
          </a:prstGeom>
          <a:noFill/>
        </p:spPr>
        <p:txBody>
          <a:bodyPr wrap="none" rtlCol="0">
            <a:spAutoFit/>
          </a:bodyPr>
          <a:lstStyle/>
          <a:p>
            <a:pPr algn="ctr"/>
            <a:r>
              <a:rPr lang="en-US" sz="4800" b="1" dirty="0" smtClean="0">
                <a:solidFill>
                  <a:srgbClr val="FF0066"/>
                </a:solidFill>
                <a:latin typeface="Curlz MT" panose="04040404050702020202" pitchFamily="82" charset="0"/>
              </a:rPr>
              <a:t>Plants &amp; Animals</a:t>
            </a:r>
            <a:endParaRPr lang="en-US" sz="4800" b="1" dirty="0">
              <a:solidFill>
                <a:srgbClr val="FF0066"/>
              </a:solidFill>
              <a:latin typeface="Curlz MT" panose="04040404050702020202" pitchFamily="82" charset="0"/>
            </a:endParaRPr>
          </a:p>
        </p:txBody>
      </p:sp>
      <p:sp>
        <p:nvSpPr>
          <p:cNvPr id="8" name="TextBox 7"/>
          <p:cNvSpPr txBox="1"/>
          <p:nvPr/>
        </p:nvSpPr>
        <p:spPr>
          <a:xfrm>
            <a:off x="1708848" y="3862848"/>
            <a:ext cx="3655168" cy="1446550"/>
          </a:xfrm>
          <a:prstGeom prst="rect">
            <a:avLst/>
          </a:prstGeom>
          <a:noFill/>
        </p:spPr>
        <p:txBody>
          <a:bodyPr wrap="none" rtlCol="0">
            <a:spAutoFit/>
          </a:bodyPr>
          <a:lstStyle/>
          <a:p>
            <a:pPr algn="r"/>
            <a:r>
              <a:rPr lang="en-US" sz="4400" b="1" dirty="0" smtClean="0">
                <a:solidFill>
                  <a:srgbClr val="FF6600"/>
                </a:solidFill>
                <a:latin typeface="Batang" panose="02030600000101010101" pitchFamily="18" charset="-127"/>
                <a:ea typeface="Batang" panose="02030600000101010101" pitchFamily="18" charset="-127"/>
              </a:rPr>
              <a:t>Kindergarten</a:t>
            </a:r>
          </a:p>
          <a:p>
            <a:pPr algn="r"/>
            <a:r>
              <a:rPr lang="en-US" sz="4400" b="1" dirty="0" smtClean="0">
                <a:solidFill>
                  <a:srgbClr val="FF6600"/>
                </a:solidFill>
                <a:latin typeface="Batang" panose="02030600000101010101" pitchFamily="18" charset="-127"/>
                <a:ea typeface="Batang" panose="02030600000101010101" pitchFamily="18" charset="-127"/>
              </a:rPr>
              <a:t>Science</a:t>
            </a:r>
            <a:endParaRPr lang="en-US" sz="4400" b="1" dirty="0">
              <a:solidFill>
                <a:srgbClr val="FF6600"/>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1543971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6858000" cy="9144000"/>
          </a:xfrm>
          <a:prstGeom prst="rect">
            <a:avLst/>
          </a:prstGeom>
        </p:spPr>
      </p:pic>
      <p:sp>
        <p:nvSpPr>
          <p:cNvPr id="2" name="Rectangle 1"/>
          <p:cNvSpPr/>
          <p:nvPr/>
        </p:nvSpPr>
        <p:spPr>
          <a:xfrm>
            <a:off x="287140" y="892359"/>
            <a:ext cx="6222841" cy="7109639"/>
          </a:xfrm>
          <a:prstGeom prst="rect">
            <a:avLst/>
          </a:prstGeom>
        </p:spPr>
        <p:txBody>
          <a:bodyPr wrap="square">
            <a:spAutoFit/>
          </a:bodyPr>
          <a:lstStyle/>
          <a:p>
            <a:r>
              <a:rPr lang="en-US" sz="2400" dirty="0" smtClean="0"/>
              <a:t>Use the divided foldable </a:t>
            </a:r>
            <a:r>
              <a:rPr lang="en-US" sz="2400" dirty="0"/>
              <a:t>to </a:t>
            </a:r>
            <a:r>
              <a:rPr lang="en-US" sz="2400" dirty="0" smtClean="0"/>
              <a:t>model to </a:t>
            </a:r>
            <a:r>
              <a:rPr lang="en-US" sz="2400" dirty="0"/>
              <a:t>describe that matter is made of particles too small to be seen.</a:t>
            </a:r>
            <a:endParaRPr lang="en-US" sz="2400" dirty="0" smtClean="0"/>
          </a:p>
          <a:p>
            <a:endParaRPr lang="en-US" sz="2400" dirty="0"/>
          </a:p>
          <a:p>
            <a:r>
              <a:rPr lang="en-US" sz="2400" b="1" dirty="0" smtClean="0"/>
              <a:t>Outside Flaps</a:t>
            </a:r>
          </a:p>
          <a:p>
            <a:pPr marL="285750" indent="-285750">
              <a:buFont typeface="Arial" panose="020B0604020202020204" pitchFamily="34" charset="0"/>
              <a:buChar char="•"/>
            </a:pPr>
            <a:r>
              <a:rPr lang="en-US" sz="2400" dirty="0" smtClean="0"/>
              <a:t>Labeled </a:t>
            </a:r>
          </a:p>
          <a:p>
            <a:pPr marL="742950" lvl="1" indent="-285750">
              <a:buFont typeface="Arial" panose="020B0604020202020204" pitchFamily="34" charset="0"/>
              <a:buChar char="•"/>
            </a:pPr>
            <a:r>
              <a:rPr lang="en-US" sz="2400" dirty="0" smtClean="0"/>
              <a:t>Pollination </a:t>
            </a:r>
          </a:p>
          <a:p>
            <a:pPr marL="742950" lvl="1" indent="-285750">
              <a:buFont typeface="Arial" panose="020B0604020202020204" pitchFamily="34" charset="0"/>
              <a:buChar char="•"/>
            </a:pPr>
            <a:r>
              <a:rPr lang="en-US" sz="2400" dirty="0" smtClean="0"/>
              <a:t>Seeding</a:t>
            </a:r>
          </a:p>
          <a:p>
            <a:endParaRPr lang="en-US" sz="2400" b="1" dirty="0" smtClean="0"/>
          </a:p>
          <a:p>
            <a:r>
              <a:rPr lang="en-US" sz="2400" b="1" dirty="0" smtClean="0"/>
              <a:t>Inside Flap</a:t>
            </a:r>
          </a:p>
          <a:p>
            <a:pPr marL="285750" indent="-285750">
              <a:buFont typeface="Arial" panose="020B0604020202020204" pitchFamily="34" charset="0"/>
              <a:buChar char="•"/>
            </a:pPr>
            <a:r>
              <a:rPr lang="en-US" sz="2400" dirty="0" smtClean="0"/>
              <a:t>Define</a:t>
            </a:r>
            <a:endParaRPr lang="en-US" sz="2400" dirty="0"/>
          </a:p>
          <a:p>
            <a:pPr marL="742950" lvl="1" indent="-285750">
              <a:buFont typeface="Arial" panose="020B0604020202020204" pitchFamily="34" charset="0"/>
              <a:buChar char="•"/>
            </a:pPr>
            <a:r>
              <a:rPr lang="en-US" sz="2400" dirty="0" smtClean="0"/>
              <a:t>Pollination</a:t>
            </a:r>
            <a:endParaRPr lang="en-US" sz="2400" dirty="0"/>
          </a:p>
          <a:p>
            <a:pPr marL="742950" lvl="1" indent="-285750">
              <a:buFont typeface="Arial" panose="020B0604020202020204" pitchFamily="34" charset="0"/>
              <a:buChar char="•"/>
            </a:pPr>
            <a:r>
              <a:rPr lang="en-US" sz="2400" dirty="0" smtClean="0"/>
              <a:t>Seeding</a:t>
            </a:r>
            <a:endParaRPr lang="en-US" sz="2400" dirty="0"/>
          </a:p>
          <a:p>
            <a:endParaRPr lang="en-US" sz="2400" b="1" dirty="0"/>
          </a:p>
          <a:p>
            <a:r>
              <a:rPr lang="en-US" sz="2400" b="1" dirty="0" smtClean="0"/>
              <a:t>Inside Square</a:t>
            </a:r>
          </a:p>
          <a:p>
            <a:pPr marL="285750" indent="-285750">
              <a:buFont typeface="Arial" panose="020B0604020202020204" pitchFamily="34" charset="0"/>
              <a:buChar char="•"/>
            </a:pPr>
            <a:r>
              <a:rPr lang="en-US" sz="2400" dirty="0" smtClean="0"/>
              <a:t>Draw a picture of an animal helping a plant pollinate.</a:t>
            </a:r>
          </a:p>
          <a:p>
            <a:pPr marL="285750" indent="-285750">
              <a:buFont typeface="Arial" panose="020B0604020202020204" pitchFamily="34" charset="0"/>
              <a:buChar char="•"/>
            </a:pPr>
            <a:r>
              <a:rPr lang="en-US" sz="2400" dirty="0"/>
              <a:t>Draw a picture of an animal helping a plant </a:t>
            </a:r>
            <a:r>
              <a:rPr lang="en-US" sz="2400" dirty="0" smtClean="0"/>
              <a:t>spread seeds.</a:t>
            </a:r>
            <a:endParaRPr lang="en-US" sz="2400" dirty="0"/>
          </a:p>
        </p:txBody>
      </p:sp>
      <p:sp>
        <p:nvSpPr>
          <p:cNvPr id="3" name="TextBox 2"/>
          <p:cNvSpPr txBox="1"/>
          <p:nvPr/>
        </p:nvSpPr>
        <p:spPr>
          <a:xfrm>
            <a:off x="4281714" y="362857"/>
            <a:ext cx="635110" cy="276999"/>
          </a:xfrm>
          <a:prstGeom prst="rect">
            <a:avLst/>
          </a:prstGeom>
          <a:noFill/>
        </p:spPr>
        <p:txBody>
          <a:bodyPr wrap="none" rtlCol="0">
            <a:spAutoFit/>
          </a:bodyPr>
          <a:lstStyle/>
          <a:p>
            <a:r>
              <a:rPr lang="en-US" sz="1200" dirty="0" smtClean="0"/>
              <a:t>Name: </a:t>
            </a:r>
            <a:endParaRPr lang="en-US" sz="1200" dirty="0"/>
          </a:p>
        </p:txBody>
      </p:sp>
      <p:sp>
        <p:nvSpPr>
          <p:cNvPr id="7" name="Rectangle 6"/>
          <p:cNvSpPr/>
          <p:nvPr/>
        </p:nvSpPr>
        <p:spPr>
          <a:xfrm>
            <a:off x="4348389" y="3187884"/>
            <a:ext cx="1426769" cy="8953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348388" y="3168462"/>
            <a:ext cx="1426770" cy="46709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endCxn id="7" idx="2"/>
          </p:cNvCxnSpPr>
          <p:nvPr/>
        </p:nvCxnSpPr>
        <p:spPr>
          <a:xfrm flipH="1">
            <a:off x="5061774" y="3661712"/>
            <a:ext cx="1545" cy="421522"/>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60393" y="4680169"/>
            <a:ext cx="1426770" cy="91477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4333049" y="5137555"/>
            <a:ext cx="1438781" cy="475529"/>
          </a:xfrm>
          <a:prstGeom prst="rect">
            <a:avLst/>
          </a:prstGeom>
        </p:spPr>
      </p:pic>
      <p:pic>
        <p:nvPicPr>
          <p:cNvPr id="12" name="Picture 11"/>
          <p:cNvPicPr>
            <a:picLocks noChangeAspect="1"/>
          </p:cNvPicPr>
          <p:nvPr/>
        </p:nvPicPr>
        <p:blipFill>
          <a:blip r:embed="rId4"/>
          <a:stretch>
            <a:fillRect/>
          </a:stretch>
        </p:blipFill>
        <p:spPr>
          <a:xfrm>
            <a:off x="5052440" y="4706654"/>
            <a:ext cx="42676" cy="451143"/>
          </a:xfrm>
          <a:prstGeom prst="rect">
            <a:avLst/>
          </a:prstGeom>
        </p:spPr>
      </p:pic>
      <p:pic>
        <p:nvPicPr>
          <p:cNvPr id="13" name="Picture 12"/>
          <p:cNvPicPr>
            <a:picLocks noChangeAspect="1"/>
          </p:cNvPicPr>
          <p:nvPr/>
        </p:nvPicPr>
        <p:blipFill>
          <a:blip r:embed="rId5"/>
          <a:stretch>
            <a:fillRect/>
          </a:stretch>
        </p:blipFill>
        <p:spPr>
          <a:xfrm>
            <a:off x="4281714" y="7748089"/>
            <a:ext cx="1457070" cy="944962"/>
          </a:xfrm>
          <a:prstGeom prst="rect">
            <a:avLst/>
          </a:prstGeom>
        </p:spPr>
      </p:pic>
      <p:sp>
        <p:nvSpPr>
          <p:cNvPr id="15" name="Rectangle 14"/>
          <p:cNvSpPr/>
          <p:nvPr/>
        </p:nvSpPr>
        <p:spPr>
          <a:xfrm>
            <a:off x="4281714" y="7781447"/>
            <a:ext cx="1426770" cy="46709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8346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280" y="3674645"/>
            <a:ext cx="6629400" cy="451685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282296" y="1275348"/>
            <a:ext cx="2305439" cy="923330"/>
          </a:xfrm>
          <a:prstGeom prst="rect">
            <a:avLst/>
          </a:prstGeom>
          <a:noFill/>
        </p:spPr>
        <p:txBody>
          <a:bodyPr wrap="none" rtlCol="0">
            <a:spAutoFit/>
          </a:bodyPr>
          <a:lstStyle/>
          <a:p>
            <a:r>
              <a:rPr lang="en-US" sz="5400" b="1" dirty="0" smtClean="0"/>
              <a:t>Sample</a:t>
            </a:r>
            <a:endParaRPr lang="en-US" sz="5400" b="1" dirty="0"/>
          </a:p>
        </p:txBody>
      </p:sp>
      <p:cxnSp>
        <p:nvCxnSpPr>
          <p:cNvPr id="4" name="Straight Connector 3"/>
          <p:cNvCxnSpPr/>
          <p:nvPr/>
        </p:nvCxnSpPr>
        <p:spPr>
          <a:xfrm>
            <a:off x="114300" y="5919336"/>
            <a:ext cx="662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29000" y="5919336"/>
            <a:ext cx="10342" cy="2244692"/>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3774" y="6670698"/>
            <a:ext cx="2628733" cy="769441"/>
          </a:xfrm>
          <a:prstGeom prst="rect">
            <a:avLst/>
          </a:prstGeom>
          <a:noFill/>
        </p:spPr>
        <p:txBody>
          <a:bodyPr wrap="none" rtlCol="0">
            <a:spAutoFit/>
          </a:bodyPr>
          <a:lstStyle/>
          <a:p>
            <a:r>
              <a:rPr lang="en-US" sz="4400" dirty="0" smtClean="0"/>
              <a:t>Pollination</a:t>
            </a:r>
            <a:endParaRPr lang="en-US" sz="4400" dirty="0"/>
          </a:p>
        </p:txBody>
      </p:sp>
      <p:sp>
        <p:nvSpPr>
          <p:cNvPr id="17" name="TextBox 16"/>
          <p:cNvSpPr txBox="1"/>
          <p:nvPr/>
        </p:nvSpPr>
        <p:spPr>
          <a:xfrm>
            <a:off x="4090782" y="6670697"/>
            <a:ext cx="1994457" cy="769441"/>
          </a:xfrm>
          <a:prstGeom prst="rect">
            <a:avLst/>
          </a:prstGeom>
          <a:noFill/>
        </p:spPr>
        <p:txBody>
          <a:bodyPr wrap="none" rtlCol="0">
            <a:spAutoFit/>
          </a:bodyPr>
          <a:lstStyle/>
          <a:p>
            <a:r>
              <a:rPr lang="en-US" sz="4400" dirty="0" smtClean="0"/>
              <a:t>Seeding</a:t>
            </a:r>
            <a:endParaRPr lang="en-US" sz="4400" dirty="0"/>
          </a:p>
        </p:txBody>
      </p:sp>
    </p:spTree>
    <p:extLst>
      <p:ext uri="{BB962C8B-B14F-4D97-AF65-F5344CB8AC3E}">
        <p14:creationId xmlns:p14="http://schemas.microsoft.com/office/powerpoint/2010/main" val="2744669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280" y="3674645"/>
            <a:ext cx="6629400" cy="451685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282296" y="1275348"/>
            <a:ext cx="2305439" cy="923330"/>
          </a:xfrm>
          <a:prstGeom prst="rect">
            <a:avLst/>
          </a:prstGeom>
          <a:noFill/>
        </p:spPr>
        <p:txBody>
          <a:bodyPr wrap="none" rtlCol="0">
            <a:spAutoFit/>
          </a:bodyPr>
          <a:lstStyle/>
          <a:p>
            <a:r>
              <a:rPr lang="en-US" sz="5400" b="1" dirty="0" smtClean="0"/>
              <a:t>Sample</a:t>
            </a:r>
            <a:endParaRPr lang="en-US" sz="5400" b="1" dirty="0"/>
          </a:p>
        </p:txBody>
      </p:sp>
      <p:cxnSp>
        <p:nvCxnSpPr>
          <p:cNvPr id="4" name="Straight Connector 3"/>
          <p:cNvCxnSpPr/>
          <p:nvPr/>
        </p:nvCxnSpPr>
        <p:spPr>
          <a:xfrm>
            <a:off x="114300" y="5919336"/>
            <a:ext cx="662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18658" y="3688380"/>
            <a:ext cx="10342" cy="2244692"/>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22833" y="3688380"/>
            <a:ext cx="2260299" cy="707886"/>
          </a:xfrm>
          <a:prstGeom prst="rect">
            <a:avLst/>
          </a:prstGeom>
          <a:noFill/>
        </p:spPr>
        <p:txBody>
          <a:bodyPr wrap="none" rtlCol="0">
            <a:spAutoFit/>
          </a:bodyPr>
          <a:lstStyle/>
          <a:p>
            <a:r>
              <a:rPr lang="en-US" sz="2000" dirty="0" smtClean="0"/>
              <a:t>What is Pollination?</a:t>
            </a:r>
          </a:p>
          <a:p>
            <a:endParaRPr lang="en-US" sz="2000" dirty="0"/>
          </a:p>
        </p:txBody>
      </p:sp>
      <p:sp>
        <p:nvSpPr>
          <p:cNvPr id="17" name="TextBox 16"/>
          <p:cNvSpPr txBox="1"/>
          <p:nvPr/>
        </p:nvSpPr>
        <p:spPr>
          <a:xfrm>
            <a:off x="4064526" y="3688380"/>
            <a:ext cx="1972848" cy="400110"/>
          </a:xfrm>
          <a:prstGeom prst="rect">
            <a:avLst/>
          </a:prstGeom>
          <a:noFill/>
        </p:spPr>
        <p:txBody>
          <a:bodyPr wrap="none" rtlCol="0">
            <a:spAutoFit/>
          </a:bodyPr>
          <a:lstStyle/>
          <a:p>
            <a:r>
              <a:rPr lang="en-US" sz="2000" dirty="0" smtClean="0"/>
              <a:t>What is Seeding?</a:t>
            </a:r>
            <a:endParaRPr lang="en-US" sz="2000" dirty="0"/>
          </a:p>
        </p:txBody>
      </p:sp>
      <p:sp>
        <p:nvSpPr>
          <p:cNvPr id="3" name="Rectangle 2"/>
          <p:cNvSpPr/>
          <p:nvPr/>
        </p:nvSpPr>
        <p:spPr>
          <a:xfrm>
            <a:off x="228600" y="4117907"/>
            <a:ext cx="3086100" cy="1569660"/>
          </a:xfrm>
          <a:prstGeom prst="rect">
            <a:avLst/>
          </a:prstGeom>
        </p:spPr>
        <p:txBody>
          <a:bodyPr wrap="square">
            <a:spAutoFit/>
          </a:bodyPr>
          <a:lstStyle/>
          <a:p>
            <a:r>
              <a:rPr lang="en-US" sz="1600" dirty="0"/>
              <a:t>Pollination is when animals move pollen from one plant to another.  Pollination is a very important part of the life cycle of plants. Insects, birds, bats and the wind take pollen between flowering plants</a:t>
            </a:r>
          </a:p>
        </p:txBody>
      </p:sp>
      <p:sp>
        <p:nvSpPr>
          <p:cNvPr id="5" name="TextBox 4"/>
          <p:cNvSpPr txBox="1"/>
          <p:nvPr/>
        </p:nvSpPr>
        <p:spPr>
          <a:xfrm>
            <a:off x="3781425" y="4305300"/>
            <a:ext cx="184731" cy="369332"/>
          </a:xfrm>
          <a:prstGeom prst="rect">
            <a:avLst/>
          </a:prstGeom>
          <a:noFill/>
        </p:spPr>
        <p:txBody>
          <a:bodyPr wrap="none" rtlCol="0">
            <a:spAutoFit/>
          </a:bodyPr>
          <a:lstStyle/>
          <a:p>
            <a:endParaRPr lang="en-US" dirty="0"/>
          </a:p>
        </p:txBody>
      </p:sp>
      <p:sp>
        <p:nvSpPr>
          <p:cNvPr id="6" name="Rectangle 5"/>
          <p:cNvSpPr/>
          <p:nvPr/>
        </p:nvSpPr>
        <p:spPr>
          <a:xfrm>
            <a:off x="3483893" y="4117907"/>
            <a:ext cx="3429000" cy="1323439"/>
          </a:xfrm>
          <a:prstGeom prst="rect">
            <a:avLst/>
          </a:prstGeom>
        </p:spPr>
        <p:txBody>
          <a:bodyPr>
            <a:spAutoFit/>
          </a:bodyPr>
          <a:lstStyle/>
          <a:p>
            <a:r>
              <a:rPr lang="en-US" sz="1600" dirty="0"/>
              <a:t>Seeding is when animals, wind or water help plants to scatter their seeds. The way they scatter the seeds has to do with the type of seed to be scattered. </a:t>
            </a:r>
          </a:p>
        </p:txBody>
      </p:sp>
      <p:pic>
        <p:nvPicPr>
          <p:cNvPr id="7" name="Picture 6"/>
          <p:cNvPicPr>
            <a:picLocks noChangeAspect="1"/>
          </p:cNvPicPr>
          <p:nvPr/>
        </p:nvPicPr>
        <p:blipFill>
          <a:blip r:embed="rId2"/>
          <a:stretch>
            <a:fillRect/>
          </a:stretch>
        </p:blipFill>
        <p:spPr>
          <a:xfrm>
            <a:off x="114300" y="7044319"/>
            <a:ext cx="1566914" cy="114718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5950" y="6766234"/>
            <a:ext cx="1240808" cy="1369953"/>
          </a:xfrm>
          <a:prstGeom prst="rect">
            <a:avLst/>
          </a:prstGeom>
        </p:spPr>
      </p:pic>
      <p:pic>
        <p:nvPicPr>
          <p:cNvPr id="9" name="Picture 8"/>
          <p:cNvPicPr>
            <a:picLocks noChangeAspect="1"/>
          </p:cNvPicPr>
          <p:nvPr/>
        </p:nvPicPr>
        <p:blipFill>
          <a:blip r:embed="rId4"/>
          <a:stretch>
            <a:fillRect/>
          </a:stretch>
        </p:blipFill>
        <p:spPr>
          <a:xfrm>
            <a:off x="3652143" y="6831135"/>
            <a:ext cx="1113608" cy="130505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0950" y="6847200"/>
            <a:ext cx="1485900" cy="1272921"/>
          </a:xfrm>
          <a:prstGeom prst="rect">
            <a:avLst/>
          </a:prstGeom>
        </p:spPr>
      </p:pic>
      <p:sp>
        <p:nvSpPr>
          <p:cNvPr id="12" name="TextBox 11"/>
          <p:cNvSpPr txBox="1"/>
          <p:nvPr/>
        </p:nvSpPr>
        <p:spPr>
          <a:xfrm>
            <a:off x="228600" y="5934299"/>
            <a:ext cx="3013845" cy="830997"/>
          </a:xfrm>
          <a:prstGeom prst="rect">
            <a:avLst/>
          </a:prstGeom>
          <a:noFill/>
        </p:spPr>
        <p:txBody>
          <a:bodyPr wrap="square" rtlCol="0">
            <a:spAutoFit/>
          </a:bodyPr>
          <a:lstStyle/>
          <a:p>
            <a:r>
              <a:rPr lang="en-US" sz="1600" dirty="0" smtClean="0"/>
              <a:t>When a bee or humming bird eat from a plant, the pollen sticks to them.</a:t>
            </a:r>
          </a:p>
        </p:txBody>
      </p:sp>
      <p:sp>
        <p:nvSpPr>
          <p:cNvPr id="13" name="TextBox 12"/>
          <p:cNvSpPr txBox="1"/>
          <p:nvPr/>
        </p:nvSpPr>
        <p:spPr>
          <a:xfrm>
            <a:off x="3652143" y="5953710"/>
            <a:ext cx="2884707" cy="830997"/>
          </a:xfrm>
          <a:prstGeom prst="rect">
            <a:avLst/>
          </a:prstGeom>
          <a:noFill/>
        </p:spPr>
        <p:txBody>
          <a:bodyPr wrap="square" rtlCol="0">
            <a:spAutoFit/>
          </a:bodyPr>
          <a:lstStyle/>
          <a:p>
            <a:r>
              <a:rPr lang="en-US" sz="1600" dirty="0" smtClean="0"/>
              <a:t>When a squirrel hides nuts or a rabbit drops his food, the seed is planted.</a:t>
            </a:r>
          </a:p>
        </p:txBody>
      </p:sp>
    </p:spTree>
    <p:extLst>
      <p:ext uri="{BB962C8B-B14F-4D97-AF65-F5344CB8AC3E}">
        <p14:creationId xmlns:p14="http://schemas.microsoft.com/office/powerpoint/2010/main" val="3322841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7312" y="926433"/>
            <a:ext cx="6440369" cy="7315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346977" y="169666"/>
            <a:ext cx="2340705" cy="230832"/>
          </a:xfrm>
          <a:prstGeom prst="rect">
            <a:avLst/>
          </a:prstGeom>
          <a:noFill/>
        </p:spPr>
        <p:txBody>
          <a:bodyPr wrap="none" rtlCol="0">
            <a:spAutoFit/>
          </a:bodyPr>
          <a:lstStyle/>
          <a:p>
            <a:pPr algn="ctr"/>
            <a:r>
              <a:rPr lang="en-US" sz="900" b="1" dirty="0" smtClean="0"/>
              <a:t>Printable Template for Interactive Notebook</a:t>
            </a:r>
            <a:endParaRPr lang="en-US" sz="900" b="1" dirty="0"/>
          </a:p>
        </p:txBody>
      </p:sp>
      <p:cxnSp>
        <p:nvCxnSpPr>
          <p:cNvPr id="4" name="Straight Connector 3"/>
          <p:cNvCxnSpPr/>
          <p:nvPr/>
        </p:nvCxnSpPr>
        <p:spPr>
          <a:xfrm>
            <a:off x="3429000" y="926433"/>
            <a:ext cx="0" cy="7315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429000" y="4533900"/>
            <a:ext cx="3181350"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rot="16200000">
            <a:off x="3743974" y="6003046"/>
            <a:ext cx="2628733" cy="769441"/>
          </a:xfrm>
          <a:prstGeom prst="rect">
            <a:avLst/>
          </a:prstGeom>
        </p:spPr>
        <p:txBody>
          <a:bodyPr wrap="none">
            <a:spAutoFit/>
          </a:bodyPr>
          <a:lstStyle/>
          <a:p>
            <a:r>
              <a:rPr lang="en-US" sz="4400" dirty="0"/>
              <a:t>Pollination</a:t>
            </a:r>
          </a:p>
        </p:txBody>
      </p:sp>
      <p:sp>
        <p:nvSpPr>
          <p:cNvPr id="12" name="TextBox 11"/>
          <p:cNvSpPr txBox="1"/>
          <p:nvPr/>
        </p:nvSpPr>
        <p:spPr>
          <a:xfrm rot="16200000">
            <a:off x="4061112" y="2345446"/>
            <a:ext cx="1994457" cy="769441"/>
          </a:xfrm>
          <a:prstGeom prst="rect">
            <a:avLst/>
          </a:prstGeom>
          <a:noFill/>
        </p:spPr>
        <p:txBody>
          <a:bodyPr wrap="none" rtlCol="0">
            <a:spAutoFit/>
          </a:bodyPr>
          <a:lstStyle/>
          <a:p>
            <a:r>
              <a:rPr lang="en-US" sz="4400" dirty="0" smtClean="0"/>
              <a:t>Seeding</a:t>
            </a:r>
            <a:endParaRPr lang="en-US" sz="4400" dirty="0"/>
          </a:p>
        </p:txBody>
      </p:sp>
    </p:spTree>
    <p:extLst>
      <p:ext uri="{BB962C8B-B14F-4D97-AF65-F5344CB8AC3E}">
        <p14:creationId xmlns:p14="http://schemas.microsoft.com/office/powerpoint/2010/main" val="1462253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7312" y="926433"/>
            <a:ext cx="6440369" cy="7315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346977" y="169666"/>
            <a:ext cx="2340705" cy="230832"/>
          </a:xfrm>
          <a:prstGeom prst="rect">
            <a:avLst/>
          </a:prstGeom>
          <a:noFill/>
        </p:spPr>
        <p:txBody>
          <a:bodyPr wrap="none" rtlCol="0">
            <a:spAutoFit/>
          </a:bodyPr>
          <a:lstStyle/>
          <a:p>
            <a:pPr algn="ctr"/>
            <a:r>
              <a:rPr lang="en-US" sz="900" b="1" dirty="0" smtClean="0"/>
              <a:t>Printable Template for Interactive Notebook</a:t>
            </a:r>
            <a:endParaRPr lang="en-US" sz="900" b="1" dirty="0"/>
          </a:p>
        </p:txBody>
      </p:sp>
      <p:cxnSp>
        <p:nvCxnSpPr>
          <p:cNvPr id="4" name="Straight Connector 3"/>
          <p:cNvCxnSpPr/>
          <p:nvPr/>
        </p:nvCxnSpPr>
        <p:spPr>
          <a:xfrm>
            <a:off x="3429000" y="926433"/>
            <a:ext cx="0" cy="7315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429000" y="4533900"/>
            <a:ext cx="3181350"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5400000">
            <a:off x="4745233" y="2554281"/>
            <a:ext cx="2683620" cy="523220"/>
          </a:xfrm>
          <a:prstGeom prst="rect">
            <a:avLst/>
          </a:prstGeom>
          <a:noFill/>
        </p:spPr>
        <p:txBody>
          <a:bodyPr wrap="none" rtlCol="0">
            <a:spAutoFit/>
          </a:bodyPr>
          <a:lstStyle/>
          <a:p>
            <a:r>
              <a:rPr lang="en-US" sz="2800" dirty="0" smtClean="0"/>
              <a:t>What is Seeding?</a:t>
            </a:r>
            <a:endParaRPr lang="en-US" sz="2800" dirty="0"/>
          </a:p>
        </p:txBody>
      </p:sp>
      <p:sp>
        <p:nvSpPr>
          <p:cNvPr id="2" name="Rectangle 1"/>
          <p:cNvSpPr/>
          <p:nvPr/>
        </p:nvSpPr>
        <p:spPr>
          <a:xfrm rot="5400000">
            <a:off x="4544505" y="6126157"/>
            <a:ext cx="3085075" cy="523220"/>
          </a:xfrm>
          <a:prstGeom prst="rect">
            <a:avLst/>
          </a:prstGeom>
        </p:spPr>
        <p:txBody>
          <a:bodyPr wrap="none">
            <a:spAutoFit/>
          </a:bodyPr>
          <a:lstStyle/>
          <a:p>
            <a:r>
              <a:rPr lang="en-US" sz="2800" dirty="0"/>
              <a:t>What is </a:t>
            </a:r>
            <a:r>
              <a:rPr lang="en-US" sz="2800" dirty="0" smtClean="0"/>
              <a:t>Pollination?</a:t>
            </a:r>
            <a:endParaRPr lang="en-US" sz="2800" dirty="0"/>
          </a:p>
        </p:txBody>
      </p:sp>
    </p:spTree>
    <p:extLst>
      <p:ext uri="{BB962C8B-B14F-4D97-AF65-F5344CB8AC3E}">
        <p14:creationId xmlns:p14="http://schemas.microsoft.com/office/powerpoint/2010/main" val="1606038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7312" y="926433"/>
            <a:ext cx="6440369" cy="7315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346977" y="169666"/>
            <a:ext cx="2340705" cy="230832"/>
          </a:xfrm>
          <a:prstGeom prst="rect">
            <a:avLst/>
          </a:prstGeom>
          <a:noFill/>
        </p:spPr>
        <p:txBody>
          <a:bodyPr wrap="none" rtlCol="0">
            <a:spAutoFit/>
          </a:bodyPr>
          <a:lstStyle/>
          <a:p>
            <a:pPr algn="ctr"/>
            <a:r>
              <a:rPr lang="en-US" sz="900" b="1" dirty="0" smtClean="0"/>
              <a:t>Printable Template for Interactive Notebook</a:t>
            </a:r>
            <a:endParaRPr lang="en-US" sz="900" b="1" dirty="0"/>
          </a:p>
        </p:txBody>
      </p:sp>
      <p:cxnSp>
        <p:nvCxnSpPr>
          <p:cNvPr id="4" name="Straight Connector 3"/>
          <p:cNvCxnSpPr/>
          <p:nvPr/>
        </p:nvCxnSpPr>
        <p:spPr>
          <a:xfrm>
            <a:off x="3429000" y="926433"/>
            <a:ext cx="0" cy="7315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429000" y="4533900"/>
            <a:ext cx="3181350"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538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9450" y="557939"/>
            <a:ext cx="2200759" cy="29601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99203" y="7966129"/>
            <a:ext cx="3459601" cy="584775"/>
          </a:xfrm>
          <a:prstGeom prst="rect">
            <a:avLst/>
          </a:prstGeom>
          <a:noFill/>
        </p:spPr>
        <p:txBody>
          <a:bodyPr wrap="none" rtlCol="0">
            <a:spAutoFit/>
          </a:bodyPr>
          <a:lstStyle/>
          <a:p>
            <a:pPr algn="ctr"/>
            <a:r>
              <a:rPr lang="en-US" sz="3200" b="1" dirty="0" smtClean="0"/>
              <a:t>Foldable Directions</a:t>
            </a:r>
            <a:endParaRPr lang="en-US" sz="3200" b="1" dirty="0"/>
          </a:p>
        </p:txBody>
      </p:sp>
      <p:cxnSp>
        <p:nvCxnSpPr>
          <p:cNvPr id="5" name="Straight Connector 4"/>
          <p:cNvCxnSpPr>
            <a:endCxn id="7" idx="0"/>
          </p:cNvCxnSpPr>
          <p:nvPr/>
        </p:nvCxnSpPr>
        <p:spPr>
          <a:xfrm flipH="1" flipV="1">
            <a:off x="1549830" y="557939"/>
            <a:ext cx="18787" cy="2935713"/>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787204" y="655793"/>
            <a:ext cx="2154264" cy="1323439"/>
          </a:xfrm>
          <a:prstGeom prst="rect">
            <a:avLst/>
          </a:prstGeom>
          <a:noFill/>
        </p:spPr>
        <p:txBody>
          <a:bodyPr wrap="square" rtlCol="0">
            <a:spAutoFit/>
          </a:bodyPr>
          <a:lstStyle/>
          <a:p>
            <a:r>
              <a:rPr lang="en-US" sz="2000" b="1" dirty="0" smtClean="0"/>
              <a:t>Fold paper in half</a:t>
            </a:r>
          </a:p>
          <a:p>
            <a:r>
              <a:rPr lang="en-US" sz="2000" b="1" dirty="0" smtClean="0"/>
              <a:t>Both vertically and horizontally </a:t>
            </a:r>
          </a:p>
          <a:p>
            <a:endParaRPr lang="en-US" sz="2000" b="1" dirty="0"/>
          </a:p>
        </p:txBody>
      </p:sp>
      <p:sp>
        <p:nvSpPr>
          <p:cNvPr id="11" name="TextBox 10"/>
          <p:cNvSpPr txBox="1"/>
          <p:nvPr/>
        </p:nvSpPr>
        <p:spPr>
          <a:xfrm>
            <a:off x="3825224" y="4994729"/>
            <a:ext cx="2560484" cy="923330"/>
          </a:xfrm>
          <a:prstGeom prst="rect">
            <a:avLst/>
          </a:prstGeom>
          <a:noFill/>
        </p:spPr>
        <p:txBody>
          <a:bodyPr wrap="square" rtlCol="0">
            <a:spAutoFit/>
          </a:bodyPr>
          <a:lstStyle/>
          <a:p>
            <a:r>
              <a:rPr lang="en-US" b="1" dirty="0" smtClean="0"/>
              <a:t>Cut along dotted line</a:t>
            </a:r>
          </a:p>
          <a:p>
            <a:r>
              <a:rPr lang="en-US" b="1" dirty="0"/>
              <a:t>	</a:t>
            </a:r>
            <a:r>
              <a:rPr lang="en-US" b="1" dirty="0" smtClean="0"/>
              <a:t>	</a:t>
            </a:r>
          </a:p>
          <a:p>
            <a:endParaRPr lang="en-US" b="1" dirty="0"/>
          </a:p>
        </p:txBody>
      </p:sp>
      <p:pic>
        <p:nvPicPr>
          <p:cNvPr id="14" name="Picture 13"/>
          <p:cNvPicPr>
            <a:picLocks noChangeAspect="1"/>
          </p:cNvPicPr>
          <p:nvPr/>
        </p:nvPicPr>
        <p:blipFill>
          <a:blip r:embed="rId2"/>
          <a:stretch>
            <a:fillRect/>
          </a:stretch>
        </p:blipFill>
        <p:spPr>
          <a:xfrm>
            <a:off x="523954" y="4533900"/>
            <a:ext cx="2237426" cy="2993395"/>
          </a:xfrm>
          <a:prstGeom prst="rect">
            <a:avLst/>
          </a:prstGeom>
        </p:spPr>
      </p:pic>
      <p:cxnSp>
        <p:nvCxnSpPr>
          <p:cNvPr id="16" name="Straight Connector 15"/>
          <p:cNvCxnSpPr/>
          <p:nvPr/>
        </p:nvCxnSpPr>
        <p:spPr>
          <a:xfrm>
            <a:off x="468237" y="2075804"/>
            <a:ext cx="2200759"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699203" y="6076950"/>
            <a:ext cx="1007542"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4" idx="0"/>
            <a:endCxn id="14" idx="2"/>
          </p:cNvCxnSpPr>
          <p:nvPr/>
        </p:nvCxnSpPr>
        <p:spPr>
          <a:xfrm>
            <a:off x="1642667" y="4533900"/>
            <a:ext cx="0" cy="2993395"/>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337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723900" y="742950"/>
            <a:ext cx="5429250" cy="762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727240" y="742951"/>
            <a:ext cx="5425910" cy="7620000"/>
          </a:xfrm>
          <a:prstGeom prst="rect">
            <a:avLst/>
          </a:prstGeom>
        </p:spPr>
      </p:pic>
      <p:sp>
        <p:nvSpPr>
          <p:cNvPr id="4" name="TextBox 3"/>
          <p:cNvSpPr txBox="1"/>
          <p:nvPr/>
        </p:nvSpPr>
        <p:spPr>
          <a:xfrm>
            <a:off x="2471594" y="1278034"/>
            <a:ext cx="1971502" cy="830997"/>
          </a:xfrm>
          <a:prstGeom prst="rect">
            <a:avLst/>
          </a:prstGeom>
          <a:noFill/>
        </p:spPr>
        <p:txBody>
          <a:bodyPr wrap="none" rtlCol="0">
            <a:spAutoFit/>
          </a:bodyPr>
          <a:lstStyle/>
          <a:p>
            <a:r>
              <a:rPr lang="en-US" sz="4800" b="1" dirty="0" smtClean="0">
                <a:solidFill>
                  <a:srgbClr val="0070C0"/>
                </a:solidFill>
              </a:rPr>
              <a:t>Credits</a:t>
            </a:r>
            <a:endParaRPr lang="en-US" sz="4800" b="1" dirty="0">
              <a:solidFill>
                <a:srgbClr val="0070C0"/>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566" y="2236685"/>
            <a:ext cx="3810868" cy="127028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9685" y="4040107"/>
            <a:ext cx="1928907" cy="87782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9973" y="5154434"/>
            <a:ext cx="2779183" cy="990600"/>
          </a:xfrm>
          <a:prstGeom prst="rect">
            <a:avLst/>
          </a:prstGeom>
        </p:spPr>
      </p:pic>
    </p:spTree>
    <p:extLst>
      <p:ext uri="{BB962C8B-B14F-4D97-AF65-F5344CB8AC3E}">
        <p14:creationId xmlns:p14="http://schemas.microsoft.com/office/powerpoint/2010/main" val="1644599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ESS3-1 Earth and Human Activity | Next Generation Science Standards - Internet Explorer">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l="16209" t="25783" r="16601"/>
          <a:stretch/>
        </p:blipFill>
        <p:spPr>
          <a:xfrm rot="16200000">
            <a:off x="-693880" y="1977602"/>
            <a:ext cx="9115337" cy="521745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8662" y="4206932"/>
            <a:ext cx="1667362" cy="758798"/>
          </a:xfrm>
          <a:prstGeom prst="rect">
            <a:avLst/>
          </a:prstGeom>
        </p:spPr>
      </p:pic>
    </p:spTree>
    <p:extLst>
      <p:ext uri="{BB962C8B-B14F-4D97-AF65-F5344CB8AC3E}">
        <p14:creationId xmlns:p14="http://schemas.microsoft.com/office/powerpoint/2010/main" val="3024839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007" y="727341"/>
            <a:ext cx="5783179" cy="7386638"/>
          </a:xfrm>
          <a:prstGeom prst="rect">
            <a:avLst/>
          </a:prstGeom>
          <a:noFill/>
        </p:spPr>
        <p:txBody>
          <a:bodyPr wrap="square" rtlCol="0">
            <a:spAutoFit/>
          </a:bodyPr>
          <a:lstStyle/>
          <a:p>
            <a:r>
              <a:rPr lang="en-US" sz="1400" b="1" dirty="0" smtClean="0"/>
              <a:t>EVIDENCE STATEMENTS</a:t>
            </a:r>
          </a:p>
          <a:p>
            <a:r>
              <a:rPr lang="en-US" sz="1400" dirty="0" smtClean="0"/>
              <a:t>Observable </a:t>
            </a:r>
            <a:r>
              <a:rPr lang="en-US" sz="1400" dirty="0"/>
              <a:t>features of the student performance by the end of the grade</a:t>
            </a:r>
            <a:r>
              <a:rPr lang="en-US" sz="1400" dirty="0" smtClean="0"/>
              <a:t>:</a:t>
            </a:r>
          </a:p>
          <a:p>
            <a:endParaRPr lang="en-US" sz="1400" dirty="0" smtClean="0"/>
          </a:p>
          <a:p>
            <a:r>
              <a:rPr lang="en-US" sz="1200" dirty="0" smtClean="0"/>
              <a:t>1.  </a:t>
            </a:r>
            <a:r>
              <a:rPr lang="en-US" sz="1200" u="sng" dirty="0"/>
              <a:t>Components of the model</a:t>
            </a:r>
          </a:p>
          <a:p>
            <a:r>
              <a:rPr lang="en-US" sz="1200" dirty="0" smtClean="0"/>
              <a:t>a)  From </a:t>
            </a:r>
            <a:r>
              <a:rPr lang="en-US" sz="1200" dirty="0"/>
              <a:t>the given model (e.g., representation, diagram, drawing, physical replica, diorama, dramatization, storyboard) of a phenomenon involving the needs of living things and their environments, students identify and describe the components that are relevant to their representations, including:</a:t>
            </a:r>
          </a:p>
          <a:p>
            <a:pPr marL="857250" lvl="1" indent="-400050">
              <a:buFont typeface="+mj-lt"/>
              <a:buAutoNum type="romanLcPeriod"/>
            </a:pPr>
            <a:r>
              <a:rPr lang="en-US" sz="1200" dirty="0" smtClean="0"/>
              <a:t>Different </a:t>
            </a:r>
            <a:r>
              <a:rPr lang="en-US" sz="1200" dirty="0"/>
              <a:t>plants and animals (including humans).</a:t>
            </a:r>
          </a:p>
          <a:p>
            <a:pPr marL="857250" lvl="1" indent="-400050">
              <a:buFont typeface="+mj-lt"/>
              <a:buAutoNum type="romanLcPeriod"/>
            </a:pPr>
            <a:r>
              <a:rPr lang="en-US" sz="1200" dirty="0" smtClean="0"/>
              <a:t>The </a:t>
            </a:r>
            <a:r>
              <a:rPr lang="en-US" sz="1200" dirty="0"/>
              <a:t>places where the different plants and animals live.</a:t>
            </a:r>
          </a:p>
          <a:p>
            <a:pPr marL="857250" lvl="1" indent="-400050">
              <a:buFont typeface="+mj-lt"/>
              <a:buAutoNum type="romanLcPeriod"/>
            </a:pPr>
            <a:r>
              <a:rPr lang="en-US" sz="1200" dirty="0" smtClean="0"/>
              <a:t>The </a:t>
            </a:r>
            <a:r>
              <a:rPr lang="en-US" sz="1200" dirty="0"/>
              <a:t>things that plants and animals need (e.g., water, air, and land resources such as wood, soil, and rocks). </a:t>
            </a:r>
            <a:endParaRPr lang="en-US" sz="1200" dirty="0" smtClean="0"/>
          </a:p>
          <a:p>
            <a:endParaRPr lang="en-US" sz="1200" dirty="0"/>
          </a:p>
          <a:p>
            <a:r>
              <a:rPr lang="en-US" sz="1200" dirty="0" smtClean="0"/>
              <a:t>2.  </a:t>
            </a:r>
            <a:r>
              <a:rPr lang="en-US" sz="1200" u="sng" dirty="0" smtClean="0"/>
              <a:t>Relationships</a:t>
            </a:r>
            <a:endParaRPr lang="en-US" sz="1200" u="sng" dirty="0"/>
          </a:p>
          <a:p>
            <a:r>
              <a:rPr lang="en-US" sz="1200" dirty="0" smtClean="0"/>
              <a:t>a)  Students </a:t>
            </a:r>
            <a:r>
              <a:rPr lang="en-US" sz="1200" dirty="0"/>
              <a:t>use the given model to represent and describe relationships between the components, including:</a:t>
            </a:r>
          </a:p>
          <a:p>
            <a:pPr marL="857250" lvl="1" indent="-400050">
              <a:buFont typeface="+mj-lt"/>
              <a:buAutoNum type="romanLcPeriod"/>
            </a:pPr>
            <a:r>
              <a:rPr lang="en-US" sz="1200" dirty="0" smtClean="0"/>
              <a:t>The </a:t>
            </a:r>
            <a:r>
              <a:rPr lang="en-US" sz="1200" dirty="0"/>
              <a:t>relationships between the different plants and animals and the materials they need to survive (e.g., fish need water to swim, deer need buds and leaves to eat, plants need water and sunlight to grow).</a:t>
            </a:r>
          </a:p>
          <a:p>
            <a:pPr marL="857250" lvl="1" indent="-400050">
              <a:buFont typeface="+mj-lt"/>
              <a:buAutoNum type="romanLcPeriod"/>
            </a:pPr>
            <a:r>
              <a:rPr lang="en-US" sz="1200" dirty="0" smtClean="0"/>
              <a:t>The </a:t>
            </a:r>
            <a:r>
              <a:rPr lang="en-US" sz="1200" dirty="0"/>
              <a:t>relationships between places where different plants and animals live and the resources those places provide.</a:t>
            </a:r>
          </a:p>
          <a:p>
            <a:pPr marL="857250" lvl="1" indent="-400050">
              <a:buFont typeface="+mj-lt"/>
              <a:buAutoNum type="romanLcPeriod"/>
            </a:pPr>
            <a:r>
              <a:rPr lang="en-US" sz="1200" dirty="0" smtClean="0"/>
              <a:t>The </a:t>
            </a:r>
            <a:r>
              <a:rPr lang="en-US" sz="1200" dirty="0"/>
              <a:t>relationships between specific plants and animals and where they live (e.g., fish live in water environments, deer live in forests where there are buds and leaves, rabbits live in fields and woods where there is grass to eat and space for burrows for homes, plants live in sunny and moist areas, humans get resources from nature [e.g., building materials from trees to help them live where they want to live]). </a:t>
            </a:r>
            <a:endParaRPr lang="en-US" sz="1200" dirty="0" smtClean="0"/>
          </a:p>
          <a:p>
            <a:endParaRPr lang="en-US" sz="1200" dirty="0"/>
          </a:p>
          <a:p>
            <a:r>
              <a:rPr lang="en-US" sz="1200" dirty="0" smtClean="0"/>
              <a:t>3.  </a:t>
            </a:r>
            <a:r>
              <a:rPr lang="en-US" sz="1200" u="sng" dirty="0" smtClean="0"/>
              <a:t>Connections</a:t>
            </a:r>
            <a:endParaRPr lang="en-US" sz="1200" u="sng" dirty="0"/>
          </a:p>
          <a:p>
            <a:r>
              <a:rPr lang="en-US" sz="1200" dirty="0" smtClean="0"/>
              <a:t>a)  Students </a:t>
            </a:r>
            <a:r>
              <a:rPr lang="en-US" sz="1200" dirty="0"/>
              <a:t>use the given model to represent and describe, including:</a:t>
            </a:r>
          </a:p>
          <a:p>
            <a:pPr marL="857250" lvl="1" indent="-400050">
              <a:buFont typeface="+mj-lt"/>
              <a:buAutoNum type="romanLcPeriod"/>
            </a:pPr>
            <a:r>
              <a:rPr lang="en-US" sz="1200" dirty="0" smtClean="0"/>
              <a:t>Students </a:t>
            </a:r>
            <a:r>
              <a:rPr lang="en-US" sz="1200" dirty="0"/>
              <a:t>use the given model to describe the pattern of how the needs of different plants and animals are met by the various places in which they live (e.g., plants need sunlight so they are found in places that have sunlight; fish swim in water so they live in lakes, rivers, ponds, and oceans; deer eat buds and leaves so they live in the forest).</a:t>
            </a:r>
          </a:p>
          <a:p>
            <a:pPr marL="857250" lvl="1" indent="-400050">
              <a:buFont typeface="+mj-lt"/>
              <a:buAutoNum type="romanLcPeriod"/>
            </a:pPr>
            <a:r>
              <a:rPr lang="en-US" sz="1200" dirty="0" smtClean="0"/>
              <a:t>Students </a:t>
            </a:r>
            <a:r>
              <a:rPr lang="en-US" sz="1200" dirty="0"/>
              <a:t>use the given model to describe that plants and animals, the places in which they live, and the resources found in those places are each part of a system, and that these parts of systems work together and allow living things to meet their needs.</a:t>
            </a:r>
          </a:p>
        </p:txBody>
      </p:sp>
    </p:spTree>
    <p:extLst>
      <p:ext uri="{BB962C8B-B14F-4D97-AF65-F5344CB8AC3E}">
        <p14:creationId xmlns:p14="http://schemas.microsoft.com/office/powerpoint/2010/main" val="3098592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506" y="33814"/>
            <a:ext cx="6371303" cy="7909858"/>
          </a:xfrm>
          <a:prstGeom prst="rect">
            <a:avLst/>
          </a:prstGeom>
        </p:spPr>
        <p:txBody>
          <a:bodyPr wrap="square">
            <a:spAutoFit/>
          </a:bodyPr>
          <a:lstStyle/>
          <a:p>
            <a:pPr algn="ctr"/>
            <a:r>
              <a:rPr lang="en-US" sz="2800" b="1" dirty="0" smtClean="0"/>
              <a:t>Teacher Notes</a:t>
            </a:r>
          </a:p>
          <a:p>
            <a:endParaRPr lang="en-US" sz="1400" dirty="0" smtClean="0"/>
          </a:p>
          <a:p>
            <a:r>
              <a:rPr lang="en-US" sz="1400" b="1" dirty="0" smtClean="0"/>
              <a:t>NGSS </a:t>
            </a:r>
          </a:p>
          <a:p>
            <a:r>
              <a:rPr lang="en-US" sz="1400" b="1" dirty="0" smtClean="0"/>
              <a:t>Use a model to represent the relationship between the needs of different plants and animals (including humans) and the places they live. [Clarification Statement: Examples of relationships could include that deer eat buds and leaves, therefore, they usually live in forested areas; and, grasses need sunlight so they often grow in meadows. Plants, animals, and their surroundings make up a system.] </a:t>
            </a:r>
          </a:p>
          <a:p>
            <a:endParaRPr lang="en-US" sz="1400" b="1" dirty="0" smtClean="0"/>
          </a:p>
          <a:p>
            <a:r>
              <a:rPr lang="en-US" sz="1400" b="1" dirty="0"/>
              <a:t>Disciplinary Core Ideas </a:t>
            </a:r>
          </a:p>
          <a:p>
            <a:r>
              <a:rPr lang="en-US" sz="1400" b="1" dirty="0" smtClean="0"/>
              <a:t>ESS3.A</a:t>
            </a:r>
            <a:r>
              <a:rPr lang="en-US" sz="1400" b="1" dirty="0"/>
              <a:t>: Natural Resources </a:t>
            </a:r>
          </a:p>
          <a:p>
            <a:r>
              <a:rPr lang="en-US" sz="1400" dirty="0"/>
              <a:t>•Living things need water, air, and resources from the land, and they live in places that have the things they need. Humans use natural resources for everything they do. </a:t>
            </a:r>
          </a:p>
          <a:p>
            <a:endParaRPr lang="en-US" sz="1400" b="1" dirty="0" smtClean="0"/>
          </a:p>
          <a:p>
            <a:r>
              <a:rPr lang="en-US" sz="1400" b="1" dirty="0" smtClean="0"/>
              <a:t>CCSS</a:t>
            </a:r>
          </a:p>
          <a:p>
            <a:r>
              <a:rPr lang="en-US" sz="1400" b="1" dirty="0"/>
              <a:t>SL.K.5</a:t>
            </a:r>
          </a:p>
          <a:p>
            <a:r>
              <a:rPr lang="en-US" sz="1400" dirty="0"/>
              <a:t>Add drawings or other visual displays to descriptions as desired to provide additional detail. (K-ESS3-1) </a:t>
            </a:r>
          </a:p>
          <a:p>
            <a:endParaRPr lang="en-US" sz="1400" b="1" dirty="0" smtClean="0"/>
          </a:p>
          <a:p>
            <a:endParaRPr lang="en-US" sz="1400" b="1" dirty="0" smtClean="0"/>
          </a:p>
          <a:p>
            <a:endParaRPr lang="en-US" dirty="0" smtClean="0"/>
          </a:p>
          <a:p>
            <a:r>
              <a:rPr lang="en-US" b="1" dirty="0" smtClean="0"/>
              <a:t>A Framework for K-12 Science Education: Practices, Crosscutting Concepts, and Core Ideas  ( 2012 ) </a:t>
            </a:r>
          </a:p>
          <a:p>
            <a:r>
              <a:rPr lang="en-US" sz="1000" dirty="0" smtClean="0">
                <a:hlinkClick r:id="rId2"/>
              </a:rPr>
              <a:t>http://www.nap.edu/openbook.php?record_id=13165&amp;page=108</a:t>
            </a:r>
            <a:endParaRPr lang="en-US" sz="1000" dirty="0" smtClean="0"/>
          </a:p>
          <a:p>
            <a:endParaRPr lang="en-US" sz="1000" dirty="0" smtClean="0"/>
          </a:p>
          <a:p>
            <a:r>
              <a:rPr lang="en-US" sz="1400" b="1" dirty="0"/>
              <a:t>Grade Band Endpoints for ESS3.A</a:t>
            </a:r>
          </a:p>
          <a:p>
            <a:r>
              <a:rPr lang="en-US" sz="1400" b="1" dirty="0" smtClean="0"/>
              <a:t>By </a:t>
            </a:r>
            <a:r>
              <a:rPr lang="en-US" sz="1400" b="1" dirty="0"/>
              <a:t>the end of grade 2. </a:t>
            </a:r>
            <a:endParaRPr lang="en-US" sz="1400" b="1" dirty="0" smtClean="0"/>
          </a:p>
          <a:p>
            <a:r>
              <a:rPr lang="en-US" sz="1400" dirty="0" smtClean="0"/>
              <a:t>Living </a:t>
            </a:r>
            <a:r>
              <a:rPr lang="en-US" sz="1400" dirty="0"/>
              <a:t>things need water, air, and resources from the land, and they try to live in places that have the things they need. Humans use natural resources for everything they do: for example, they use soil and water to grow food, wood to burn to provide heat or to build shelters, and materials such as iron or copper extracted from Earth to make cooking pans.</a:t>
            </a:r>
          </a:p>
          <a:p>
            <a:endParaRPr lang="en-US" sz="1400" dirty="0" smtClean="0"/>
          </a:p>
          <a:p>
            <a:endParaRPr lang="en-US" sz="1400" dirty="0"/>
          </a:p>
        </p:txBody>
      </p:sp>
    </p:spTree>
    <p:extLst>
      <p:ext uri="{BB962C8B-B14F-4D97-AF65-F5344CB8AC3E}">
        <p14:creationId xmlns:p14="http://schemas.microsoft.com/office/powerpoint/2010/main" val="293792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2040" y="20881"/>
            <a:ext cx="5758271" cy="1754326"/>
          </a:xfrm>
          <a:prstGeom prst="rect">
            <a:avLst/>
          </a:prstGeom>
        </p:spPr>
        <p:txBody>
          <a:bodyPr wrap="square">
            <a:spAutoFit/>
          </a:bodyPr>
          <a:lstStyle/>
          <a:p>
            <a:pPr algn="ctr"/>
            <a:r>
              <a:rPr lang="en-US" sz="3600" b="1" dirty="0" smtClean="0"/>
              <a:t>Suggested Book</a:t>
            </a:r>
          </a:p>
          <a:p>
            <a:pPr algn="ctr"/>
            <a:r>
              <a:rPr lang="en-US" sz="3600" b="1" dirty="0" smtClean="0"/>
              <a:t>For</a:t>
            </a:r>
          </a:p>
          <a:p>
            <a:pPr algn="ctr"/>
            <a:r>
              <a:rPr lang="en-US" sz="3600" b="1" dirty="0" smtClean="0"/>
              <a:t>Read Aloud</a:t>
            </a:r>
            <a:endParaRPr lang="en-US" sz="3600" dirty="0"/>
          </a:p>
        </p:txBody>
      </p:sp>
      <p:sp>
        <p:nvSpPr>
          <p:cNvPr id="7" name="TextBox 6"/>
          <p:cNvSpPr txBox="1"/>
          <p:nvPr/>
        </p:nvSpPr>
        <p:spPr>
          <a:xfrm>
            <a:off x="2782883" y="6813955"/>
            <a:ext cx="3350407" cy="1477328"/>
          </a:xfrm>
          <a:prstGeom prst="rect">
            <a:avLst/>
          </a:prstGeom>
          <a:noFill/>
        </p:spPr>
        <p:txBody>
          <a:bodyPr wrap="square" rtlCol="0">
            <a:spAutoFit/>
          </a:bodyPr>
          <a:lstStyle/>
          <a:p>
            <a:r>
              <a:rPr lang="en-US" b="1" dirty="0"/>
              <a:t>What Is a Living Thing? (Science of Living Things) </a:t>
            </a:r>
            <a:endParaRPr lang="en-US" b="1" dirty="0" smtClean="0"/>
          </a:p>
          <a:p>
            <a:r>
              <a:rPr lang="en-US" dirty="0" smtClean="0"/>
              <a:t>October</a:t>
            </a:r>
            <a:r>
              <a:rPr lang="en-US" dirty="0"/>
              <a:t>, 1998 </a:t>
            </a:r>
            <a:endParaRPr lang="en-US" dirty="0" smtClean="0"/>
          </a:p>
          <a:p>
            <a:endParaRPr lang="en-US" dirty="0"/>
          </a:p>
          <a:p>
            <a:r>
              <a:rPr lang="en-US" dirty="0"/>
              <a:t>by </a:t>
            </a:r>
            <a:r>
              <a:rPr lang="en-US" dirty="0">
                <a:hlinkClick r:id="rId2"/>
              </a:rPr>
              <a:t>Bobbie </a:t>
            </a:r>
            <a:r>
              <a:rPr lang="en-US" dirty="0" err="1">
                <a:hlinkClick r:id="rId2"/>
              </a:rPr>
              <a:t>Kalman</a:t>
            </a:r>
            <a:r>
              <a:rPr lang="en-US" dirty="0"/>
              <a:t> (Author) </a:t>
            </a:r>
            <a:endParaRPr lang="en-US" dirty="0">
              <a:effectLst/>
            </a:endParaRPr>
          </a:p>
        </p:txBody>
      </p:sp>
      <p:sp>
        <p:nvSpPr>
          <p:cNvPr id="9" name="TextBox 8"/>
          <p:cNvSpPr txBox="1"/>
          <p:nvPr/>
        </p:nvSpPr>
        <p:spPr>
          <a:xfrm>
            <a:off x="2782883" y="4754394"/>
            <a:ext cx="3527428" cy="1477328"/>
          </a:xfrm>
          <a:prstGeom prst="rect">
            <a:avLst/>
          </a:prstGeom>
          <a:noFill/>
        </p:spPr>
        <p:txBody>
          <a:bodyPr wrap="square" rtlCol="0">
            <a:spAutoFit/>
          </a:bodyPr>
          <a:lstStyle/>
          <a:p>
            <a:r>
              <a:rPr lang="en-US" b="1" dirty="0" smtClean="0"/>
              <a:t>Growing </a:t>
            </a:r>
            <a:r>
              <a:rPr lang="en-US" b="1" dirty="0"/>
              <a:t>Like Me </a:t>
            </a:r>
            <a:endParaRPr lang="en-US" b="1" dirty="0" smtClean="0"/>
          </a:p>
          <a:p>
            <a:r>
              <a:rPr lang="en-US" dirty="0" smtClean="0"/>
              <a:t>March </a:t>
            </a:r>
            <a:r>
              <a:rPr lang="en-US" dirty="0"/>
              <a:t>1, 2001 </a:t>
            </a:r>
          </a:p>
          <a:p>
            <a:endParaRPr lang="en-US" dirty="0"/>
          </a:p>
          <a:p>
            <a:r>
              <a:rPr lang="en-US" dirty="0" smtClean="0"/>
              <a:t>By  Anne </a:t>
            </a:r>
            <a:r>
              <a:rPr lang="en-US" dirty="0"/>
              <a:t>Rockwell   (Author),    Holly Keller (Illustrator) </a:t>
            </a:r>
            <a:endParaRPr lang="en-US" dirty="0">
              <a:effectLst/>
            </a:endParaRPr>
          </a:p>
        </p:txBody>
      </p:sp>
      <p:pic>
        <p:nvPicPr>
          <p:cNvPr id="10" name="Picture 9"/>
          <p:cNvPicPr>
            <a:picLocks noChangeAspect="1"/>
          </p:cNvPicPr>
          <p:nvPr/>
        </p:nvPicPr>
        <p:blipFill>
          <a:blip r:embed="rId3"/>
          <a:stretch>
            <a:fillRect/>
          </a:stretch>
        </p:blipFill>
        <p:spPr>
          <a:xfrm>
            <a:off x="494704" y="1868208"/>
            <a:ext cx="1924050" cy="2381250"/>
          </a:xfrm>
          <a:prstGeom prst="rect">
            <a:avLst/>
          </a:prstGeom>
        </p:spPr>
      </p:pic>
      <p:sp>
        <p:nvSpPr>
          <p:cNvPr id="11" name="TextBox 10"/>
          <p:cNvSpPr txBox="1"/>
          <p:nvPr/>
        </p:nvSpPr>
        <p:spPr>
          <a:xfrm>
            <a:off x="2782883" y="2021744"/>
            <a:ext cx="3472905" cy="1477328"/>
          </a:xfrm>
          <a:prstGeom prst="rect">
            <a:avLst/>
          </a:prstGeom>
          <a:noFill/>
        </p:spPr>
        <p:txBody>
          <a:bodyPr wrap="square" rtlCol="0">
            <a:spAutoFit/>
          </a:bodyPr>
          <a:lstStyle/>
          <a:p>
            <a:r>
              <a:rPr lang="en-US" b="1" dirty="0"/>
              <a:t>Our Apple Tree </a:t>
            </a:r>
            <a:endParaRPr lang="en-US" b="1" dirty="0" smtClean="0"/>
          </a:p>
          <a:p>
            <a:r>
              <a:rPr lang="en-US" dirty="0" smtClean="0"/>
              <a:t>August </a:t>
            </a:r>
            <a:r>
              <a:rPr lang="en-US" dirty="0"/>
              <a:t>8, 2006 </a:t>
            </a:r>
            <a:endParaRPr lang="en-US" dirty="0" smtClean="0"/>
          </a:p>
          <a:p>
            <a:endParaRPr lang="en-US" dirty="0"/>
          </a:p>
          <a:p>
            <a:r>
              <a:rPr lang="en-US" dirty="0"/>
              <a:t>by </a:t>
            </a:r>
            <a:r>
              <a:rPr lang="en-US" dirty="0" err="1">
                <a:hlinkClick r:id="rId4"/>
              </a:rPr>
              <a:t>Gorel</a:t>
            </a:r>
            <a:r>
              <a:rPr lang="en-US" dirty="0">
                <a:hlinkClick r:id="rId4"/>
              </a:rPr>
              <a:t> Kristina </a:t>
            </a:r>
            <a:r>
              <a:rPr lang="en-US" dirty="0" err="1" smtClean="0">
                <a:hlinkClick r:id="rId4"/>
              </a:rPr>
              <a:t>Naslund</a:t>
            </a:r>
            <a:r>
              <a:rPr lang="en-US" dirty="0" smtClean="0"/>
              <a:t> (Author),</a:t>
            </a:r>
          </a:p>
          <a:p>
            <a:r>
              <a:rPr lang="en-US" dirty="0" smtClean="0">
                <a:hlinkClick r:id="rId5"/>
              </a:rPr>
              <a:t>Kristina </a:t>
            </a:r>
            <a:r>
              <a:rPr lang="en-US" dirty="0" err="1">
                <a:hlinkClick r:id="rId5"/>
              </a:rPr>
              <a:t>Digman</a:t>
            </a:r>
            <a:r>
              <a:rPr lang="en-US" dirty="0"/>
              <a:t> (Illustrator</a:t>
            </a:r>
            <a:endParaRPr lang="en-US" dirty="0">
              <a:effectLst/>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1223" y="4533900"/>
            <a:ext cx="1987531" cy="193629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704" y="6907763"/>
            <a:ext cx="1804832" cy="2031506"/>
          </a:xfrm>
          <a:prstGeom prst="rect">
            <a:avLst/>
          </a:prstGeom>
        </p:spPr>
      </p:pic>
    </p:spTree>
    <p:extLst>
      <p:ext uri="{BB962C8B-B14F-4D97-AF65-F5344CB8AC3E}">
        <p14:creationId xmlns:p14="http://schemas.microsoft.com/office/powerpoint/2010/main" val="2466417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2040" y="20881"/>
            <a:ext cx="5758271" cy="1754326"/>
          </a:xfrm>
          <a:prstGeom prst="rect">
            <a:avLst/>
          </a:prstGeom>
        </p:spPr>
        <p:txBody>
          <a:bodyPr wrap="square">
            <a:spAutoFit/>
          </a:bodyPr>
          <a:lstStyle/>
          <a:p>
            <a:pPr algn="ctr"/>
            <a:r>
              <a:rPr lang="en-US" sz="3600" b="1" dirty="0" smtClean="0"/>
              <a:t>Suggested Book</a:t>
            </a:r>
          </a:p>
          <a:p>
            <a:pPr algn="ctr"/>
            <a:r>
              <a:rPr lang="en-US" sz="3600" b="1" dirty="0" smtClean="0"/>
              <a:t>For</a:t>
            </a:r>
          </a:p>
          <a:p>
            <a:pPr algn="ctr"/>
            <a:r>
              <a:rPr lang="en-US" sz="3600" b="1" dirty="0" smtClean="0"/>
              <a:t>Read Aloud</a:t>
            </a:r>
            <a:endParaRPr lang="en-US" sz="3600" dirty="0"/>
          </a:p>
        </p:txBody>
      </p:sp>
      <p:pic>
        <p:nvPicPr>
          <p:cNvPr id="6" name="Picture 5"/>
          <p:cNvPicPr>
            <a:picLocks noChangeAspect="1"/>
          </p:cNvPicPr>
          <p:nvPr/>
        </p:nvPicPr>
        <p:blipFill>
          <a:blip r:embed="rId2"/>
          <a:stretch>
            <a:fillRect/>
          </a:stretch>
        </p:blipFill>
        <p:spPr>
          <a:xfrm>
            <a:off x="552040" y="6701873"/>
            <a:ext cx="1866714" cy="1526972"/>
          </a:xfrm>
          <a:prstGeom prst="rect">
            <a:avLst/>
          </a:prstGeom>
        </p:spPr>
      </p:pic>
      <p:sp>
        <p:nvSpPr>
          <p:cNvPr id="7" name="TextBox 6"/>
          <p:cNvSpPr txBox="1"/>
          <p:nvPr/>
        </p:nvSpPr>
        <p:spPr>
          <a:xfrm>
            <a:off x="2472877" y="6792354"/>
            <a:ext cx="4054642" cy="1477328"/>
          </a:xfrm>
          <a:prstGeom prst="rect">
            <a:avLst/>
          </a:prstGeom>
          <a:noFill/>
        </p:spPr>
        <p:txBody>
          <a:bodyPr wrap="square" rtlCol="0">
            <a:spAutoFit/>
          </a:bodyPr>
          <a:lstStyle/>
          <a:p>
            <a:r>
              <a:rPr lang="en-US" b="1" dirty="0" smtClean="0"/>
              <a:t>What's </a:t>
            </a:r>
            <a:r>
              <a:rPr lang="en-US" b="1" dirty="0"/>
              <a:t>Alive? (Let's-Read-and-Find-Out Science 1) Paperback  – August 18, 1995 </a:t>
            </a:r>
          </a:p>
          <a:p>
            <a:endParaRPr lang="en-US" dirty="0"/>
          </a:p>
          <a:p>
            <a:r>
              <a:rPr lang="en-US" dirty="0"/>
              <a:t>by Kathleen Weidner </a:t>
            </a:r>
            <a:r>
              <a:rPr lang="en-US" dirty="0" err="1"/>
              <a:t>Zoehfeld</a:t>
            </a:r>
            <a:r>
              <a:rPr lang="en-US" dirty="0"/>
              <a:t>   (Author),    Nadine Bernard Westcott (Illustrator) </a:t>
            </a:r>
          </a:p>
        </p:txBody>
      </p:sp>
      <p:pic>
        <p:nvPicPr>
          <p:cNvPr id="8" name="Picture 7"/>
          <p:cNvPicPr>
            <a:picLocks noChangeAspect="1"/>
          </p:cNvPicPr>
          <p:nvPr/>
        </p:nvPicPr>
        <p:blipFill>
          <a:blip r:embed="rId3"/>
          <a:stretch>
            <a:fillRect/>
          </a:stretch>
        </p:blipFill>
        <p:spPr>
          <a:xfrm>
            <a:off x="497917" y="4342460"/>
            <a:ext cx="1974960" cy="1974960"/>
          </a:xfrm>
          <a:prstGeom prst="rect">
            <a:avLst/>
          </a:prstGeom>
        </p:spPr>
      </p:pic>
      <p:sp>
        <p:nvSpPr>
          <p:cNvPr id="9" name="TextBox 8"/>
          <p:cNvSpPr txBox="1"/>
          <p:nvPr/>
        </p:nvSpPr>
        <p:spPr>
          <a:xfrm>
            <a:off x="2782883" y="4754394"/>
            <a:ext cx="3527428" cy="1200329"/>
          </a:xfrm>
          <a:prstGeom prst="rect">
            <a:avLst/>
          </a:prstGeom>
          <a:noFill/>
        </p:spPr>
        <p:txBody>
          <a:bodyPr wrap="square" rtlCol="0">
            <a:spAutoFit/>
          </a:bodyPr>
          <a:lstStyle/>
          <a:p>
            <a:r>
              <a:rPr lang="en-US" b="1" dirty="0"/>
              <a:t>Is It Living or Nonliving? (Living and Nonliving) Paperback – July 1, 2009 </a:t>
            </a:r>
            <a:endParaRPr lang="en-US" b="1" dirty="0" smtClean="0"/>
          </a:p>
          <a:p>
            <a:endParaRPr lang="en-US" b="1" dirty="0"/>
          </a:p>
          <a:p>
            <a:r>
              <a:rPr lang="en-US" dirty="0"/>
              <a:t>by </a:t>
            </a:r>
            <a:r>
              <a:rPr lang="en-US" dirty="0">
                <a:hlinkClick r:id="rId4"/>
              </a:rPr>
              <a:t>Rebecca </a:t>
            </a:r>
            <a:r>
              <a:rPr lang="en-US" dirty="0" err="1">
                <a:hlinkClick r:id="rId4"/>
              </a:rPr>
              <a:t>Rissman</a:t>
            </a:r>
            <a:endParaRPr lang="en-US" dirty="0">
              <a:effectLst/>
            </a:endParaRPr>
          </a:p>
        </p:txBody>
      </p:sp>
      <p:pic>
        <p:nvPicPr>
          <p:cNvPr id="10" name="Picture 9"/>
          <p:cNvPicPr>
            <a:picLocks noChangeAspect="1"/>
          </p:cNvPicPr>
          <p:nvPr/>
        </p:nvPicPr>
        <p:blipFill>
          <a:blip r:embed="rId5"/>
          <a:stretch>
            <a:fillRect/>
          </a:stretch>
        </p:blipFill>
        <p:spPr>
          <a:xfrm>
            <a:off x="494704" y="1868208"/>
            <a:ext cx="1924050" cy="2381250"/>
          </a:xfrm>
          <a:prstGeom prst="rect">
            <a:avLst/>
          </a:prstGeom>
        </p:spPr>
      </p:pic>
      <p:sp>
        <p:nvSpPr>
          <p:cNvPr id="11" name="TextBox 10"/>
          <p:cNvSpPr txBox="1"/>
          <p:nvPr/>
        </p:nvSpPr>
        <p:spPr>
          <a:xfrm>
            <a:off x="2735390" y="1956169"/>
            <a:ext cx="3326479" cy="1477328"/>
          </a:xfrm>
          <a:prstGeom prst="rect">
            <a:avLst/>
          </a:prstGeom>
          <a:noFill/>
        </p:spPr>
        <p:txBody>
          <a:bodyPr wrap="square" rtlCol="0">
            <a:spAutoFit/>
          </a:bodyPr>
          <a:lstStyle/>
          <a:p>
            <a:r>
              <a:rPr lang="en-US" b="1" dirty="0"/>
              <a:t>Our Apple Tree Paperback – August 8, 2006 </a:t>
            </a:r>
          </a:p>
          <a:p>
            <a:r>
              <a:rPr lang="en-US" dirty="0"/>
              <a:t>by </a:t>
            </a:r>
            <a:r>
              <a:rPr lang="en-US" dirty="0" err="1">
                <a:hlinkClick r:id="rId6"/>
              </a:rPr>
              <a:t>Gorel</a:t>
            </a:r>
            <a:r>
              <a:rPr lang="en-US" dirty="0">
                <a:hlinkClick r:id="rId6"/>
              </a:rPr>
              <a:t> Kristina </a:t>
            </a:r>
            <a:r>
              <a:rPr lang="en-US" dirty="0" err="1">
                <a:hlinkClick r:id="rId6"/>
              </a:rPr>
              <a:t>Naslund</a:t>
            </a:r>
            <a:r>
              <a:rPr lang="en-US" dirty="0"/>
              <a:t> (Author</a:t>
            </a:r>
            <a:r>
              <a:rPr lang="en-US" dirty="0" smtClean="0"/>
              <a:t>),</a:t>
            </a:r>
          </a:p>
          <a:p>
            <a:r>
              <a:rPr lang="en-US" dirty="0" smtClean="0">
                <a:hlinkClick r:id="rId7"/>
              </a:rPr>
              <a:t>Kristina </a:t>
            </a:r>
            <a:r>
              <a:rPr lang="en-US" dirty="0" err="1">
                <a:hlinkClick r:id="rId7"/>
              </a:rPr>
              <a:t>Digman</a:t>
            </a:r>
            <a:r>
              <a:rPr lang="en-US" dirty="0"/>
              <a:t> (Illustrator</a:t>
            </a:r>
            <a:endParaRPr lang="en-US" dirty="0">
              <a:effectLst/>
            </a:endParaRPr>
          </a:p>
        </p:txBody>
      </p:sp>
    </p:spTree>
    <p:extLst>
      <p:ext uri="{BB962C8B-B14F-4D97-AF65-F5344CB8AC3E}">
        <p14:creationId xmlns:p14="http://schemas.microsoft.com/office/powerpoint/2010/main" val="1619629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2040" y="362433"/>
            <a:ext cx="5758271" cy="1754326"/>
          </a:xfrm>
          <a:prstGeom prst="rect">
            <a:avLst/>
          </a:prstGeom>
        </p:spPr>
        <p:txBody>
          <a:bodyPr wrap="square">
            <a:spAutoFit/>
          </a:bodyPr>
          <a:lstStyle/>
          <a:p>
            <a:pPr algn="ctr"/>
            <a:r>
              <a:rPr lang="en-US" sz="3600" b="1" dirty="0" smtClean="0"/>
              <a:t>Suggested Book</a:t>
            </a:r>
          </a:p>
          <a:p>
            <a:pPr algn="ctr"/>
            <a:r>
              <a:rPr lang="en-US" sz="3600" b="1" dirty="0" smtClean="0"/>
              <a:t>For</a:t>
            </a:r>
          </a:p>
          <a:p>
            <a:pPr algn="ctr"/>
            <a:r>
              <a:rPr lang="en-US" sz="3600" b="1" dirty="0" smtClean="0"/>
              <a:t>Read Aloud</a:t>
            </a:r>
            <a:endParaRPr lang="en-US" sz="3600" dirty="0"/>
          </a:p>
        </p:txBody>
      </p:sp>
      <p:sp>
        <p:nvSpPr>
          <p:cNvPr id="3" name="TextBox 2"/>
          <p:cNvSpPr txBox="1"/>
          <p:nvPr/>
        </p:nvSpPr>
        <p:spPr>
          <a:xfrm>
            <a:off x="309153" y="2560319"/>
            <a:ext cx="6244047" cy="6494085"/>
          </a:xfrm>
          <a:prstGeom prst="rect">
            <a:avLst/>
          </a:prstGeom>
          <a:noFill/>
        </p:spPr>
        <p:txBody>
          <a:bodyPr wrap="square" rtlCol="0">
            <a:spAutoFit/>
          </a:bodyPr>
          <a:lstStyle/>
          <a:p>
            <a:r>
              <a:rPr lang="en-US" sz="1600" dirty="0" smtClean="0"/>
              <a:t>In small groups have student try to move objects from one plate to another without using their hands or moving the plates.  We are simulating a bee moving pollen or an animal moving seeds.</a:t>
            </a:r>
          </a:p>
          <a:p>
            <a:endParaRPr lang="en-US" sz="1600" dirty="0"/>
          </a:p>
          <a:p>
            <a:r>
              <a:rPr lang="en-US" sz="1600" dirty="0" smtClean="0"/>
              <a:t>My suggestions is to use paper plates with fine pollen like substance such as salt or baby power, as well as a variety of seed type objects such as sesame seeds, poppy seeds, pumpkin or sunflower seeds….  </a:t>
            </a:r>
          </a:p>
          <a:p>
            <a:endParaRPr lang="en-US" sz="1600" dirty="0" smtClean="0"/>
          </a:p>
          <a:p>
            <a:r>
              <a:rPr lang="en-US" sz="1600" dirty="0" smtClean="0"/>
              <a:t>Provide students with a spoon, tweezers, cotton balls, clothes pins, straws, Velcro, tape, feather, cloth, pipe cleaner… to move the objects </a:t>
            </a:r>
          </a:p>
          <a:p>
            <a:endParaRPr lang="en-US" sz="1600" dirty="0"/>
          </a:p>
          <a:p>
            <a:r>
              <a:rPr lang="en-US" sz="1600" dirty="0" smtClean="0"/>
              <a:t>Probing questions:</a:t>
            </a:r>
            <a:br>
              <a:rPr lang="en-US" sz="1600" dirty="0" smtClean="0"/>
            </a:br>
            <a:r>
              <a:rPr lang="en-US" sz="1600" dirty="0" smtClean="0"/>
              <a:t/>
            </a:r>
            <a:br>
              <a:rPr lang="en-US" sz="1600" dirty="0" smtClean="0"/>
            </a:br>
            <a:r>
              <a:rPr lang="en-US" sz="1600" dirty="0" smtClean="0"/>
              <a:t>Which was easier to move the powder or the seeds?</a:t>
            </a:r>
            <a:br>
              <a:rPr lang="en-US" sz="1600" dirty="0" smtClean="0"/>
            </a:br>
            <a:r>
              <a:rPr lang="en-US" sz="1600" dirty="0" smtClean="0"/>
              <a:t>Why?</a:t>
            </a:r>
          </a:p>
          <a:p>
            <a:r>
              <a:rPr lang="en-US" sz="1600" dirty="0"/>
              <a:t/>
            </a:r>
            <a:br>
              <a:rPr lang="en-US" sz="1600" dirty="0"/>
            </a:br>
            <a:r>
              <a:rPr lang="en-US" sz="1600" dirty="0" smtClean="0"/>
              <a:t>Which device worked the best?</a:t>
            </a:r>
            <a:br>
              <a:rPr lang="en-US" sz="1600" dirty="0" smtClean="0"/>
            </a:br>
            <a:r>
              <a:rPr lang="en-US" sz="1600" dirty="0" smtClean="0"/>
              <a:t>Why?</a:t>
            </a:r>
          </a:p>
          <a:p>
            <a:endParaRPr lang="en-US" sz="1600" dirty="0" smtClean="0"/>
          </a:p>
          <a:p>
            <a:r>
              <a:rPr lang="en-US" sz="1600" dirty="0" smtClean="0"/>
              <a:t>Read article and relate the objects to the types of animals involved in the pollination and seeding process.</a:t>
            </a:r>
          </a:p>
          <a:p>
            <a:endParaRPr lang="en-US" sz="1600" dirty="0"/>
          </a:p>
          <a:p>
            <a:r>
              <a:rPr lang="en-US" sz="1600" dirty="0" smtClean="0"/>
              <a:t>Discuss students experience with pollination and seeding.</a:t>
            </a:r>
          </a:p>
          <a:p>
            <a:r>
              <a:rPr lang="en-US" sz="1600" dirty="0" smtClean="0"/>
              <a:t>Have you seen insects on a flower?</a:t>
            </a:r>
          </a:p>
          <a:p>
            <a:r>
              <a:rPr lang="en-US" sz="1600" dirty="0" smtClean="0"/>
              <a:t>Where have you seen a seed in fruit?</a:t>
            </a:r>
            <a:br>
              <a:rPr lang="en-US" sz="1600" dirty="0" smtClean="0"/>
            </a:br>
            <a:r>
              <a:rPr lang="en-US" sz="1600" dirty="0" smtClean="0"/>
              <a:t>Have you planted a seed?  Have you accidently planted a seed?</a:t>
            </a:r>
          </a:p>
        </p:txBody>
      </p:sp>
      <p:pic>
        <p:nvPicPr>
          <p:cNvPr id="6" name="Picture 5"/>
          <p:cNvPicPr>
            <a:picLocks noChangeAspect="1"/>
          </p:cNvPicPr>
          <p:nvPr/>
        </p:nvPicPr>
        <p:blipFill>
          <a:blip r:embed="rId2"/>
          <a:stretch>
            <a:fillRect/>
          </a:stretch>
        </p:blipFill>
        <p:spPr>
          <a:xfrm>
            <a:off x="2414112" y="3741821"/>
            <a:ext cx="3396138" cy="2778041"/>
          </a:xfrm>
          <a:prstGeom prst="rect">
            <a:avLst/>
          </a:prstGeom>
        </p:spPr>
      </p:pic>
    </p:spTree>
    <p:extLst>
      <p:ext uri="{BB962C8B-B14F-4D97-AF65-F5344CB8AC3E}">
        <p14:creationId xmlns:p14="http://schemas.microsoft.com/office/powerpoint/2010/main" val="550399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952" y="325743"/>
            <a:ext cx="6282266" cy="6586418"/>
          </a:xfrm>
          <a:prstGeom prst="rect">
            <a:avLst/>
          </a:prstGeom>
        </p:spPr>
        <p:txBody>
          <a:bodyPr wrap="square">
            <a:spAutoFit/>
          </a:bodyPr>
          <a:lstStyle/>
          <a:p>
            <a:r>
              <a:rPr lang="en-US" b="1" dirty="0" smtClean="0"/>
              <a:t>What </a:t>
            </a:r>
            <a:r>
              <a:rPr lang="en-US" b="1" dirty="0"/>
              <a:t>is </a:t>
            </a:r>
            <a:r>
              <a:rPr lang="en-US" b="1" dirty="0" smtClean="0"/>
              <a:t>Pollination</a:t>
            </a:r>
            <a:r>
              <a:rPr lang="en-US" b="1" dirty="0"/>
              <a:t>? </a:t>
            </a:r>
          </a:p>
          <a:p>
            <a:r>
              <a:rPr lang="en-US" dirty="0" smtClean="0"/>
              <a:t>Pollination is when animals move pollen from one plant to another.  Pollination </a:t>
            </a:r>
            <a:r>
              <a:rPr lang="en-US" dirty="0"/>
              <a:t>is a very important part of the life cycle of plants. Insects, birds, bats and the wind take pollen between flowering plants, which means the plants can make seeds and reproduce (have babies!). </a:t>
            </a:r>
          </a:p>
          <a:p>
            <a:endParaRPr lang="en-US" dirty="0" smtClean="0"/>
          </a:p>
          <a:p>
            <a:r>
              <a:rPr lang="en-US" dirty="0" smtClean="0"/>
              <a:t>Insects help plants to make seeds.  When an insect sees the bright colors and smell of a flower, it tells them that the flower has sugary nectar to eat.  Nectar is a sweet liquid that plants produce and animals eat.  While eating the nectar from the flower, some of the pollen rubs off on the insect.  Some insects like bees, have a dipped spot on their legs and curved hairs to hold the pollen.  When the insect moves to the next flower, it takes the flower to the next plant.  After the pollen goes into the flower, a seed can grow. </a:t>
            </a:r>
          </a:p>
          <a:p>
            <a:endParaRPr lang="en-US" dirty="0"/>
          </a:p>
          <a:p>
            <a:r>
              <a:rPr lang="en-US" dirty="0" smtClean="0"/>
              <a:t>It is not only insects that pollinate plants. Birds, bats and sometimes the wind can also take pollen between plants, but 90% of pollination happens with animals rather than the wind.</a:t>
            </a:r>
          </a:p>
          <a:p>
            <a:endParaRPr lang="en-US" sz="1600" dirty="0"/>
          </a:p>
          <a:p>
            <a:endParaRPr lang="en-US" sz="1600" dirty="0" smtClean="0"/>
          </a:p>
          <a:p>
            <a:r>
              <a:rPr lang="en-US" sz="1000" dirty="0" smtClean="0"/>
              <a:t>Source: “What is Pollination?”</a:t>
            </a:r>
          </a:p>
          <a:p>
            <a:r>
              <a:rPr lang="en-US" sz="1000" dirty="0" smtClean="0">
                <a:hlinkClick r:id="rId2"/>
              </a:rPr>
              <a:t>https</a:t>
            </a:r>
            <a:r>
              <a:rPr lang="en-US" sz="1000" dirty="0">
                <a:hlinkClick r:id="rId2"/>
              </a:rPr>
              <a:t>://</a:t>
            </a:r>
            <a:r>
              <a:rPr lang="en-US" sz="1000" dirty="0" smtClean="0">
                <a:hlinkClick r:id="rId2"/>
              </a:rPr>
              <a:t>www.edenproject.com/learn/for-everyone/what-is-pollination-a-diagram-for-kids</a:t>
            </a:r>
            <a:endParaRPr lang="en-US" sz="1000" dirty="0" smtClean="0"/>
          </a:p>
          <a:p>
            <a:endParaRPr lang="en-US" sz="1000" dirty="0" smtClean="0"/>
          </a:p>
        </p:txBody>
      </p:sp>
    </p:spTree>
    <p:extLst>
      <p:ext uri="{BB962C8B-B14F-4D97-AF65-F5344CB8AC3E}">
        <p14:creationId xmlns:p14="http://schemas.microsoft.com/office/powerpoint/2010/main" val="495029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0261" y="330926"/>
            <a:ext cx="5982789" cy="8679299"/>
          </a:xfrm>
          <a:prstGeom prst="rect">
            <a:avLst/>
          </a:prstGeom>
          <a:noFill/>
        </p:spPr>
        <p:txBody>
          <a:bodyPr wrap="square" rtlCol="0">
            <a:spAutoFit/>
          </a:bodyPr>
          <a:lstStyle/>
          <a:p>
            <a:r>
              <a:rPr lang="en-US" b="1" dirty="0" smtClean="0"/>
              <a:t>What is Seeding</a:t>
            </a:r>
            <a:endParaRPr lang="en-US" b="1" dirty="0"/>
          </a:p>
          <a:p>
            <a:r>
              <a:rPr lang="en-US" dirty="0" smtClean="0"/>
              <a:t>Seeding is when animals, wind or water help </a:t>
            </a:r>
            <a:r>
              <a:rPr lang="en-US" dirty="0"/>
              <a:t>plants to </a:t>
            </a:r>
            <a:r>
              <a:rPr lang="en-US" dirty="0" smtClean="0"/>
              <a:t>scatter </a:t>
            </a:r>
            <a:r>
              <a:rPr lang="en-US" dirty="0"/>
              <a:t>their seeds. The </a:t>
            </a:r>
            <a:r>
              <a:rPr lang="en-US" dirty="0" smtClean="0"/>
              <a:t>way </a:t>
            </a:r>
            <a:r>
              <a:rPr lang="en-US" dirty="0"/>
              <a:t>they </a:t>
            </a:r>
            <a:r>
              <a:rPr lang="en-US" dirty="0" smtClean="0"/>
              <a:t>scatter the seeds has to do with the </a:t>
            </a:r>
            <a:r>
              <a:rPr lang="en-US" dirty="0"/>
              <a:t>type of </a:t>
            </a:r>
            <a:r>
              <a:rPr lang="en-US" dirty="0" smtClean="0"/>
              <a:t>seed to be scattered. </a:t>
            </a:r>
          </a:p>
          <a:p>
            <a:endParaRPr lang="en-US" dirty="0"/>
          </a:p>
          <a:p>
            <a:r>
              <a:rPr lang="en-US" dirty="0" smtClean="0"/>
              <a:t>Some animals </a:t>
            </a:r>
            <a:r>
              <a:rPr lang="en-US" dirty="0"/>
              <a:t>eat the </a:t>
            </a:r>
            <a:r>
              <a:rPr lang="en-US" dirty="0" smtClean="0"/>
              <a:t>fruit </a:t>
            </a:r>
            <a:r>
              <a:rPr lang="en-US" dirty="0"/>
              <a:t>that </a:t>
            </a:r>
            <a:r>
              <a:rPr lang="en-US" dirty="0" smtClean="0"/>
              <a:t>has </a:t>
            </a:r>
            <a:r>
              <a:rPr lang="en-US" dirty="0"/>
              <a:t>fallen from the </a:t>
            </a:r>
            <a:r>
              <a:rPr lang="en-US" dirty="0" smtClean="0"/>
              <a:t>trees.  When an animal eats fruit, often the seeds come out in their waste or droppings.  When they go to the bathroom, it can plant </a:t>
            </a:r>
            <a:r>
              <a:rPr lang="en-US" dirty="0"/>
              <a:t>the </a:t>
            </a:r>
            <a:r>
              <a:rPr lang="en-US" dirty="0" smtClean="0"/>
              <a:t>seeds.  Some animals eat fruit</a:t>
            </a:r>
            <a:r>
              <a:rPr lang="en-US" dirty="0"/>
              <a:t>, </a:t>
            </a:r>
            <a:r>
              <a:rPr lang="en-US" dirty="0" smtClean="0"/>
              <a:t>but drop part of the fruit and seeds onto </a:t>
            </a:r>
            <a:r>
              <a:rPr lang="en-US" dirty="0"/>
              <a:t>the ground. </a:t>
            </a:r>
            <a:r>
              <a:rPr lang="en-US" dirty="0" smtClean="0"/>
              <a:t>An animal might eat the outer part, but leave the seed to grow in the grounds.  Like when we eat an apple.  We eat the tasty outer part, but leave the seeds.  </a:t>
            </a:r>
          </a:p>
          <a:p>
            <a:endParaRPr lang="en-US" dirty="0"/>
          </a:p>
          <a:p>
            <a:r>
              <a:rPr lang="en-US" dirty="0" smtClean="0"/>
              <a:t>Not all seeds are planted from an animal eating the plants.  </a:t>
            </a:r>
            <a:r>
              <a:rPr lang="en-US" dirty="0"/>
              <a:t>S</a:t>
            </a:r>
            <a:r>
              <a:rPr lang="en-US" dirty="0" smtClean="0"/>
              <a:t>ome </a:t>
            </a:r>
            <a:r>
              <a:rPr lang="en-US" dirty="0"/>
              <a:t>animals </a:t>
            </a:r>
            <a:r>
              <a:rPr lang="en-US" dirty="0" smtClean="0"/>
              <a:t>save </a:t>
            </a:r>
            <a:r>
              <a:rPr lang="en-US" dirty="0"/>
              <a:t>the fruits or seeds and bury them to eat later, but forget about </a:t>
            </a:r>
            <a:r>
              <a:rPr lang="en-US" dirty="0" smtClean="0"/>
              <a:t>them.  When this happens, the </a:t>
            </a:r>
            <a:r>
              <a:rPr lang="en-US" dirty="0"/>
              <a:t>seeds </a:t>
            </a:r>
            <a:r>
              <a:rPr lang="en-US" dirty="0" smtClean="0"/>
              <a:t>starts to grow </a:t>
            </a:r>
            <a:r>
              <a:rPr lang="en-US" dirty="0"/>
              <a:t>in their </a:t>
            </a:r>
            <a:r>
              <a:rPr lang="en-US" dirty="0" smtClean="0"/>
              <a:t>new hidden or forgotten spot. </a:t>
            </a:r>
          </a:p>
          <a:p>
            <a:endParaRPr lang="en-US" dirty="0"/>
          </a:p>
          <a:p>
            <a:r>
              <a:rPr lang="en-US" dirty="0"/>
              <a:t>Many plants produce fruits </a:t>
            </a:r>
            <a:r>
              <a:rPr lang="en-US" dirty="0" smtClean="0"/>
              <a:t>or </a:t>
            </a:r>
            <a:r>
              <a:rPr lang="en-US" dirty="0"/>
              <a:t>seeds </a:t>
            </a:r>
            <a:r>
              <a:rPr lang="en-US" dirty="0" smtClean="0"/>
              <a:t>that are covered </a:t>
            </a:r>
            <a:r>
              <a:rPr lang="en-US" dirty="0"/>
              <a:t>in hooks or </a:t>
            </a:r>
            <a:r>
              <a:rPr lang="en-US" dirty="0" smtClean="0"/>
              <a:t>spines.  A hook or spine attached to </a:t>
            </a:r>
            <a:r>
              <a:rPr lang="en-US" dirty="0"/>
              <a:t>the </a:t>
            </a:r>
            <a:r>
              <a:rPr lang="en-US" dirty="0" smtClean="0"/>
              <a:t>animals' </a:t>
            </a:r>
            <a:r>
              <a:rPr lang="en-US" dirty="0"/>
              <a:t>fur or </a:t>
            </a:r>
            <a:r>
              <a:rPr lang="en-US" dirty="0" smtClean="0"/>
              <a:t>feathers.  Even humans can have them stick to clothes or hair.  In time, </a:t>
            </a:r>
            <a:r>
              <a:rPr lang="en-US" dirty="0"/>
              <a:t>the seed may fall off, or be rubbed off by the animal</a:t>
            </a:r>
            <a:r>
              <a:rPr lang="en-US" dirty="0" smtClean="0"/>
              <a:t>.  When the seed drops, it will grow into a new plant.</a:t>
            </a:r>
          </a:p>
          <a:p>
            <a:endParaRPr lang="en-US" dirty="0"/>
          </a:p>
          <a:p>
            <a:r>
              <a:rPr lang="en-US" dirty="0" smtClean="0"/>
              <a:t>Although animals can move and plant seed, the wind and water can also carry seeds to a new location.  Water in the rain, river or lake can move a seed.  Strong winds can also carry a seed a very long distance to new spot to grow.</a:t>
            </a:r>
          </a:p>
          <a:p>
            <a:endParaRPr lang="en-US" dirty="0"/>
          </a:p>
          <a:p>
            <a:endParaRPr lang="en-US" dirty="0"/>
          </a:p>
        </p:txBody>
      </p:sp>
    </p:spTree>
    <p:extLst>
      <p:ext uri="{BB962C8B-B14F-4D97-AF65-F5344CB8AC3E}">
        <p14:creationId xmlns:p14="http://schemas.microsoft.com/office/powerpoint/2010/main" val="28846481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2753</TotalTime>
  <Words>1675</Words>
  <Application>Microsoft Office PowerPoint</Application>
  <PresentationFormat>Letter Paper (8.5x11 in)</PresentationFormat>
  <Paragraphs>151</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Batang</vt:lpstr>
      <vt:lpstr>Algerian</vt:lpstr>
      <vt:lpstr>Aparajita</vt:lpstr>
      <vt:lpstr>Arial</vt:lpstr>
      <vt:lpstr>Calibri</vt:lpstr>
      <vt:lpstr>Calibri Light</vt:lpstr>
      <vt:lpstr>Curlz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Peters</dc:creator>
  <cp:lastModifiedBy>Diane Peters</cp:lastModifiedBy>
  <cp:revision>108</cp:revision>
  <dcterms:created xsi:type="dcterms:W3CDTF">2015-08-18T22:55:34Z</dcterms:created>
  <dcterms:modified xsi:type="dcterms:W3CDTF">2016-01-02T04:43:05Z</dcterms:modified>
</cp:coreProperties>
</file>