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90" r:id="rId8"/>
    <p:sldId id="262" r:id="rId9"/>
    <p:sldId id="28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8" r:id="rId31"/>
    <p:sldId id="283" r:id="rId32"/>
    <p:sldId id="284" r:id="rId33"/>
    <p:sldId id="285" r:id="rId34"/>
    <p:sldId id="286" r:id="rId35"/>
    <p:sldId id="287" r:id="rId3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1" autoAdjust="0"/>
    <p:restoredTop sz="94660"/>
  </p:normalViewPr>
  <p:slideViewPr>
    <p:cSldViewPr snapToGrid="0">
      <p:cViewPr varScale="1">
        <p:scale>
          <a:sx n="69" d="100"/>
          <a:sy n="69"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91678-376C-4CCE-8DC1-1E4147BA3D72}"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181234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91678-376C-4CCE-8DC1-1E4147BA3D72}"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104766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91678-376C-4CCE-8DC1-1E4147BA3D72}"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418377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91678-376C-4CCE-8DC1-1E4147BA3D72}"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6377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91678-376C-4CCE-8DC1-1E4147BA3D72}"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208752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91678-376C-4CCE-8DC1-1E4147BA3D72}"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38215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691678-376C-4CCE-8DC1-1E4147BA3D72}" type="datetimeFigureOut">
              <a:rPr lang="en-US" smtClean="0"/>
              <a:pPr/>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204717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91678-376C-4CCE-8DC1-1E4147BA3D72}" type="datetimeFigureOut">
              <a:rPr lang="en-US" smtClean="0"/>
              <a:pPr/>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50718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1678-376C-4CCE-8DC1-1E4147BA3D72}" type="datetimeFigureOut">
              <a:rPr lang="en-US" smtClean="0"/>
              <a:pPr/>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164209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91678-376C-4CCE-8DC1-1E4147BA3D72}"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409980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91678-376C-4CCE-8DC1-1E4147BA3D72}"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D830-E45C-46B0-9701-6518DECFC40C}" type="slidenum">
              <a:rPr lang="en-US" smtClean="0"/>
              <a:pPr/>
              <a:t>‹#›</a:t>
            </a:fld>
            <a:endParaRPr lang="en-US"/>
          </a:p>
        </p:txBody>
      </p:sp>
    </p:spTree>
    <p:extLst>
      <p:ext uri="{BB962C8B-B14F-4D97-AF65-F5344CB8AC3E}">
        <p14:creationId xmlns:p14="http://schemas.microsoft.com/office/powerpoint/2010/main" val="33427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91678-376C-4CCE-8DC1-1E4147BA3D72}" type="datetimeFigureOut">
              <a:rPr lang="en-US" smtClean="0"/>
              <a:pPr/>
              <a:t>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9D830-E45C-46B0-9701-6518DECFC40C}" type="slidenum">
              <a:rPr lang="en-US" smtClean="0"/>
              <a:pPr/>
              <a:t>‹#›</a:t>
            </a:fld>
            <a:endParaRPr lang="en-US"/>
          </a:p>
        </p:txBody>
      </p:sp>
    </p:spTree>
    <p:extLst>
      <p:ext uri="{BB962C8B-B14F-4D97-AF65-F5344CB8AC3E}">
        <p14:creationId xmlns:p14="http://schemas.microsoft.com/office/powerpoint/2010/main" val="24975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xtgenscience.org/ms-ls1-1-molecules-organisms-structures-and-process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IPDsRjyuPjw"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nap.edu/openbook.php?record_id=13165&amp;page=10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499730" y="3956922"/>
            <a:ext cx="2020186" cy="91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57164" y="3569052"/>
            <a:ext cx="5617645" cy="3193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064"/>
            <a:ext cx="9260957" cy="2983927"/>
          </a:xfrm>
          <a:prstGeom prst="rect">
            <a:avLst/>
          </a:prstGeom>
        </p:spPr>
      </p:pic>
      <p:sp>
        <p:nvSpPr>
          <p:cNvPr id="5" name="TextBox 4"/>
          <p:cNvSpPr txBox="1"/>
          <p:nvPr/>
        </p:nvSpPr>
        <p:spPr>
          <a:xfrm>
            <a:off x="1065777" y="1106220"/>
            <a:ext cx="6991016" cy="1569660"/>
          </a:xfrm>
          <a:prstGeom prst="rect">
            <a:avLst/>
          </a:prstGeom>
          <a:noFill/>
        </p:spPr>
        <p:txBody>
          <a:bodyPr wrap="none" rtlCol="0">
            <a:spAutoFit/>
          </a:bodyPr>
          <a:lstStyle/>
          <a:p>
            <a:pPr algn="ctr"/>
            <a:r>
              <a:rPr lang="en-US" sz="9600" dirty="0">
                <a:latin typeface="Algerian" panose="04020705040A02060702" pitchFamily="82" charset="0"/>
              </a:rPr>
              <a:t>Is it </a:t>
            </a:r>
            <a:r>
              <a:rPr lang="en-US" sz="9600" dirty="0" smtClean="0">
                <a:latin typeface="Algerian" panose="04020705040A02060702" pitchFamily="82" charset="0"/>
              </a:rPr>
              <a:t>Alive</a:t>
            </a:r>
            <a:r>
              <a:rPr lang="en-US" sz="9600" dirty="0">
                <a:latin typeface="Algerian" panose="04020705040A02060702" pitchFamily="82" charset="0"/>
              </a:rPr>
              <a:t>?</a:t>
            </a:r>
          </a:p>
        </p:txBody>
      </p:sp>
      <p:sp>
        <p:nvSpPr>
          <p:cNvPr id="6" name="TextBox 5"/>
          <p:cNvSpPr txBox="1"/>
          <p:nvPr/>
        </p:nvSpPr>
        <p:spPr>
          <a:xfrm>
            <a:off x="3350338" y="3907680"/>
            <a:ext cx="5324471" cy="2854628"/>
          </a:xfrm>
          <a:prstGeom prst="rect">
            <a:avLst/>
          </a:prstGeom>
          <a:noFill/>
        </p:spPr>
        <p:txBody>
          <a:bodyPr wrap="none" rtlCol="0">
            <a:spAutoFit/>
          </a:bodyPr>
          <a:lstStyle/>
          <a:p>
            <a:r>
              <a:rPr lang="en-US" sz="2000" b="1" dirty="0">
                <a:solidFill>
                  <a:srgbClr val="000000"/>
                </a:solidFill>
              </a:rPr>
              <a:t>NGSS:</a:t>
            </a:r>
            <a:r>
              <a:rPr lang="en-US" sz="2000" dirty="0">
                <a:solidFill>
                  <a:srgbClr val="000000"/>
                </a:solidFill>
              </a:rPr>
              <a:t>  </a:t>
            </a:r>
          </a:p>
          <a:p>
            <a:r>
              <a:rPr lang="en-US" sz="2000" dirty="0">
                <a:solidFill>
                  <a:srgbClr val="000000"/>
                </a:solidFill>
              </a:rPr>
              <a:t>	MS-LS1-1</a:t>
            </a:r>
          </a:p>
          <a:p>
            <a:r>
              <a:rPr lang="en-US" sz="2000" dirty="0">
                <a:solidFill>
                  <a:srgbClr val="000000"/>
                </a:solidFill>
              </a:rPr>
              <a:t>	Science and Engineering Practices: </a:t>
            </a:r>
          </a:p>
          <a:p>
            <a:r>
              <a:rPr lang="en-US" sz="2000" dirty="0">
                <a:solidFill>
                  <a:srgbClr val="000000"/>
                </a:solidFill>
              </a:rPr>
              <a:t>	Planning and Carrying Out Investigations</a:t>
            </a:r>
          </a:p>
          <a:p>
            <a:endParaRPr lang="en-US" sz="2000" b="1" dirty="0">
              <a:solidFill>
                <a:srgbClr val="000000"/>
              </a:solidFill>
            </a:endParaRPr>
          </a:p>
          <a:p>
            <a:r>
              <a:rPr lang="en-US" sz="2000" b="1" dirty="0">
                <a:solidFill>
                  <a:srgbClr val="000000"/>
                </a:solidFill>
              </a:rPr>
              <a:t>Common Core </a:t>
            </a:r>
          </a:p>
          <a:p>
            <a:r>
              <a:rPr lang="en-US" sz="2000" dirty="0">
                <a:solidFill>
                  <a:srgbClr val="000000"/>
                </a:solidFill>
              </a:rPr>
              <a:t>	WHST.6-8.1</a:t>
            </a:r>
          </a:p>
          <a:p>
            <a:r>
              <a:rPr lang="en-US" sz="2000" dirty="0">
                <a:solidFill>
                  <a:srgbClr val="000000"/>
                </a:solidFill>
              </a:rPr>
              <a:t>	WHST.6-8.7</a:t>
            </a:r>
          </a:p>
          <a:p>
            <a:endParaRPr lang="en-US" sz="1350" dirty="0">
              <a:solidFill>
                <a:srgbClr val="000000"/>
              </a:solidFill>
            </a:endParaRPr>
          </a:p>
          <a:p>
            <a:endParaRPr lang="en-US" sz="600" b="1" dirty="0">
              <a:solidFill>
                <a:prstClr val="black"/>
              </a:solidFill>
              <a:latin typeface="System"/>
            </a:endParaRPr>
          </a:p>
        </p:txBody>
      </p:sp>
      <p:pic>
        <p:nvPicPr>
          <p:cNvPr id="2" name="Picture 1"/>
          <p:cNvPicPr>
            <a:picLocks noChangeAspect="1"/>
          </p:cNvPicPr>
          <p:nvPr/>
        </p:nvPicPr>
        <p:blipFill>
          <a:blip r:embed="rId4"/>
          <a:stretch>
            <a:fillRect/>
          </a:stretch>
        </p:blipFill>
        <p:spPr>
          <a:xfrm>
            <a:off x="6921795" y="5334994"/>
            <a:ext cx="1386993" cy="137254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45" y="4048762"/>
            <a:ext cx="1688886" cy="7685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131" y="5409422"/>
            <a:ext cx="2542724" cy="906318"/>
          </a:xfrm>
          <a:prstGeom prst="rect">
            <a:avLst/>
          </a:prstGeom>
        </p:spPr>
      </p:pic>
    </p:spTree>
    <p:extLst>
      <p:ext uri="{BB962C8B-B14F-4D97-AF65-F5344CB8AC3E}">
        <p14:creationId xmlns:p14="http://schemas.microsoft.com/office/powerpoint/2010/main" val="370421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4" r="12272"/>
          <a:stretch/>
        </p:blipFill>
        <p:spPr>
          <a:xfrm>
            <a:off x="1075765" y="543018"/>
            <a:ext cx="7577734" cy="6314982"/>
          </a:xfrm>
          <a:prstGeom prst="rect">
            <a:avLst/>
          </a:prstGeom>
        </p:spPr>
      </p:pic>
    </p:spTree>
    <p:extLst>
      <p:ext uri="{BB962C8B-B14F-4D97-AF65-F5344CB8AC3E}">
        <p14:creationId xmlns:p14="http://schemas.microsoft.com/office/powerpoint/2010/main" val="205781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0130" y="756043"/>
            <a:ext cx="5070332" cy="6101957"/>
          </a:xfrm>
          <a:prstGeom prst="rect">
            <a:avLst/>
          </a:prstGeom>
        </p:spPr>
      </p:pic>
      <p:sp>
        <p:nvSpPr>
          <p:cNvPr id="3" name="TextBox 2"/>
          <p:cNvSpPr txBox="1"/>
          <p:nvPr/>
        </p:nvSpPr>
        <p:spPr>
          <a:xfrm>
            <a:off x="4112514" y="342900"/>
            <a:ext cx="1185646" cy="923330"/>
          </a:xfrm>
          <a:prstGeom prst="rect">
            <a:avLst/>
          </a:prstGeom>
          <a:noFill/>
        </p:spPr>
        <p:txBody>
          <a:bodyPr wrap="none" rtlCol="0">
            <a:spAutoFit/>
          </a:bodyPr>
          <a:lstStyle/>
          <a:p>
            <a:r>
              <a:rPr lang="en-US" sz="5400" dirty="0">
                <a:solidFill>
                  <a:srgbClr val="FF0000"/>
                </a:solidFill>
              </a:rPr>
              <a:t>Key</a:t>
            </a:r>
          </a:p>
        </p:txBody>
      </p:sp>
    </p:spTree>
    <p:extLst>
      <p:ext uri="{BB962C8B-B14F-4D97-AF65-F5344CB8AC3E}">
        <p14:creationId xmlns:p14="http://schemas.microsoft.com/office/powerpoint/2010/main" val="426835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260" r="2398"/>
          <a:stretch/>
        </p:blipFill>
        <p:spPr>
          <a:xfrm>
            <a:off x="981635" y="192280"/>
            <a:ext cx="7974106" cy="5764047"/>
          </a:xfrm>
          <a:prstGeom prst="rect">
            <a:avLst/>
          </a:prstGeom>
        </p:spPr>
      </p:pic>
    </p:spTree>
    <p:extLst>
      <p:ext uri="{BB962C8B-B14F-4D97-AF65-F5344CB8AC3E}">
        <p14:creationId xmlns:p14="http://schemas.microsoft.com/office/powerpoint/2010/main" val="403226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497" t="15738" r="5249" b="-486"/>
          <a:stretch/>
        </p:blipFill>
        <p:spPr>
          <a:xfrm>
            <a:off x="542326" y="793375"/>
            <a:ext cx="8059348" cy="5701553"/>
          </a:xfrm>
          <a:prstGeom prst="rect">
            <a:avLst/>
          </a:prstGeom>
        </p:spPr>
      </p:pic>
    </p:spTree>
    <p:extLst>
      <p:ext uri="{BB962C8B-B14F-4D97-AF65-F5344CB8AC3E}">
        <p14:creationId xmlns:p14="http://schemas.microsoft.com/office/powerpoint/2010/main" val="215118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03" t="20146"/>
          <a:stretch/>
        </p:blipFill>
        <p:spPr>
          <a:xfrm>
            <a:off x="403412" y="1169894"/>
            <a:ext cx="7946651" cy="4244228"/>
          </a:xfrm>
          <a:prstGeom prst="rect">
            <a:avLst/>
          </a:prstGeom>
        </p:spPr>
      </p:pic>
    </p:spTree>
    <p:extLst>
      <p:ext uri="{BB962C8B-B14F-4D97-AF65-F5344CB8AC3E}">
        <p14:creationId xmlns:p14="http://schemas.microsoft.com/office/powerpoint/2010/main" val="18422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28" t="17322" r="7019" b="3440"/>
          <a:stretch/>
        </p:blipFill>
        <p:spPr>
          <a:xfrm>
            <a:off x="457200" y="618565"/>
            <a:ext cx="7877946" cy="5567082"/>
          </a:xfrm>
          <a:prstGeom prst="rect">
            <a:avLst/>
          </a:prstGeom>
        </p:spPr>
      </p:pic>
    </p:spTree>
    <p:extLst>
      <p:ext uri="{BB962C8B-B14F-4D97-AF65-F5344CB8AC3E}">
        <p14:creationId xmlns:p14="http://schemas.microsoft.com/office/powerpoint/2010/main" val="39004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4006" b="10112"/>
          <a:stretch/>
        </p:blipFill>
        <p:spPr>
          <a:xfrm>
            <a:off x="675715" y="1116106"/>
            <a:ext cx="8115300" cy="3953435"/>
          </a:xfrm>
          <a:prstGeom prst="rect">
            <a:avLst/>
          </a:prstGeom>
        </p:spPr>
      </p:pic>
    </p:spTree>
    <p:extLst>
      <p:ext uri="{BB962C8B-B14F-4D97-AF65-F5344CB8AC3E}">
        <p14:creationId xmlns:p14="http://schemas.microsoft.com/office/powerpoint/2010/main" val="95687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0" t="19434" r="4658" b="1402"/>
          <a:stretch/>
        </p:blipFill>
        <p:spPr>
          <a:xfrm>
            <a:off x="995084" y="900753"/>
            <a:ext cx="7570694" cy="5056493"/>
          </a:xfrm>
          <a:prstGeom prst="rect">
            <a:avLst/>
          </a:prstGeom>
        </p:spPr>
      </p:pic>
    </p:spTree>
    <p:extLst>
      <p:ext uri="{BB962C8B-B14F-4D97-AF65-F5344CB8AC3E}">
        <p14:creationId xmlns:p14="http://schemas.microsoft.com/office/powerpoint/2010/main" val="56537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796"/>
          <a:stretch/>
        </p:blipFill>
        <p:spPr>
          <a:xfrm>
            <a:off x="550208" y="482133"/>
            <a:ext cx="8095289" cy="5340443"/>
          </a:xfrm>
          <a:prstGeom prst="rect">
            <a:avLst/>
          </a:prstGeom>
        </p:spPr>
      </p:pic>
    </p:spTree>
    <p:extLst>
      <p:ext uri="{BB962C8B-B14F-4D97-AF65-F5344CB8AC3E}">
        <p14:creationId xmlns:p14="http://schemas.microsoft.com/office/powerpoint/2010/main" val="360604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778" y="753036"/>
            <a:ext cx="8484444" cy="5078786"/>
          </a:xfrm>
          <a:prstGeom prst="rect">
            <a:avLst/>
          </a:prstGeom>
        </p:spPr>
      </p:pic>
    </p:spTree>
    <p:extLst>
      <p:ext uri="{BB962C8B-B14F-4D97-AF65-F5344CB8AC3E}">
        <p14:creationId xmlns:p14="http://schemas.microsoft.com/office/powerpoint/2010/main" val="368848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LS1-1 From Molecules to Organisms: Structures and Processes | Next Generation Science Standa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5912" t="20560" r="27296"/>
          <a:stretch/>
        </p:blipFill>
        <p:spPr>
          <a:xfrm>
            <a:off x="645459" y="0"/>
            <a:ext cx="7853082" cy="7177426"/>
          </a:xfrm>
          <a:prstGeom prst="rect">
            <a:avLst/>
          </a:prstGeom>
        </p:spPr>
      </p:pic>
    </p:spTree>
    <p:extLst>
      <p:ext uri="{BB962C8B-B14F-4D97-AF65-F5344CB8AC3E}">
        <p14:creationId xmlns:p14="http://schemas.microsoft.com/office/powerpoint/2010/main" val="54092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035"/>
          <a:stretch/>
        </p:blipFill>
        <p:spPr>
          <a:xfrm>
            <a:off x="827554" y="530038"/>
            <a:ext cx="7724775" cy="5448300"/>
          </a:xfrm>
          <a:prstGeom prst="rect">
            <a:avLst/>
          </a:prstGeom>
        </p:spPr>
      </p:pic>
    </p:spTree>
    <p:extLst>
      <p:ext uri="{BB962C8B-B14F-4D97-AF65-F5344CB8AC3E}">
        <p14:creationId xmlns:p14="http://schemas.microsoft.com/office/powerpoint/2010/main" val="51923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033" y="253253"/>
            <a:ext cx="7772593" cy="5878606"/>
          </a:xfrm>
          <a:prstGeom prst="rect">
            <a:avLst/>
          </a:prstGeom>
        </p:spPr>
      </p:pic>
    </p:spTree>
    <p:extLst>
      <p:ext uri="{BB962C8B-B14F-4D97-AF65-F5344CB8AC3E}">
        <p14:creationId xmlns:p14="http://schemas.microsoft.com/office/powerpoint/2010/main" val="10988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4449" y="618845"/>
            <a:ext cx="7677150" cy="5324475"/>
          </a:xfrm>
          <a:prstGeom prst="rect">
            <a:avLst/>
          </a:prstGeom>
        </p:spPr>
      </p:pic>
    </p:spTree>
    <p:extLst>
      <p:ext uri="{BB962C8B-B14F-4D97-AF65-F5344CB8AC3E}">
        <p14:creationId xmlns:p14="http://schemas.microsoft.com/office/powerpoint/2010/main" val="377914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808" y="376237"/>
            <a:ext cx="7553325" cy="6105525"/>
          </a:xfrm>
          <a:prstGeom prst="rect">
            <a:avLst/>
          </a:prstGeom>
        </p:spPr>
      </p:pic>
    </p:spTree>
    <p:extLst>
      <p:ext uri="{BB962C8B-B14F-4D97-AF65-F5344CB8AC3E}">
        <p14:creationId xmlns:p14="http://schemas.microsoft.com/office/powerpoint/2010/main" val="128852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727"/>
            <a:ext cx="9144000" cy="6732273"/>
          </a:xfrm>
          <a:prstGeom prst="rect">
            <a:avLst/>
          </a:prstGeom>
        </p:spPr>
      </p:pic>
      <p:sp>
        <p:nvSpPr>
          <p:cNvPr id="4" name="TextBox 3"/>
          <p:cNvSpPr txBox="1"/>
          <p:nvPr/>
        </p:nvSpPr>
        <p:spPr>
          <a:xfrm>
            <a:off x="1857154" y="358699"/>
            <a:ext cx="5429692" cy="584775"/>
          </a:xfrm>
          <a:prstGeom prst="rect">
            <a:avLst/>
          </a:prstGeom>
          <a:noFill/>
        </p:spPr>
        <p:txBody>
          <a:bodyPr wrap="none" rtlCol="0">
            <a:spAutoFit/>
          </a:bodyPr>
          <a:lstStyle/>
          <a:p>
            <a:pPr algn="ctr"/>
            <a:r>
              <a:rPr lang="en-US" sz="3200" b="1" dirty="0">
                <a:solidFill>
                  <a:srgbClr val="FF0000"/>
                </a:solidFill>
              </a:rPr>
              <a:t>Closure/Exit Ticket/Homework</a:t>
            </a:r>
          </a:p>
        </p:txBody>
      </p:sp>
      <p:sp>
        <p:nvSpPr>
          <p:cNvPr id="5" name="TextBox 4"/>
          <p:cNvSpPr txBox="1"/>
          <p:nvPr/>
        </p:nvSpPr>
        <p:spPr>
          <a:xfrm>
            <a:off x="564776" y="1003814"/>
            <a:ext cx="8364071" cy="1754326"/>
          </a:xfrm>
          <a:prstGeom prst="rect">
            <a:avLst/>
          </a:prstGeom>
          <a:noFill/>
        </p:spPr>
        <p:txBody>
          <a:bodyPr wrap="square" rtlCol="0">
            <a:spAutoFit/>
          </a:bodyPr>
          <a:lstStyle/>
          <a:p>
            <a:r>
              <a:rPr lang="en-US" b="1" dirty="0"/>
              <a:t>When given a list of items, several students were confused if they were considered </a:t>
            </a:r>
            <a:r>
              <a:rPr lang="en-US" b="1" dirty="0" smtClean="0"/>
              <a:t>living </a:t>
            </a:r>
            <a:r>
              <a:rPr lang="en-US" b="1" dirty="0"/>
              <a:t>or non-living.  Please chose an item below (or one of your own), then conduct </a:t>
            </a:r>
            <a:r>
              <a:rPr lang="en-US" b="1" dirty="0" smtClean="0"/>
              <a:t>a </a:t>
            </a:r>
            <a:r>
              <a:rPr lang="en-US" b="1" dirty="0"/>
              <a:t>bit of research online using a credible source.  In a short paragraph, give your </a:t>
            </a:r>
            <a:r>
              <a:rPr lang="en-US" b="1" dirty="0" smtClean="0"/>
              <a:t>analysis</a:t>
            </a:r>
            <a:r>
              <a:rPr lang="en-US" b="1" dirty="0"/>
              <a:t>.  Be sure to clearly state if the item is living or non-living and include your </a:t>
            </a:r>
            <a:r>
              <a:rPr lang="en-US" b="1" dirty="0" smtClean="0"/>
              <a:t>reasoning </a:t>
            </a:r>
            <a:r>
              <a:rPr lang="en-US" b="1" dirty="0"/>
              <a:t>in this conclusion.  Your response should also include characteristics </a:t>
            </a:r>
            <a:r>
              <a:rPr lang="en-US" b="1" dirty="0" smtClean="0"/>
              <a:t>and/or </a:t>
            </a:r>
            <a:r>
              <a:rPr lang="en-US" b="1" dirty="0"/>
              <a:t>properties of living organisms. </a:t>
            </a:r>
          </a:p>
        </p:txBody>
      </p:sp>
      <p:sp>
        <p:nvSpPr>
          <p:cNvPr id="6" name="TextBox 5"/>
          <p:cNvSpPr txBox="1"/>
          <p:nvPr/>
        </p:nvSpPr>
        <p:spPr>
          <a:xfrm>
            <a:off x="1159979" y="3396756"/>
            <a:ext cx="6770251" cy="1077218"/>
          </a:xfrm>
          <a:prstGeom prst="rect">
            <a:avLst/>
          </a:prstGeom>
          <a:noFill/>
        </p:spPr>
        <p:txBody>
          <a:bodyPr wrap="none" rtlCol="0">
            <a:spAutoFit/>
          </a:bodyPr>
          <a:lstStyle/>
          <a:p>
            <a:r>
              <a:rPr lang="en-US" sz="3200" b="1" dirty="0" smtClean="0">
                <a:solidFill>
                  <a:srgbClr val="0070C0"/>
                </a:solidFill>
              </a:rPr>
              <a:t>Yogurt	Pollen	Milk		Blood</a:t>
            </a:r>
            <a:endParaRPr lang="en-US" sz="3200" b="1" dirty="0">
              <a:solidFill>
                <a:srgbClr val="0070C0"/>
              </a:solidFill>
            </a:endParaRPr>
          </a:p>
          <a:p>
            <a:r>
              <a:rPr lang="en-US" sz="3200" b="1" dirty="0" smtClean="0">
                <a:solidFill>
                  <a:srgbClr val="0070C0"/>
                </a:solidFill>
              </a:rPr>
              <a:t>Virus		Soil		Air		Water</a:t>
            </a:r>
            <a:endParaRPr lang="en-US" sz="3200" b="1" dirty="0">
              <a:solidFill>
                <a:srgbClr val="0070C0"/>
              </a:solidFill>
            </a:endParaRPr>
          </a:p>
        </p:txBody>
      </p:sp>
      <p:sp>
        <p:nvSpPr>
          <p:cNvPr id="7" name="TextBox 6"/>
          <p:cNvSpPr txBox="1"/>
          <p:nvPr/>
        </p:nvSpPr>
        <p:spPr>
          <a:xfrm>
            <a:off x="564776" y="5211422"/>
            <a:ext cx="7960658" cy="1200329"/>
          </a:xfrm>
          <a:prstGeom prst="rect">
            <a:avLst/>
          </a:prstGeom>
          <a:noFill/>
        </p:spPr>
        <p:txBody>
          <a:bodyPr wrap="square" rtlCol="0">
            <a:spAutoFit/>
          </a:bodyPr>
          <a:lstStyle/>
          <a:p>
            <a:r>
              <a:rPr lang="en-US" b="1" dirty="0">
                <a:solidFill>
                  <a:srgbClr val="0070C0"/>
                </a:solidFill>
              </a:rPr>
              <a:t>Common Core WHST.6-8.7</a:t>
            </a:r>
          </a:p>
          <a:p>
            <a:r>
              <a:rPr lang="en-US" dirty="0">
                <a:solidFill>
                  <a:srgbClr val="0070C0"/>
                </a:solidFill>
              </a:rPr>
              <a:t>Conduct short research projects to answer a question (including a self-generated question), </a:t>
            </a:r>
            <a:r>
              <a:rPr lang="en-US" dirty="0" smtClean="0">
                <a:solidFill>
                  <a:srgbClr val="0070C0"/>
                </a:solidFill>
              </a:rPr>
              <a:t> drawing </a:t>
            </a:r>
            <a:r>
              <a:rPr lang="en-US" dirty="0">
                <a:solidFill>
                  <a:srgbClr val="0070C0"/>
                </a:solidFill>
              </a:rPr>
              <a:t>on several sources and generating additional related, focused questions that allow for multiple </a:t>
            </a:r>
            <a:r>
              <a:rPr lang="en-US" dirty="0" smtClean="0">
                <a:solidFill>
                  <a:srgbClr val="0070C0"/>
                </a:solidFill>
              </a:rPr>
              <a:t>avenues </a:t>
            </a:r>
            <a:r>
              <a:rPr lang="en-US" dirty="0">
                <a:solidFill>
                  <a:srgbClr val="0070C0"/>
                </a:solidFill>
              </a:rPr>
              <a:t>of exploration</a:t>
            </a:r>
          </a:p>
        </p:txBody>
      </p:sp>
    </p:spTree>
    <p:extLst>
      <p:ext uri="{BB962C8B-B14F-4D97-AF65-F5344CB8AC3E}">
        <p14:creationId xmlns:p14="http://schemas.microsoft.com/office/powerpoint/2010/main" val="150605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819"/>
          <a:stretch/>
        </p:blipFill>
        <p:spPr>
          <a:xfrm>
            <a:off x="818029" y="470647"/>
            <a:ext cx="7507941" cy="5916706"/>
          </a:xfrm>
          <a:prstGeom prst="rect">
            <a:avLst/>
          </a:prstGeom>
        </p:spPr>
      </p:pic>
      <p:sp>
        <p:nvSpPr>
          <p:cNvPr id="2" name="Rectangle 1"/>
          <p:cNvSpPr/>
          <p:nvPr/>
        </p:nvSpPr>
        <p:spPr>
          <a:xfrm>
            <a:off x="3339347" y="4333546"/>
            <a:ext cx="2900089" cy="646331"/>
          </a:xfrm>
          <a:prstGeom prst="rect">
            <a:avLst/>
          </a:prstGeom>
        </p:spPr>
        <p:txBody>
          <a:bodyPr wrap="none">
            <a:spAutoFit/>
          </a:bodyPr>
          <a:lstStyle/>
          <a:p>
            <a:r>
              <a:rPr lang="en-US" dirty="0">
                <a:hlinkClick r:id="rId3"/>
              </a:rPr>
              <a:t>http://</a:t>
            </a:r>
            <a:r>
              <a:rPr lang="en-US" dirty="0" smtClean="0">
                <a:hlinkClick r:id="rId3"/>
              </a:rPr>
              <a:t>youtu.be/IPDsRjyuPjw</a:t>
            </a:r>
            <a:endParaRPr lang="en-US" dirty="0" smtClean="0"/>
          </a:p>
          <a:p>
            <a:endParaRPr lang="en-US" dirty="0"/>
          </a:p>
        </p:txBody>
      </p:sp>
    </p:spTree>
    <p:extLst>
      <p:ext uri="{BB962C8B-B14F-4D97-AF65-F5344CB8AC3E}">
        <p14:creationId xmlns:p14="http://schemas.microsoft.com/office/powerpoint/2010/main" val="315820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680" b="5061"/>
          <a:stretch/>
        </p:blipFill>
        <p:spPr>
          <a:xfrm>
            <a:off x="2077570" y="712694"/>
            <a:ext cx="5533466" cy="5822576"/>
          </a:xfrm>
          <a:prstGeom prst="rect">
            <a:avLst/>
          </a:prstGeom>
        </p:spPr>
      </p:pic>
      <p:sp>
        <p:nvSpPr>
          <p:cNvPr id="3" name="TextBox 2"/>
          <p:cNvSpPr txBox="1"/>
          <p:nvPr/>
        </p:nvSpPr>
        <p:spPr>
          <a:xfrm>
            <a:off x="7849350" y="0"/>
            <a:ext cx="1294650" cy="369332"/>
          </a:xfrm>
          <a:prstGeom prst="rect">
            <a:avLst/>
          </a:prstGeom>
          <a:noFill/>
        </p:spPr>
        <p:txBody>
          <a:bodyPr wrap="none" rtlCol="0">
            <a:spAutoFit/>
          </a:bodyPr>
          <a:lstStyle/>
          <a:p>
            <a:r>
              <a:rPr lang="en-US" dirty="0" smtClean="0"/>
              <a:t>Show Video</a:t>
            </a:r>
            <a:endParaRPr lang="en-US" dirty="0"/>
          </a:p>
        </p:txBody>
      </p:sp>
    </p:spTree>
    <p:extLst>
      <p:ext uri="{BB962C8B-B14F-4D97-AF65-F5344CB8AC3E}">
        <p14:creationId xmlns:p14="http://schemas.microsoft.com/office/powerpoint/2010/main" val="61265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7145"/>
            <a:ext cx="9730915" cy="5923710"/>
          </a:xfrm>
          <a:prstGeom prst="rect">
            <a:avLst/>
          </a:prstGeom>
        </p:spPr>
      </p:pic>
    </p:spTree>
    <p:extLst>
      <p:ext uri="{BB962C8B-B14F-4D97-AF65-F5344CB8AC3E}">
        <p14:creationId xmlns:p14="http://schemas.microsoft.com/office/powerpoint/2010/main" val="358653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150" y="863413"/>
            <a:ext cx="9278474" cy="5994587"/>
          </a:xfrm>
          <a:prstGeom prst="rect">
            <a:avLst/>
          </a:prstGeom>
        </p:spPr>
      </p:pic>
      <p:sp>
        <p:nvSpPr>
          <p:cNvPr id="3" name="TextBox 2"/>
          <p:cNvSpPr txBox="1"/>
          <p:nvPr/>
        </p:nvSpPr>
        <p:spPr>
          <a:xfrm>
            <a:off x="542259" y="-62259"/>
            <a:ext cx="7396865" cy="1200329"/>
          </a:xfrm>
          <a:prstGeom prst="rect">
            <a:avLst/>
          </a:prstGeom>
          <a:noFill/>
        </p:spPr>
        <p:txBody>
          <a:bodyPr wrap="square" rtlCol="0">
            <a:spAutoFit/>
          </a:bodyPr>
          <a:lstStyle/>
          <a:p>
            <a:pPr algn="ctr"/>
            <a:r>
              <a:rPr lang="en-US" b="1" dirty="0" smtClean="0"/>
              <a:t>Teacher Notes</a:t>
            </a:r>
          </a:p>
          <a:p>
            <a:r>
              <a:rPr lang="en-US" dirty="0" smtClean="0"/>
              <a:t>In the NGSS practices, teachers are encouraged to have student use the discovery approach rather than a set experiment.  The idea of learning through inquiry is the basis for this section.  </a:t>
            </a:r>
            <a:endParaRPr lang="en-US" dirty="0"/>
          </a:p>
        </p:txBody>
      </p:sp>
      <p:sp>
        <p:nvSpPr>
          <p:cNvPr id="5" name="TextBox 4"/>
          <p:cNvSpPr txBox="1"/>
          <p:nvPr/>
        </p:nvSpPr>
        <p:spPr>
          <a:xfrm>
            <a:off x="2604976" y="2402958"/>
            <a:ext cx="6835397" cy="1169551"/>
          </a:xfrm>
          <a:prstGeom prst="rect">
            <a:avLst/>
          </a:prstGeom>
          <a:noFill/>
        </p:spPr>
        <p:txBody>
          <a:bodyPr wrap="none" rtlCol="0">
            <a:spAutoFit/>
          </a:bodyPr>
          <a:lstStyle/>
          <a:p>
            <a:r>
              <a:rPr lang="en-US" sz="1400" b="1" dirty="0" smtClean="0">
                <a:solidFill>
                  <a:srgbClr val="FF0000"/>
                </a:solidFill>
              </a:rPr>
              <a:t>Teachers should continually circulate during the investigation and ask probing questions? </a:t>
            </a:r>
          </a:p>
          <a:p>
            <a:r>
              <a:rPr lang="en-US" sz="1400" b="1" dirty="0" smtClean="0">
                <a:solidFill>
                  <a:srgbClr val="FF0000"/>
                </a:solidFill>
              </a:rPr>
              <a:t>Guide/steer it the correct direction when needed.</a:t>
            </a:r>
          </a:p>
          <a:p>
            <a:pPr marL="285750" indent="-285750">
              <a:buFont typeface="Arial" panose="020B0604020202020204" pitchFamily="34" charset="0"/>
              <a:buChar char="•"/>
            </a:pPr>
            <a:r>
              <a:rPr lang="en-US" sz="1400" b="1" dirty="0" smtClean="0">
                <a:solidFill>
                  <a:srgbClr val="FF0000"/>
                </a:solidFill>
              </a:rPr>
              <a:t>Why do you chose that item?</a:t>
            </a:r>
          </a:p>
          <a:p>
            <a:pPr marL="285750" indent="-285750">
              <a:buFont typeface="Arial" panose="020B0604020202020204" pitchFamily="34" charset="0"/>
              <a:buChar char="•"/>
            </a:pPr>
            <a:r>
              <a:rPr lang="en-US" sz="1400" b="1" dirty="0" smtClean="0">
                <a:solidFill>
                  <a:srgbClr val="FF0000"/>
                </a:solidFill>
              </a:rPr>
              <a:t>What makes you think it’s alive/not alive?</a:t>
            </a:r>
          </a:p>
          <a:p>
            <a:pPr marL="285750" indent="-285750">
              <a:buFont typeface="Arial" panose="020B0604020202020204" pitchFamily="34" charset="0"/>
              <a:buChar char="•"/>
            </a:pPr>
            <a:r>
              <a:rPr lang="en-US" sz="1400" b="1" dirty="0" smtClean="0">
                <a:solidFill>
                  <a:srgbClr val="FF0000"/>
                </a:solidFill>
              </a:rPr>
              <a:t>Could you try the investigation a different way?</a:t>
            </a:r>
            <a:endParaRPr lang="en-US" sz="1400" b="1" dirty="0">
              <a:solidFill>
                <a:srgbClr val="FF0000"/>
              </a:solidFill>
            </a:endParaRPr>
          </a:p>
        </p:txBody>
      </p:sp>
    </p:spTree>
    <p:extLst>
      <p:ext uri="{BB962C8B-B14F-4D97-AF65-F5344CB8AC3E}">
        <p14:creationId xmlns:p14="http://schemas.microsoft.com/office/powerpoint/2010/main" val="3973746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669859" y="-280178"/>
            <a:ext cx="5451321" cy="7478970"/>
          </a:xfrm>
          <a:prstGeom prst="rect">
            <a:avLst/>
          </a:prstGeom>
          <a:noFill/>
        </p:spPr>
        <p:txBody>
          <a:bodyPr wrap="square" rtlCol="0">
            <a:spAutoFit/>
          </a:bodyPr>
          <a:lstStyle/>
          <a:p>
            <a:r>
              <a:rPr lang="en-US" sz="1200" b="1" dirty="0" smtClean="0"/>
              <a:t>Is it Alive?							Name: </a:t>
            </a:r>
            <a:br>
              <a:rPr lang="en-US" sz="1200" b="1" dirty="0" smtClean="0"/>
            </a:br>
            <a:r>
              <a:rPr lang="en-US" sz="1200" b="1" dirty="0" smtClean="0"/>
              <a:t>Life Science							Hour:</a:t>
            </a:r>
          </a:p>
          <a:p>
            <a:r>
              <a:rPr lang="en-US" sz="1200" b="1" dirty="0" smtClean="0"/>
              <a:t>MS-LS1-1</a:t>
            </a:r>
          </a:p>
          <a:p>
            <a:r>
              <a:rPr lang="en-US" sz="1200" b="1" dirty="0" smtClean="0"/>
              <a:t>Science and Engineering Practices:  </a:t>
            </a:r>
          </a:p>
          <a:p>
            <a:r>
              <a:rPr lang="en-US" sz="1200" b="1" dirty="0" smtClean="0"/>
              <a:t>Planning and Carrying Out an Investigation</a:t>
            </a:r>
          </a:p>
          <a:p>
            <a:endParaRPr lang="en-US" sz="1200" i="1" dirty="0"/>
          </a:p>
          <a:p>
            <a:r>
              <a:rPr lang="en-US" sz="1200" i="1" dirty="0" smtClean="0"/>
              <a:t>As a Scientist, you and your group will be asked to determine if the object in the Petri dish is a living or a non-living organism by planning and carrying out an investigation.</a:t>
            </a:r>
          </a:p>
          <a:p>
            <a:endParaRPr lang="en-US" sz="1200" dirty="0"/>
          </a:p>
          <a:p>
            <a:r>
              <a:rPr lang="en-US" sz="1200" dirty="0" smtClean="0"/>
              <a:t>Plan:</a:t>
            </a:r>
          </a:p>
          <a:p>
            <a:endParaRPr lang="en-US" sz="1200" dirty="0" smtClean="0"/>
          </a:p>
          <a:p>
            <a:endParaRPr lang="en-US" sz="1200" dirty="0"/>
          </a:p>
          <a:p>
            <a:endParaRPr lang="en-US" sz="1200" dirty="0" smtClean="0"/>
          </a:p>
          <a:p>
            <a:endParaRPr lang="en-US" sz="1200" dirty="0" smtClean="0"/>
          </a:p>
          <a:p>
            <a:endParaRPr lang="en-US" sz="1200" dirty="0"/>
          </a:p>
          <a:p>
            <a:r>
              <a:rPr lang="en-US" sz="1200" dirty="0" smtClean="0"/>
              <a:t>Variable/Variables Tested:</a:t>
            </a:r>
          </a:p>
          <a:p>
            <a:endParaRPr lang="en-US" sz="1200" dirty="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a:t/>
            </a:r>
            <a:br>
              <a:rPr lang="en-US" sz="1200" dirty="0"/>
            </a:br>
            <a:r>
              <a:rPr lang="en-US" sz="1200" dirty="0" smtClean="0"/>
              <a:t>Materials needed:</a:t>
            </a:r>
          </a:p>
          <a:p>
            <a:endParaRPr lang="en-US" sz="1200" dirty="0"/>
          </a:p>
          <a:p>
            <a:endParaRPr lang="en-US" sz="1200" dirty="0" smtClean="0"/>
          </a:p>
          <a:p>
            <a:endParaRPr lang="en-US" sz="1200" dirty="0" smtClean="0"/>
          </a:p>
          <a:p>
            <a:endParaRPr lang="en-US" sz="1200" dirty="0" smtClean="0"/>
          </a:p>
          <a:p>
            <a:endParaRPr lang="en-US" sz="1200" dirty="0" smtClean="0"/>
          </a:p>
          <a:p>
            <a:endParaRPr lang="en-US" sz="1200" dirty="0"/>
          </a:p>
          <a:p>
            <a:r>
              <a:rPr lang="en-US" sz="1200" dirty="0" smtClean="0"/>
              <a:t>Results/Evidence:</a:t>
            </a:r>
          </a:p>
          <a:p>
            <a:endParaRPr lang="en-US" sz="1200" dirty="0"/>
          </a:p>
          <a:p>
            <a:endParaRPr lang="en-US" sz="1200" dirty="0" smtClean="0"/>
          </a:p>
          <a:p>
            <a:endParaRPr lang="en-US" sz="1200" dirty="0" smtClean="0"/>
          </a:p>
          <a:p>
            <a:endParaRPr lang="en-US" sz="1200" dirty="0" smtClean="0"/>
          </a:p>
          <a:p>
            <a:endParaRPr lang="en-US" sz="1200" dirty="0"/>
          </a:p>
          <a:p>
            <a:r>
              <a:rPr lang="en-US" sz="1200" dirty="0" smtClean="0"/>
              <a:t>Conclusion:</a:t>
            </a:r>
          </a:p>
        </p:txBody>
      </p:sp>
    </p:spTree>
    <p:extLst>
      <p:ext uri="{BB962C8B-B14F-4D97-AF65-F5344CB8AC3E}">
        <p14:creationId xmlns:p14="http://schemas.microsoft.com/office/powerpoint/2010/main" val="23793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6" y="658066"/>
            <a:ext cx="7839635" cy="4493538"/>
          </a:xfrm>
          <a:prstGeom prst="rect">
            <a:avLst/>
          </a:prstGeom>
          <a:noFill/>
        </p:spPr>
        <p:txBody>
          <a:bodyPr wrap="square" rtlCol="0">
            <a:spAutoFit/>
          </a:bodyPr>
          <a:lstStyle/>
          <a:p>
            <a:pPr lvl="0"/>
            <a:r>
              <a:rPr lang="en-US" sz="2800" b="1" dirty="0">
                <a:solidFill>
                  <a:prstClr val="black"/>
                </a:solidFill>
              </a:rPr>
              <a:t>A Framework for K-12 Science Education: Practices, Crosscutting Concepts, and Core Ideas  ( 2012 ) </a:t>
            </a:r>
          </a:p>
          <a:p>
            <a:pPr lvl="0"/>
            <a:r>
              <a:rPr lang="en-US" sz="1400" dirty="0">
                <a:solidFill>
                  <a:prstClr val="black"/>
                </a:solidFill>
                <a:hlinkClick r:id="rId2"/>
              </a:rPr>
              <a:t>http://www.nap.edu/openbook.php?record_id=13165&amp;page=108</a:t>
            </a:r>
            <a:endParaRPr lang="en-US" sz="1400" dirty="0">
              <a:solidFill>
                <a:prstClr val="black"/>
              </a:solidFill>
            </a:endParaRPr>
          </a:p>
          <a:p>
            <a:endParaRPr lang="en-US" b="1" i="1" dirty="0"/>
          </a:p>
          <a:p>
            <a:r>
              <a:rPr lang="en-US" b="1" i="1" dirty="0"/>
              <a:t>By the end of grade 8.</a:t>
            </a:r>
            <a:r>
              <a:rPr lang="en-US" dirty="0"/>
              <a:t> All living things are made up of cells, which is the smallest unit that can be said to be alive. An organism may consist of one single cell (unicellular) or many different numbers and types of cells (multicellular). Unicellular organisms (microorganisms), like multicellular organisms, need food, water, a way to dispose of waste, and an environment in which they can live.</a:t>
            </a:r>
          </a:p>
          <a:p>
            <a:r>
              <a:rPr lang="en-US" dirty="0"/>
              <a:t>Within cells, special structures are responsible for particular functions, and the cell membrane forms the boundary that controls what enters and leaves the cell. In multicellular organisms, the body is a system of multiple interacting subsystems. These subsystems are groups of cells that work together to form tissues or organs that are specialized for particular body functions. (Boundary: At this grade level, only a few major cell structures should be introduced.)</a:t>
            </a:r>
          </a:p>
        </p:txBody>
      </p:sp>
    </p:spTree>
    <p:extLst>
      <p:ext uri="{BB962C8B-B14F-4D97-AF65-F5344CB8AC3E}">
        <p14:creationId xmlns:p14="http://schemas.microsoft.com/office/powerpoint/2010/main" val="393480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0977" y="698017"/>
            <a:ext cx="4048371" cy="5447645"/>
          </a:xfrm>
          <a:prstGeom prst="rect">
            <a:avLst/>
          </a:prstGeom>
          <a:noFill/>
        </p:spPr>
        <p:txBody>
          <a:bodyPr wrap="square" rtlCol="0">
            <a:spAutoFit/>
          </a:bodyPr>
          <a:lstStyle/>
          <a:p>
            <a:r>
              <a:rPr lang="en-US" sz="1200" b="1" dirty="0" smtClean="0"/>
              <a:t>Is it Alive?			Name: </a:t>
            </a:r>
            <a:br>
              <a:rPr lang="en-US" sz="1200" b="1" dirty="0" smtClean="0"/>
            </a:br>
            <a:r>
              <a:rPr lang="en-US" sz="1200" b="1" dirty="0" smtClean="0"/>
              <a:t>Life Science			Hour:</a:t>
            </a:r>
          </a:p>
          <a:p>
            <a:r>
              <a:rPr lang="en-US" sz="1200" b="1" dirty="0" smtClean="0"/>
              <a:t>MS-LS1-1</a:t>
            </a:r>
          </a:p>
          <a:p>
            <a:r>
              <a:rPr lang="en-US" sz="1200" b="1" dirty="0" smtClean="0"/>
              <a:t>Science and Engineering Practices:  </a:t>
            </a:r>
          </a:p>
          <a:p>
            <a:r>
              <a:rPr lang="en-US" sz="1200" b="1" dirty="0" smtClean="0"/>
              <a:t>Planning and Carrying Out an Investigation</a:t>
            </a:r>
          </a:p>
          <a:p>
            <a:endParaRPr lang="en-US" sz="1200" i="1" dirty="0"/>
          </a:p>
          <a:p>
            <a:r>
              <a:rPr lang="en-US" sz="1200" i="1" dirty="0" smtClean="0"/>
              <a:t>As a Scientist, you and your group will be asked to determine if the object in the Petri dish is a living or a non-living organism by planning and carrying out an investigation.</a:t>
            </a:r>
          </a:p>
          <a:p>
            <a:endParaRPr lang="en-US" sz="1200" dirty="0"/>
          </a:p>
          <a:p>
            <a:r>
              <a:rPr lang="en-US" sz="1200" dirty="0" smtClean="0"/>
              <a:t>Plan:</a:t>
            </a:r>
          </a:p>
          <a:p>
            <a:endParaRPr lang="en-US" sz="1200" dirty="0" smtClean="0"/>
          </a:p>
          <a:p>
            <a:endParaRPr lang="en-US" sz="1200" dirty="0" smtClean="0"/>
          </a:p>
          <a:p>
            <a:endParaRPr lang="en-US" sz="1200" dirty="0"/>
          </a:p>
          <a:p>
            <a:r>
              <a:rPr lang="en-US" sz="1200" dirty="0" smtClean="0"/>
              <a:t>Variable/Variables Tested:</a:t>
            </a:r>
          </a:p>
          <a:p>
            <a:endParaRPr lang="en-US" sz="1200" dirty="0" smtClean="0"/>
          </a:p>
          <a:p>
            <a:endParaRPr lang="en-US" sz="1200" dirty="0" smtClean="0"/>
          </a:p>
          <a:p>
            <a:endParaRPr lang="en-US" sz="1200" dirty="0" smtClean="0"/>
          </a:p>
          <a:p>
            <a:r>
              <a:rPr lang="en-US" sz="1200" dirty="0"/>
              <a:t/>
            </a:r>
            <a:br>
              <a:rPr lang="en-US" sz="1200" dirty="0"/>
            </a:br>
            <a:r>
              <a:rPr lang="en-US" sz="1200" dirty="0" smtClean="0"/>
              <a:t>Materials needed:</a:t>
            </a:r>
          </a:p>
          <a:p>
            <a:endParaRPr lang="en-US" sz="1200" dirty="0"/>
          </a:p>
          <a:p>
            <a:endParaRPr lang="en-US" sz="1200" dirty="0" smtClean="0"/>
          </a:p>
          <a:p>
            <a:endParaRPr lang="en-US" sz="1200" dirty="0"/>
          </a:p>
          <a:p>
            <a:r>
              <a:rPr lang="en-US" sz="1200" dirty="0" smtClean="0"/>
              <a:t>Results/Evidence:</a:t>
            </a:r>
          </a:p>
          <a:p>
            <a:endParaRPr lang="en-US" sz="1200" dirty="0"/>
          </a:p>
          <a:p>
            <a:endParaRPr lang="en-US" sz="1200" dirty="0" smtClean="0"/>
          </a:p>
          <a:p>
            <a:endParaRPr lang="en-US" sz="1200" dirty="0" smtClean="0"/>
          </a:p>
          <a:p>
            <a:endParaRPr lang="en-US" sz="1200" dirty="0"/>
          </a:p>
          <a:p>
            <a:r>
              <a:rPr lang="en-US" sz="1200" dirty="0" smtClean="0"/>
              <a:t>Conclusion:</a:t>
            </a:r>
          </a:p>
        </p:txBody>
      </p:sp>
      <p:sp>
        <p:nvSpPr>
          <p:cNvPr id="2" name="TextBox 1"/>
          <p:cNvSpPr txBox="1"/>
          <p:nvPr/>
        </p:nvSpPr>
        <p:spPr>
          <a:xfrm>
            <a:off x="1467293" y="328685"/>
            <a:ext cx="1520994" cy="369332"/>
          </a:xfrm>
          <a:prstGeom prst="rect">
            <a:avLst/>
          </a:prstGeom>
          <a:noFill/>
        </p:spPr>
        <p:txBody>
          <a:bodyPr wrap="none" rtlCol="0">
            <a:spAutoFit/>
          </a:bodyPr>
          <a:lstStyle/>
          <a:p>
            <a:r>
              <a:rPr lang="en-US" dirty="0" smtClean="0">
                <a:solidFill>
                  <a:srgbClr val="FF0000"/>
                </a:solidFill>
              </a:rPr>
              <a:t>Teacher Notes</a:t>
            </a:r>
            <a:endParaRPr lang="en-US" dirty="0">
              <a:solidFill>
                <a:srgbClr val="FF0000"/>
              </a:solidFill>
            </a:endParaRPr>
          </a:p>
        </p:txBody>
      </p:sp>
      <p:sp>
        <p:nvSpPr>
          <p:cNvPr id="4" name="TextBox 3"/>
          <p:cNvSpPr txBox="1"/>
          <p:nvPr/>
        </p:nvSpPr>
        <p:spPr>
          <a:xfrm>
            <a:off x="404037" y="776357"/>
            <a:ext cx="3806456" cy="5816977"/>
          </a:xfrm>
          <a:prstGeom prst="rect">
            <a:avLst/>
          </a:prstGeom>
          <a:noFill/>
        </p:spPr>
        <p:txBody>
          <a:bodyPr wrap="square" rtlCol="0">
            <a:spAutoFit/>
          </a:bodyPr>
          <a:lstStyle/>
          <a:p>
            <a:r>
              <a:rPr lang="en-US" sz="1200" b="1" dirty="0" smtClean="0">
                <a:solidFill>
                  <a:srgbClr val="FF0000"/>
                </a:solidFill>
              </a:rPr>
              <a:t>Show the students the event (glue in water)</a:t>
            </a:r>
          </a:p>
          <a:p>
            <a:pPr marL="342900" indent="-342900">
              <a:buAutoNum type="arabicPeriod"/>
            </a:pPr>
            <a:r>
              <a:rPr lang="en-US" sz="1200" b="1" dirty="0" smtClean="0">
                <a:solidFill>
                  <a:srgbClr val="FF0000"/>
                </a:solidFill>
              </a:rPr>
              <a:t>Add tap water to Petri dish</a:t>
            </a:r>
          </a:p>
          <a:p>
            <a:pPr marL="342900" indent="-342900">
              <a:buAutoNum type="arabicPeriod"/>
            </a:pPr>
            <a:r>
              <a:rPr lang="en-US" sz="1200" b="1" dirty="0" smtClean="0">
                <a:solidFill>
                  <a:srgbClr val="FF0000"/>
                </a:solidFill>
              </a:rPr>
              <a:t>Place a drop of the glue into the water (hide the label and glue container so the students do not know what it is).</a:t>
            </a:r>
          </a:p>
          <a:p>
            <a:pPr marL="342900" indent="-342900">
              <a:buAutoNum type="arabicPeriod"/>
            </a:pPr>
            <a:r>
              <a:rPr lang="en-US" sz="1200" b="1" dirty="0" smtClean="0">
                <a:solidFill>
                  <a:srgbClr val="FF0000"/>
                </a:solidFill>
              </a:rPr>
              <a:t>Have them verbally discuss if it alive or not alive.</a:t>
            </a:r>
          </a:p>
          <a:p>
            <a:pPr marL="342900" indent="-342900">
              <a:buAutoNum type="arabicPeriod"/>
            </a:pPr>
            <a:r>
              <a:rPr lang="en-US" sz="1200" b="1" dirty="0" smtClean="0">
                <a:solidFill>
                  <a:srgbClr val="FF0000"/>
                </a:solidFill>
              </a:rPr>
              <a:t>In groups, students develop a plan to carry out an investigation</a:t>
            </a:r>
          </a:p>
          <a:p>
            <a:pPr marL="800100" lvl="1" indent="-342900">
              <a:buFont typeface="+mj-lt"/>
              <a:buAutoNum type="alphaLcParenR"/>
            </a:pPr>
            <a:r>
              <a:rPr lang="en-US" sz="1200" b="1" dirty="0" smtClean="0">
                <a:solidFill>
                  <a:srgbClr val="FF0000"/>
                </a:solidFill>
              </a:rPr>
              <a:t>If you do this before the unit, have the students apply the various materials with the discovery approach. Pick an item, see if adding it will help determine if it is alive.</a:t>
            </a:r>
          </a:p>
          <a:p>
            <a:pPr marL="800100" lvl="1" indent="-342900">
              <a:buFont typeface="+mj-lt"/>
              <a:buAutoNum type="alphaLcParenR"/>
            </a:pPr>
            <a:r>
              <a:rPr lang="en-US" sz="1200" b="1" dirty="0" smtClean="0">
                <a:solidFill>
                  <a:srgbClr val="FF0000"/>
                </a:solidFill>
              </a:rPr>
              <a:t>After the lesson/unit, apply the concepts (characteristic and needs of living things), then apply these to the investigation.  </a:t>
            </a:r>
          </a:p>
          <a:p>
            <a:pPr marL="1257300" lvl="2" indent="-342900">
              <a:buFont typeface="Arial" panose="020B0604020202020204" pitchFamily="34" charset="0"/>
              <a:buChar char="•"/>
            </a:pPr>
            <a:r>
              <a:rPr lang="en-US" sz="1200" b="1" dirty="0" smtClean="0">
                <a:solidFill>
                  <a:srgbClr val="FF0000"/>
                </a:solidFill>
              </a:rPr>
              <a:t>Does it eat? Add fish food to test</a:t>
            </a:r>
          </a:p>
          <a:p>
            <a:pPr marL="1257300" lvl="2" indent="-342900">
              <a:buFont typeface="Arial" panose="020B0604020202020204" pitchFamily="34" charset="0"/>
              <a:buChar char="•"/>
            </a:pPr>
            <a:r>
              <a:rPr lang="en-US" sz="1200" b="1" dirty="0" smtClean="0">
                <a:solidFill>
                  <a:srgbClr val="FF0000"/>
                </a:solidFill>
              </a:rPr>
              <a:t>Does it react to heat? Use a heat lamp</a:t>
            </a:r>
          </a:p>
          <a:p>
            <a:pPr marL="342900" indent="-342900">
              <a:buAutoNum type="arabicPeriod"/>
            </a:pPr>
            <a:r>
              <a:rPr lang="en-US" sz="1200" b="1" dirty="0" smtClean="0">
                <a:solidFill>
                  <a:srgbClr val="FF0000"/>
                </a:solidFill>
              </a:rPr>
              <a:t>Variable – have students discuss the variable and variables tested.  Original experiment uses tap water, what happens if we used distilled water.  Other possible variables, light source, heat, food…</a:t>
            </a:r>
          </a:p>
          <a:p>
            <a:pPr marL="342900" indent="-342900">
              <a:buAutoNum type="arabicPeriod"/>
            </a:pPr>
            <a:r>
              <a:rPr lang="en-US" sz="1200" b="1" dirty="0" smtClean="0">
                <a:solidFill>
                  <a:srgbClr val="FF0000"/>
                </a:solidFill>
              </a:rPr>
              <a:t>Materials – Use suggested materials list.  Have them available for the students to use.  You should also allow students to brainstorm other items to use. </a:t>
            </a:r>
            <a:endParaRPr lang="en-US" sz="1200" b="1" dirty="0">
              <a:solidFill>
                <a:srgbClr val="FF0000"/>
              </a:solidFill>
            </a:endParaRPr>
          </a:p>
          <a:p>
            <a:pPr marL="342900" indent="-342900">
              <a:buAutoNum type="arabicPeriod"/>
            </a:pPr>
            <a:r>
              <a:rPr lang="en-US" sz="1200" b="1" dirty="0" smtClean="0">
                <a:solidFill>
                  <a:srgbClr val="FF0000"/>
                </a:solidFill>
              </a:rPr>
              <a:t>Results:  Groups share out to class</a:t>
            </a:r>
          </a:p>
          <a:p>
            <a:pPr marL="342900" indent="-342900">
              <a:buAutoNum type="arabicPeriod"/>
            </a:pPr>
            <a:r>
              <a:rPr lang="en-US" sz="1200" b="1" dirty="0" smtClean="0">
                <a:solidFill>
                  <a:srgbClr val="FF0000"/>
                </a:solidFill>
              </a:rPr>
              <a:t>Conclusion:  </a:t>
            </a:r>
            <a:r>
              <a:rPr lang="en-US" sz="1200" b="1" dirty="0">
                <a:solidFill>
                  <a:srgbClr val="FF0000"/>
                </a:solidFill>
              </a:rPr>
              <a:t>G</a:t>
            </a:r>
            <a:r>
              <a:rPr lang="en-US" sz="1200" b="1" dirty="0" smtClean="0">
                <a:solidFill>
                  <a:srgbClr val="FF0000"/>
                </a:solidFill>
              </a:rPr>
              <a:t>uide students to the conclusion that the object is not alive.  Although it moves like a live object, investigation proves that is actually not eating, reproducing….</a:t>
            </a:r>
            <a:endParaRPr lang="en-US" sz="1200" b="1" dirty="0">
              <a:solidFill>
                <a:srgbClr val="FF0000"/>
              </a:solidFill>
            </a:endParaRPr>
          </a:p>
        </p:txBody>
      </p:sp>
    </p:spTree>
    <p:extLst>
      <p:ext uri="{BB962C8B-B14F-4D97-AF65-F5344CB8AC3E}">
        <p14:creationId xmlns:p14="http://schemas.microsoft.com/office/powerpoint/2010/main" val="56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058"/>
          <a:stretch/>
        </p:blipFill>
        <p:spPr>
          <a:xfrm>
            <a:off x="-1" y="329608"/>
            <a:ext cx="9099020" cy="5964866"/>
          </a:xfrm>
          <a:prstGeom prst="rect">
            <a:avLst/>
          </a:prstGeom>
        </p:spPr>
      </p:pic>
    </p:spTree>
    <p:extLst>
      <p:ext uri="{BB962C8B-B14F-4D97-AF65-F5344CB8AC3E}">
        <p14:creationId xmlns:p14="http://schemas.microsoft.com/office/powerpoint/2010/main" val="282746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695" r="2901"/>
          <a:stretch/>
        </p:blipFill>
        <p:spPr>
          <a:xfrm rot="16200000">
            <a:off x="914400" y="-476527"/>
            <a:ext cx="6762307" cy="7906746"/>
          </a:xfrm>
          <a:prstGeom prst="rect">
            <a:avLst/>
          </a:prstGeom>
        </p:spPr>
      </p:pic>
    </p:spTree>
    <p:extLst>
      <p:ext uri="{BB962C8B-B14F-4D97-AF65-F5344CB8AC3E}">
        <p14:creationId xmlns:p14="http://schemas.microsoft.com/office/powerpoint/2010/main" val="36658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338469" y="-878628"/>
            <a:ext cx="7467600" cy="8296275"/>
          </a:xfrm>
          <a:prstGeom prst="rect">
            <a:avLst/>
          </a:prstGeom>
        </p:spPr>
      </p:pic>
    </p:spTree>
    <p:extLst>
      <p:ext uri="{BB962C8B-B14F-4D97-AF65-F5344CB8AC3E}">
        <p14:creationId xmlns:p14="http://schemas.microsoft.com/office/powerpoint/2010/main" val="887175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31" y="185923"/>
            <a:ext cx="8976537" cy="667207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9874"/>
          <a:stretch/>
        </p:blipFill>
        <p:spPr>
          <a:xfrm>
            <a:off x="628195" y="978196"/>
            <a:ext cx="583915" cy="575044"/>
          </a:xfrm>
          <a:prstGeom prst="rect">
            <a:avLst/>
          </a:prstGeom>
        </p:spPr>
      </p:pic>
      <p:sp>
        <p:nvSpPr>
          <p:cNvPr id="4" name="TextBox 3"/>
          <p:cNvSpPr txBox="1"/>
          <p:nvPr/>
        </p:nvSpPr>
        <p:spPr>
          <a:xfrm>
            <a:off x="1839432" y="1967024"/>
            <a:ext cx="1708994" cy="523220"/>
          </a:xfrm>
          <a:prstGeom prst="rect">
            <a:avLst/>
          </a:prstGeom>
          <a:noFill/>
        </p:spPr>
        <p:txBody>
          <a:bodyPr wrap="none" rtlCol="0">
            <a:spAutoFit/>
          </a:bodyPr>
          <a:lstStyle/>
          <a:p>
            <a:r>
              <a:rPr lang="en-US" sz="2800" b="1" dirty="0" smtClean="0"/>
              <a:t>Is it Alive?</a:t>
            </a:r>
            <a:endParaRPr lang="en-US" sz="2800" b="1"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9378"/>
          <a:stretch/>
        </p:blipFill>
        <p:spPr>
          <a:xfrm>
            <a:off x="7925884" y="978196"/>
            <a:ext cx="587124" cy="575044"/>
          </a:xfrm>
          <a:prstGeom prst="rect">
            <a:avLst/>
          </a:prstGeom>
        </p:spPr>
      </p:pic>
    </p:spTree>
    <p:extLst>
      <p:ext uri="{BB962C8B-B14F-4D97-AF65-F5344CB8AC3E}">
        <p14:creationId xmlns:p14="http://schemas.microsoft.com/office/powerpoint/2010/main" val="2055328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8" y="691116"/>
            <a:ext cx="9050852" cy="5475767"/>
          </a:xfrm>
          <a:prstGeom prst="rect">
            <a:avLst/>
          </a:prstGeom>
        </p:spPr>
      </p:pic>
      <p:pic>
        <p:nvPicPr>
          <p:cNvPr id="5" name="Picture 4"/>
          <p:cNvPicPr>
            <a:picLocks noChangeAspect="1"/>
          </p:cNvPicPr>
          <p:nvPr/>
        </p:nvPicPr>
        <p:blipFill rotWithShape="1">
          <a:blip r:embed="rId4"/>
          <a:srcRect t="13260"/>
          <a:stretch/>
        </p:blipFill>
        <p:spPr>
          <a:xfrm>
            <a:off x="2545086" y="1552361"/>
            <a:ext cx="3659012" cy="2828253"/>
          </a:xfrm>
          <a:prstGeom prst="rect">
            <a:avLst/>
          </a:prstGeom>
        </p:spPr>
      </p:pic>
    </p:spTree>
    <p:extLst>
      <p:ext uri="{BB962C8B-B14F-4D97-AF65-F5344CB8AC3E}">
        <p14:creationId xmlns:p14="http://schemas.microsoft.com/office/powerpoint/2010/main" val="257358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188" y="457200"/>
            <a:ext cx="7234517" cy="6394058"/>
          </a:xfrm>
          <a:prstGeom prst="rect">
            <a:avLst/>
          </a:prstGeom>
          <a:noFill/>
        </p:spPr>
        <p:txBody>
          <a:bodyPr wrap="square" rtlCol="0">
            <a:spAutoFit/>
          </a:bodyPr>
          <a:lstStyle/>
          <a:p>
            <a:r>
              <a:rPr lang="en-US" sz="1200" dirty="0"/>
              <a:t>EVIDENCE STATEMENTS:</a:t>
            </a:r>
          </a:p>
          <a:p>
            <a:r>
              <a:rPr lang="en-US" sz="1200" b="1" dirty="0">
                <a:solidFill>
                  <a:srgbClr val="000000"/>
                </a:solidFill>
                <a:latin typeface="Arial" panose="020B0604020202020204" pitchFamily="34" charset="0"/>
              </a:rPr>
              <a:t>Observable features of the student performance by the end of the course: </a:t>
            </a:r>
            <a:r>
              <a:rPr lang="en-US" sz="1200" dirty="0">
                <a:solidFill>
                  <a:srgbClr val="000000"/>
                </a:solidFill>
                <a:latin typeface="Arial" panose="020B0604020202020204" pitchFamily="34" charset="0"/>
              </a:rPr>
              <a:t>	</a:t>
            </a:r>
          </a:p>
          <a:p>
            <a:r>
              <a:rPr lang="en-US" sz="1200" dirty="0">
                <a:solidFill>
                  <a:srgbClr val="000000"/>
                </a:solidFill>
                <a:latin typeface="Arial" panose="020B0604020202020204" pitchFamily="34" charset="0"/>
              </a:rPr>
              <a:t>1.  </a:t>
            </a:r>
            <a:r>
              <a:rPr lang="en-US" sz="1200" u="sng" dirty="0">
                <a:solidFill>
                  <a:srgbClr val="000000"/>
                </a:solidFill>
                <a:latin typeface="Arial" panose="020B0604020202020204" pitchFamily="34" charset="0"/>
              </a:rPr>
              <a:t>Identifying the phenomenon under investigation </a:t>
            </a:r>
            <a:r>
              <a:rPr lang="en-US" sz="1200" dirty="0">
                <a:solidFill>
                  <a:srgbClr val="000000"/>
                </a:solidFill>
                <a:latin typeface="Arial" panose="020B0604020202020204" pitchFamily="34" charset="0"/>
              </a:rPr>
              <a:t>	</a:t>
            </a:r>
          </a:p>
          <a:p>
            <a:pPr marL="514350" lvl="1" indent="-171450">
              <a:buFont typeface="+mj-lt"/>
              <a:buAutoNum type="alphaLcParenR"/>
            </a:pPr>
            <a:r>
              <a:rPr lang="en-US" sz="1200" dirty="0">
                <a:solidFill>
                  <a:srgbClr val="000000"/>
                </a:solidFill>
                <a:latin typeface="Arial" panose="020B0604020202020204" pitchFamily="34" charset="0"/>
              </a:rPr>
              <a:t>From the given investigation plan, students identify and describe the phenomenon under investigation, which includes the idea that living things are made up of cells. </a:t>
            </a:r>
          </a:p>
          <a:p>
            <a:pPr marL="514350" lvl="1" indent="-171450">
              <a:buFont typeface="+mj-lt"/>
              <a:buAutoNum type="alphaLcParenR"/>
            </a:pPr>
            <a:r>
              <a:rPr lang="en-US" sz="1200" dirty="0">
                <a:solidFill>
                  <a:srgbClr val="000000"/>
                </a:solidFill>
                <a:latin typeface="Arial" panose="020B0604020202020204" pitchFamily="34" charset="0"/>
              </a:rPr>
              <a:t>Students identify and describe the purpose of the investigation, which includes providing evidence for the following ideas: that all living things are made of cells (either one cell or many different numbers and types of cells) and that the cell is the smallest unit that can be said to be alive.</a:t>
            </a:r>
          </a:p>
          <a:p>
            <a:r>
              <a:rPr lang="en-US" sz="1200" dirty="0">
                <a:solidFill>
                  <a:srgbClr val="000000"/>
                </a:solidFill>
                <a:latin typeface="Arial" panose="020B0604020202020204" pitchFamily="34" charset="0"/>
              </a:rPr>
              <a:t> 	</a:t>
            </a:r>
          </a:p>
          <a:p>
            <a:r>
              <a:rPr lang="en-US" sz="1200" dirty="0">
                <a:solidFill>
                  <a:srgbClr val="000000"/>
                </a:solidFill>
                <a:latin typeface="Arial" panose="020B0604020202020204" pitchFamily="34" charset="0"/>
              </a:rPr>
              <a:t>2.  </a:t>
            </a:r>
            <a:r>
              <a:rPr lang="en-US" sz="1200" u="sng" dirty="0">
                <a:solidFill>
                  <a:srgbClr val="000000"/>
                </a:solidFill>
                <a:latin typeface="Arial" panose="020B0604020202020204" pitchFamily="34" charset="0"/>
              </a:rPr>
              <a:t>Identifying the evidence to address the purpose of the investigation </a:t>
            </a:r>
            <a:r>
              <a:rPr lang="en-US" sz="1200" dirty="0">
                <a:solidFill>
                  <a:srgbClr val="000000"/>
                </a:solidFill>
                <a:latin typeface="Arial" panose="020B0604020202020204" pitchFamily="34" charset="0"/>
              </a:rPr>
              <a:t>	</a:t>
            </a:r>
          </a:p>
          <a:p>
            <a:pPr marL="514350" lvl="1" indent="-171450">
              <a:buFont typeface="+mj-lt"/>
              <a:buAutoNum type="alphaLcParenR"/>
            </a:pPr>
            <a:r>
              <a:rPr lang="en-US" sz="1200" dirty="0">
                <a:solidFill>
                  <a:srgbClr val="000000"/>
                </a:solidFill>
                <a:latin typeface="Arial" panose="020B0604020202020204" pitchFamily="34" charset="0"/>
              </a:rPr>
              <a:t>From the given investigation plan, students describe the data that will be collected and the evidence to be derived from the data, including: 	</a:t>
            </a:r>
            <a:endParaRPr lang="en-US" sz="1200" dirty="0">
              <a:latin typeface="Arial" panose="020B0604020202020204" pitchFamily="34" charset="0"/>
            </a:endParaRPr>
          </a:p>
          <a:p>
            <a:pPr marL="900113" lvl="2" indent="-214313">
              <a:buFont typeface="+mj-lt"/>
              <a:buAutoNum type="romanLcPeriod"/>
            </a:pPr>
            <a:r>
              <a:rPr lang="en-US" sz="1200" dirty="0">
                <a:solidFill>
                  <a:srgbClr val="000000"/>
                </a:solidFill>
                <a:latin typeface="Arial" panose="020B0604020202020204" pitchFamily="34" charset="0"/>
              </a:rPr>
              <a:t>The presence or absence of cells in living and nonliving things. </a:t>
            </a:r>
          </a:p>
          <a:p>
            <a:pPr marL="900113" lvl="2" indent="-214313">
              <a:buFont typeface="+mj-lt"/>
              <a:buAutoNum type="romanLcPeriod"/>
            </a:pPr>
            <a:r>
              <a:rPr lang="en-US" sz="1200" dirty="0">
                <a:solidFill>
                  <a:srgbClr val="000000"/>
                </a:solidFill>
                <a:latin typeface="Arial" panose="020B0604020202020204" pitchFamily="34" charset="0"/>
              </a:rPr>
              <a:t>The presence or absence of any part of a living thing that is not made up of cells. </a:t>
            </a:r>
          </a:p>
          <a:p>
            <a:pPr marL="900113" lvl="2" indent="-214313">
              <a:buFont typeface="+mj-lt"/>
              <a:buAutoNum type="romanLcPeriod"/>
            </a:pPr>
            <a:r>
              <a:rPr lang="en-US" sz="1200" dirty="0">
                <a:solidFill>
                  <a:srgbClr val="000000"/>
                </a:solidFill>
                <a:latin typeface="Arial" panose="020B0604020202020204" pitchFamily="34" charset="0"/>
              </a:rPr>
              <a:t>The presence or absence of cells in a variety of organisms, including unicellular and multicellular organisms. </a:t>
            </a:r>
          </a:p>
          <a:p>
            <a:pPr marL="900113" lvl="2" indent="-214313">
              <a:buFont typeface="+mj-lt"/>
              <a:buAutoNum type="romanLcPeriod"/>
            </a:pPr>
            <a:r>
              <a:rPr lang="en-US" sz="1200" dirty="0">
                <a:solidFill>
                  <a:srgbClr val="000000"/>
                </a:solidFill>
                <a:latin typeface="Arial" panose="020B0604020202020204" pitchFamily="34" charset="0"/>
              </a:rPr>
              <a:t>Different types of cells within one multicellular organism. </a:t>
            </a:r>
          </a:p>
          <a:p>
            <a:r>
              <a:rPr lang="en-US" sz="1200" dirty="0">
                <a:solidFill>
                  <a:srgbClr val="000000"/>
                </a:solidFill>
                <a:latin typeface="Arial" panose="020B0604020202020204" pitchFamily="34" charset="0"/>
              </a:rPr>
              <a:t>	</a:t>
            </a:r>
          </a:p>
          <a:p>
            <a:pPr marL="514350" lvl="1" indent="-171450">
              <a:buFont typeface="+mj-lt"/>
              <a:buAutoNum type="alphaLcParenR" startAt="2"/>
            </a:pPr>
            <a:r>
              <a:rPr lang="en-US" sz="1200" dirty="0">
                <a:solidFill>
                  <a:srgbClr val="000000"/>
                </a:solidFill>
                <a:latin typeface="Arial" panose="020B0604020202020204" pitchFamily="34" charset="0"/>
              </a:rPr>
              <a:t>Students describe how the evidence collected will be relevant to the purpose of the </a:t>
            </a:r>
            <a:r>
              <a:rPr lang="en-US" sz="1200" dirty="0" smtClean="0">
                <a:solidFill>
                  <a:srgbClr val="000000"/>
                </a:solidFill>
                <a:latin typeface="Arial" panose="020B0604020202020204" pitchFamily="34" charset="0"/>
              </a:rPr>
              <a:t>investigation</a:t>
            </a:r>
            <a:r>
              <a:rPr lang="en-US" sz="1200" dirty="0">
                <a:solidFill>
                  <a:srgbClr val="000000"/>
                </a:solidFill>
                <a:latin typeface="Arial" panose="020B0604020202020204" pitchFamily="34" charset="0"/>
              </a:rPr>
              <a:t>	</a:t>
            </a:r>
          </a:p>
          <a:p>
            <a:r>
              <a:rPr lang="en-US" sz="1200" dirty="0" smtClean="0">
                <a:solidFill>
                  <a:srgbClr val="000000"/>
                </a:solidFill>
                <a:latin typeface="Arial" panose="020B0604020202020204" pitchFamily="34" charset="0"/>
              </a:rPr>
              <a:t>3</a:t>
            </a:r>
            <a:r>
              <a:rPr lang="en-US" sz="1200" dirty="0">
                <a:solidFill>
                  <a:srgbClr val="000000"/>
                </a:solidFill>
                <a:latin typeface="Arial" panose="020B0604020202020204" pitchFamily="34" charset="0"/>
              </a:rPr>
              <a:t>.  </a:t>
            </a:r>
            <a:r>
              <a:rPr lang="en-US" sz="1200" u="sng" dirty="0">
                <a:solidFill>
                  <a:srgbClr val="000000"/>
                </a:solidFill>
                <a:latin typeface="Arial" panose="020B0604020202020204" pitchFamily="34" charset="0"/>
              </a:rPr>
              <a:t>Planning the investigation </a:t>
            </a:r>
            <a:r>
              <a:rPr lang="en-US" sz="1200" dirty="0">
                <a:solidFill>
                  <a:srgbClr val="000000"/>
                </a:solidFill>
                <a:latin typeface="Arial" panose="020B0604020202020204" pitchFamily="34" charset="0"/>
              </a:rPr>
              <a:t>	</a:t>
            </a:r>
          </a:p>
          <a:p>
            <a:endParaRPr lang="en-US" sz="1200" dirty="0">
              <a:solidFill>
                <a:srgbClr val="000000"/>
              </a:solidFill>
              <a:latin typeface="Arial" panose="020B0604020202020204" pitchFamily="34" charset="0"/>
            </a:endParaRPr>
          </a:p>
          <a:p>
            <a:pPr marL="514350" lvl="1" indent="-171450">
              <a:buFont typeface="+mj-lt"/>
              <a:buAutoNum type="alphaLcParenR"/>
            </a:pPr>
            <a:r>
              <a:rPr lang="en-US" sz="1200" dirty="0">
                <a:solidFill>
                  <a:srgbClr val="000000"/>
                </a:solidFill>
                <a:latin typeface="Arial" panose="020B0604020202020204" pitchFamily="34" charset="0"/>
              </a:rPr>
              <a:t>From the given investigation plan, students describe how the tools and methods included in the experimental design will provide the evidence necessary to address the purpose of the investigation, including that due to their small-scale size, cells are unable to be seen with the unaided eye and require engineered magnification devices to be seen. 	</a:t>
            </a:r>
          </a:p>
          <a:p>
            <a:pPr marL="514350" lvl="1" indent="-171450">
              <a:buFont typeface="+mj-lt"/>
              <a:buAutoNum type="alphaLcParenR"/>
            </a:pPr>
            <a:r>
              <a:rPr lang="en-US" sz="1200" dirty="0">
                <a:solidFill>
                  <a:srgbClr val="000000"/>
                </a:solidFill>
                <a:latin typeface="Arial" panose="020B0604020202020204" pitchFamily="34" charset="0"/>
              </a:rPr>
              <a:t>Students describe how the tools used in the investigation are an example of how science depends on engineering advances. 	</a:t>
            </a:r>
          </a:p>
          <a:p>
            <a:endParaRPr lang="en-US" sz="120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4.  </a:t>
            </a:r>
            <a:r>
              <a:rPr lang="en-US" sz="1200" u="sng" dirty="0">
                <a:solidFill>
                  <a:srgbClr val="000000"/>
                </a:solidFill>
                <a:latin typeface="Arial" panose="020B0604020202020204" pitchFamily="34" charset="0"/>
              </a:rPr>
              <a:t>Collecting the data </a:t>
            </a:r>
            <a:r>
              <a:rPr lang="en-US" sz="1200" dirty="0">
                <a:solidFill>
                  <a:srgbClr val="000000"/>
                </a:solidFill>
                <a:latin typeface="Arial" panose="020B0604020202020204" pitchFamily="34" charset="0"/>
              </a:rPr>
              <a:t>	</a:t>
            </a:r>
          </a:p>
          <a:p>
            <a:pPr marL="514350" lvl="1" indent="-171450">
              <a:buFont typeface="+mj-lt"/>
              <a:buAutoNum type="alphaLcParenR"/>
            </a:pPr>
            <a:r>
              <a:rPr lang="en-US" sz="1200" dirty="0">
                <a:solidFill>
                  <a:srgbClr val="000000"/>
                </a:solidFill>
                <a:latin typeface="Arial" panose="020B0604020202020204" pitchFamily="34" charset="0"/>
              </a:rPr>
              <a:t>According to the given investigation plan, students collect and record data on the cellular composition of living organisms</a:t>
            </a:r>
            <a:r>
              <a:rPr lang="en-US" sz="9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16155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6077"/>
          <a:stretch/>
        </p:blipFill>
        <p:spPr>
          <a:xfrm>
            <a:off x="618564" y="433217"/>
            <a:ext cx="8337177" cy="5761756"/>
          </a:xfrm>
          <a:prstGeom prst="rect">
            <a:avLst/>
          </a:prstGeom>
        </p:spPr>
      </p:pic>
    </p:spTree>
    <p:extLst>
      <p:ext uri="{BB962C8B-B14F-4D97-AF65-F5344CB8AC3E}">
        <p14:creationId xmlns:p14="http://schemas.microsoft.com/office/powerpoint/2010/main" val="87127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3705" y="1195502"/>
            <a:ext cx="5656590" cy="4046637"/>
          </a:xfrm>
          <a:prstGeom prst="rect">
            <a:avLst/>
          </a:prstGeom>
        </p:spPr>
      </p:pic>
      <p:sp>
        <p:nvSpPr>
          <p:cNvPr id="3" name="TextBox 2"/>
          <p:cNvSpPr txBox="1"/>
          <p:nvPr/>
        </p:nvSpPr>
        <p:spPr>
          <a:xfrm>
            <a:off x="2539459" y="5564065"/>
            <a:ext cx="4379789" cy="715581"/>
          </a:xfrm>
          <a:prstGeom prst="rect">
            <a:avLst/>
          </a:prstGeom>
          <a:noFill/>
        </p:spPr>
        <p:txBody>
          <a:bodyPr wrap="none" rtlCol="0">
            <a:spAutoFit/>
          </a:bodyPr>
          <a:lstStyle/>
          <a:p>
            <a:r>
              <a:rPr lang="en-US" sz="4050" b="1" dirty="0"/>
              <a:t>Living vs Non Living</a:t>
            </a:r>
          </a:p>
        </p:txBody>
      </p:sp>
    </p:spTree>
    <p:extLst>
      <p:ext uri="{BB962C8B-B14F-4D97-AF65-F5344CB8AC3E}">
        <p14:creationId xmlns:p14="http://schemas.microsoft.com/office/powerpoint/2010/main" val="3913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286" y="780142"/>
            <a:ext cx="3953276" cy="461665"/>
          </a:xfrm>
          <a:prstGeom prst="rect">
            <a:avLst/>
          </a:prstGeom>
          <a:noFill/>
        </p:spPr>
        <p:txBody>
          <a:bodyPr wrap="none" rtlCol="0">
            <a:spAutoFit/>
          </a:bodyPr>
          <a:lstStyle/>
          <a:p>
            <a:r>
              <a:rPr lang="en-US" sz="2400" dirty="0" smtClean="0"/>
              <a:t>Characteristics of Living things</a:t>
            </a:r>
            <a:endParaRPr lang="en-US" sz="2400" dirty="0"/>
          </a:p>
        </p:txBody>
      </p:sp>
      <p:sp>
        <p:nvSpPr>
          <p:cNvPr id="3" name="TextBox 2"/>
          <p:cNvSpPr txBox="1"/>
          <p:nvPr/>
        </p:nvSpPr>
        <p:spPr>
          <a:xfrm>
            <a:off x="888999" y="1542143"/>
            <a:ext cx="418354" cy="4154983"/>
          </a:xfrm>
          <a:prstGeom prst="rect">
            <a:avLst/>
          </a:prstGeom>
          <a:noFill/>
        </p:spPr>
        <p:txBody>
          <a:bodyPr wrap="none" rtlCol="0">
            <a:spAutoFit/>
          </a:bodyPr>
          <a:lstStyle/>
          <a:p>
            <a:r>
              <a:rPr lang="en-US" sz="2400" dirty="0" smtClean="0"/>
              <a:t>1.</a:t>
            </a:r>
          </a:p>
          <a:p>
            <a:endParaRPr lang="en-US" sz="2400" dirty="0" smtClean="0"/>
          </a:p>
          <a:p>
            <a:r>
              <a:rPr lang="en-US" sz="2400" dirty="0" smtClean="0"/>
              <a:t>2.</a:t>
            </a:r>
          </a:p>
          <a:p>
            <a:endParaRPr lang="en-US" sz="2400" dirty="0" smtClean="0"/>
          </a:p>
          <a:p>
            <a:r>
              <a:rPr lang="en-US" sz="2400" dirty="0" smtClean="0"/>
              <a:t>3.</a:t>
            </a:r>
          </a:p>
          <a:p>
            <a:endParaRPr lang="en-US" sz="2400" dirty="0" smtClean="0"/>
          </a:p>
          <a:p>
            <a:r>
              <a:rPr lang="en-US" sz="2400" dirty="0" smtClean="0"/>
              <a:t>4.</a:t>
            </a:r>
          </a:p>
          <a:p>
            <a:endParaRPr lang="en-US" sz="2400" dirty="0" smtClean="0"/>
          </a:p>
          <a:p>
            <a:r>
              <a:rPr lang="en-US" sz="2400" dirty="0" smtClean="0"/>
              <a:t>5.</a:t>
            </a:r>
          </a:p>
          <a:p>
            <a:endParaRPr lang="en-US" sz="2400" dirty="0" smtClean="0"/>
          </a:p>
          <a:p>
            <a:r>
              <a:rPr lang="en-US" sz="2400" dirty="0" smtClean="0"/>
              <a:t>6.</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386" t="12219" r="7400" b="4353"/>
          <a:stretch/>
        </p:blipFill>
        <p:spPr>
          <a:xfrm>
            <a:off x="1550041" y="894498"/>
            <a:ext cx="6472823" cy="5640772"/>
          </a:xfrm>
          <a:prstGeom prst="rect">
            <a:avLst/>
          </a:prstGeom>
        </p:spPr>
      </p:pic>
    </p:spTree>
    <p:extLst>
      <p:ext uri="{BB962C8B-B14F-4D97-AF65-F5344CB8AC3E}">
        <p14:creationId xmlns:p14="http://schemas.microsoft.com/office/powerpoint/2010/main" val="266085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380868" y="1529818"/>
            <a:ext cx="4019555" cy="3798653"/>
          </a:xfrm>
          <a:prstGeom prst="rect">
            <a:avLst/>
          </a:prstGeom>
        </p:spPr>
      </p:pic>
      <p:pic>
        <p:nvPicPr>
          <p:cNvPr id="3" name="Picture 2"/>
          <p:cNvPicPr>
            <a:picLocks noChangeAspect="1"/>
          </p:cNvPicPr>
          <p:nvPr/>
        </p:nvPicPr>
        <p:blipFill>
          <a:blip r:embed="rId3"/>
          <a:stretch>
            <a:fillRect/>
          </a:stretch>
        </p:blipFill>
        <p:spPr>
          <a:xfrm rot="16200000">
            <a:off x="5212777" y="2005675"/>
            <a:ext cx="3268596" cy="2846941"/>
          </a:xfrm>
          <a:prstGeom prst="rect">
            <a:avLst/>
          </a:prstGeom>
        </p:spPr>
      </p:pic>
    </p:spTree>
    <p:extLst>
      <p:ext uri="{BB962C8B-B14F-4D97-AF65-F5344CB8AC3E}">
        <p14:creationId xmlns:p14="http://schemas.microsoft.com/office/powerpoint/2010/main" val="2936938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TotalTime>
  <Words>692</Words>
  <Application>Microsoft Office PowerPoint</Application>
  <PresentationFormat>Letter Paper (8.5x11 in)</PresentationFormat>
  <Paragraphs>138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Algerian</vt:lpstr>
      <vt:lpstr>Arial</vt:lpstr>
      <vt:lpstr>Calibri</vt:lpstr>
      <vt:lpstr>Calibri Light</vt:lpstr>
      <vt:lpstr>System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45</cp:revision>
  <cp:lastPrinted>2015-11-10T11:24:02Z</cp:lastPrinted>
  <dcterms:created xsi:type="dcterms:W3CDTF">2015-11-10T11:18:41Z</dcterms:created>
  <dcterms:modified xsi:type="dcterms:W3CDTF">2016-01-02T05:08:45Z</dcterms:modified>
</cp:coreProperties>
</file>