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63" r:id="rId8"/>
    <p:sldId id="264" r:id="rId9"/>
    <p:sldId id="265" r:id="rId10"/>
    <p:sldId id="276" r:id="rId11"/>
    <p:sldId id="267" r:id="rId12"/>
    <p:sldId id="266" r:id="rId13"/>
    <p:sldId id="268" r:id="rId14"/>
    <p:sldId id="270" r:id="rId15"/>
    <p:sldId id="274" r:id="rId16"/>
    <p:sldId id="275" r:id="rId17"/>
    <p:sldId id="258" r:id="rId18"/>
  </p:sldIdLst>
  <p:sldSz cx="6858000" cy="9144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75" autoAdjust="0"/>
    <p:restoredTop sz="94660"/>
  </p:normalViewPr>
  <p:slideViewPr>
    <p:cSldViewPr snapToGrid="0">
      <p:cViewPr>
        <p:scale>
          <a:sx n="100" d="100"/>
          <a:sy n="100" d="100"/>
        </p:scale>
        <p:origin x="216" y="-1386"/>
      </p:cViewPr>
      <p:guideLst>
        <p:guide orient="horz" pos="2880"/>
        <p:guide pos="2160"/>
      </p:guideLst>
    </p:cSldViewPr>
  </p:slideViewPr>
  <p:notesTextViewPr>
    <p:cViewPr>
      <p:scale>
        <a:sx n="1" d="1"/>
        <a:sy n="1" d="1"/>
      </p:scale>
      <p:origin x="0" y="0"/>
    </p:cViewPr>
  </p:notesTextViewPr>
  <p:sorterViewPr>
    <p:cViewPr>
      <p:scale>
        <a:sx n="100" d="100"/>
        <a:sy n="100" d="100"/>
      </p:scale>
      <p:origin x="0" y="-19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96E6E6B-3802-4D13-909F-4ADFDE60EC09}" type="datetimeFigureOut">
              <a:rPr lang="en-US" smtClean="0"/>
              <a:t>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9943F-C2F7-47AA-8F22-7D7B2FAEE1E8}" type="slidenum">
              <a:rPr lang="en-US" smtClean="0"/>
              <a:t>‹#›</a:t>
            </a:fld>
            <a:endParaRPr lang="en-US"/>
          </a:p>
        </p:txBody>
      </p:sp>
    </p:spTree>
    <p:extLst>
      <p:ext uri="{BB962C8B-B14F-4D97-AF65-F5344CB8AC3E}">
        <p14:creationId xmlns:p14="http://schemas.microsoft.com/office/powerpoint/2010/main" val="1737788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6E6E6B-3802-4D13-909F-4ADFDE60EC09}" type="datetimeFigureOut">
              <a:rPr lang="en-US" smtClean="0"/>
              <a:t>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9943F-C2F7-47AA-8F22-7D7B2FAEE1E8}" type="slidenum">
              <a:rPr lang="en-US" smtClean="0"/>
              <a:t>‹#›</a:t>
            </a:fld>
            <a:endParaRPr lang="en-US"/>
          </a:p>
        </p:txBody>
      </p:sp>
    </p:spTree>
    <p:extLst>
      <p:ext uri="{BB962C8B-B14F-4D97-AF65-F5344CB8AC3E}">
        <p14:creationId xmlns:p14="http://schemas.microsoft.com/office/powerpoint/2010/main" val="3946109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6E6E6B-3802-4D13-909F-4ADFDE60EC09}" type="datetimeFigureOut">
              <a:rPr lang="en-US" smtClean="0"/>
              <a:t>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9943F-C2F7-47AA-8F22-7D7B2FAEE1E8}" type="slidenum">
              <a:rPr lang="en-US" smtClean="0"/>
              <a:t>‹#›</a:t>
            </a:fld>
            <a:endParaRPr lang="en-US"/>
          </a:p>
        </p:txBody>
      </p:sp>
    </p:spTree>
    <p:extLst>
      <p:ext uri="{BB962C8B-B14F-4D97-AF65-F5344CB8AC3E}">
        <p14:creationId xmlns:p14="http://schemas.microsoft.com/office/powerpoint/2010/main" val="3566990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6E6E6B-3802-4D13-909F-4ADFDE60EC09}" type="datetimeFigureOut">
              <a:rPr lang="en-US" smtClean="0"/>
              <a:t>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9943F-C2F7-47AA-8F22-7D7B2FAEE1E8}" type="slidenum">
              <a:rPr lang="en-US" smtClean="0"/>
              <a:t>‹#›</a:t>
            </a:fld>
            <a:endParaRPr lang="en-US"/>
          </a:p>
        </p:txBody>
      </p:sp>
    </p:spTree>
    <p:extLst>
      <p:ext uri="{BB962C8B-B14F-4D97-AF65-F5344CB8AC3E}">
        <p14:creationId xmlns:p14="http://schemas.microsoft.com/office/powerpoint/2010/main" val="1325259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6E6E6B-3802-4D13-909F-4ADFDE60EC09}" type="datetimeFigureOut">
              <a:rPr lang="en-US" smtClean="0"/>
              <a:t>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9943F-C2F7-47AA-8F22-7D7B2FAEE1E8}" type="slidenum">
              <a:rPr lang="en-US" smtClean="0"/>
              <a:t>‹#›</a:t>
            </a:fld>
            <a:endParaRPr lang="en-US"/>
          </a:p>
        </p:txBody>
      </p:sp>
    </p:spTree>
    <p:extLst>
      <p:ext uri="{BB962C8B-B14F-4D97-AF65-F5344CB8AC3E}">
        <p14:creationId xmlns:p14="http://schemas.microsoft.com/office/powerpoint/2010/main" val="146644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96E6E6B-3802-4D13-909F-4ADFDE60EC09}" type="datetimeFigureOut">
              <a:rPr lang="en-US" smtClean="0"/>
              <a:t>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9943F-C2F7-47AA-8F22-7D7B2FAEE1E8}" type="slidenum">
              <a:rPr lang="en-US" smtClean="0"/>
              <a:t>‹#›</a:t>
            </a:fld>
            <a:endParaRPr lang="en-US"/>
          </a:p>
        </p:txBody>
      </p:sp>
    </p:spTree>
    <p:extLst>
      <p:ext uri="{BB962C8B-B14F-4D97-AF65-F5344CB8AC3E}">
        <p14:creationId xmlns:p14="http://schemas.microsoft.com/office/powerpoint/2010/main" val="2044555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96E6E6B-3802-4D13-909F-4ADFDE60EC09}" type="datetimeFigureOut">
              <a:rPr lang="en-US" smtClean="0"/>
              <a:t>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19943F-C2F7-47AA-8F22-7D7B2FAEE1E8}" type="slidenum">
              <a:rPr lang="en-US" smtClean="0"/>
              <a:t>‹#›</a:t>
            </a:fld>
            <a:endParaRPr lang="en-US"/>
          </a:p>
        </p:txBody>
      </p:sp>
    </p:spTree>
    <p:extLst>
      <p:ext uri="{BB962C8B-B14F-4D97-AF65-F5344CB8AC3E}">
        <p14:creationId xmlns:p14="http://schemas.microsoft.com/office/powerpoint/2010/main" val="568902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96E6E6B-3802-4D13-909F-4ADFDE60EC09}" type="datetimeFigureOut">
              <a:rPr lang="en-US" smtClean="0"/>
              <a:t>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19943F-C2F7-47AA-8F22-7D7B2FAEE1E8}" type="slidenum">
              <a:rPr lang="en-US" smtClean="0"/>
              <a:t>‹#›</a:t>
            </a:fld>
            <a:endParaRPr lang="en-US"/>
          </a:p>
        </p:txBody>
      </p:sp>
    </p:spTree>
    <p:extLst>
      <p:ext uri="{BB962C8B-B14F-4D97-AF65-F5344CB8AC3E}">
        <p14:creationId xmlns:p14="http://schemas.microsoft.com/office/powerpoint/2010/main" val="2918483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6E6E6B-3802-4D13-909F-4ADFDE60EC09}" type="datetimeFigureOut">
              <a:rPr lang="en-US" smtClean="0"/>
              <a:t>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19943F-C2F7-47AA-8F22-7D7B2FAEE1E8}" type="slidenum">
              <a:rPr lang="en-US" smtClean="0"/>
              <a:t>‹#›</a:t>
            </a:fld>
            <a:endParaRPr lang="en-US"/>
          </a:p>
        </p:txBody>
      </p:sp>
    </p:spTree>
    <p:extLst>
      <p:ext uri="{BB962C8B-B14F-4D97-AF65-F5344CB8AC3E}">
        <p14:creationId xmlns:p14="http://schemas.microsoft.com/office/powerpoint/2010/main" val="1347365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6E6E6B-3802-4D13-909F-4ADFDE60EC09}" type="datetimeFigureOut">
              <a:rPr lang="en-US" smtClean="0"/>
              <a:t>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9943F-C2F7-47AA-8F22-7D7B2FAEE1E8}" type="slidenum">
              <a:rPr lang="en-US" smtClean="0"/>
              <a:t>‹#›</a:t>
            </a:fld>
            <a:endParaRPr lang="en-US"/>
          </a:p>
        </p:txBody>
      </p:sp>
    </p:spTree>
    <p:extLst>
      <p:ext uri="{BB962C8B-B14F-4D97-AF65-F5344CB8AC3E}">
        <p14:creationId xmlns:p14="http://schemas.microsoft.com/office/powerpoint/2010/main" val="1646321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6E6E6B-3802-4D13-909F-4ADFDE60EC09}" type="datetimeFigureOut">
              <a:rPr lang="en-US" smtClean="0"/>
              <a:t>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9943F-C2F7-47AA-8F22-7D7B2FAEE1E8}" type="slidenum">
              <a:rPr lang="en-US" smtClean="0"/>
              <a:t>‹#›</a:t>
            </a:fld>
            <a:endParaRPr lang="en-US"/>
          </a:p>
        </p:txBody>
      </p:sp>
    </p:spTree>
    <p:extLst>
      <p:ext uri="{BB962C8B-B14F-4D97-AF65-F5344CB8AC3E}">
        <p14:creationId xmlns:p14="http://schemas.microsoft.com/office/powerpoint/2010/main" val="3472500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496E6E6B-3802-4D13-909F-4ADFDE60EC09}" type="datetimeFigureOut">
              <a:rPr lang="en-US" smtClean="0"/>
              <a:t>1/1/2016</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719943F-C2F7-47AA-8F22-7D7B2FAEE1E8}" type="slidenum">
              <a:rPr lang="en-US" smtClean="0"/>
              <a:t>‹#›</a:t>
            </a:fld>
            <a:endParaRPr lang="en-US"/>
          </a:p>
        </p:txBody>
      </p:sp>
    </p:spTree>
    <p:extLst>
      <p:ext uri="{BB962C8B-B14F-4D97-AF65-F5344CB8AC3E}">
        <p14:creationId xmlns:p14="http://schemas.microsoft.com/office/powerpoint/2010/main" val="2003224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www.google.com/url?sa=i&amp;rct=j&amp;q=&amp;esrc=s&amp;source=images&amp;cd=&amp;cad=rja&amp;uact=8&amp;ved=0CAYQjB1qFQoTCI2P9fWD5scCFYuMDQodh_8ANg&amp;url=http://www.canada-photos.com/picture/polar-bear-watch-churchill-manitoba-801.htm&amp;psig=AFQjCNE2vT4pOcbqXhma9XFZ1HcqEraquA&amp;ust=1441753162569786" TargetMode="External"/><Relationship Id="rId3" Type="http://schemas.openxmlformats.org/officeDocument/2006/relationships/image" Target="../media/image22.png"/><Relationship Id="rId7"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visitworldplaces.com/photo/countries/svalbard-and-jan-mayen/05/" TargetMode="External"/><Relationship Id="rId4" Type="http://schemas.openxmlformats.org/officeDocument/2006/relationships/hyperlink" Target="http://www.deviantart.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www.criticalreading.com/critical_reading.ht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news.nationalgeographic.com/2015/09/150904-polar-bears-dolphins-seals-climate-change/?utm_source=Twitter&amp;utm_medium=Social&amp;utm_content=link_tw20150905news-polarbearsclimate&amp;utm_campaign=Content&amp;sf12802025=1"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video.nationalgeographic.com/video/polar-bears" TargetMode="External"/><Relationship Id="rId2" Type="http://schemas.openxmlformats.org/officeDocument/2006/relationships/hyperlink" Target="http://news.nationalgeographic.com/2015/09/150904-polar-bears-dolphins-seals-climate-change/?utm_source=Twitter&amp;utm_medium=Social&amp;utm_content=link_tw20150905news-polarbearsclimate&amp;utm_campaign=Content&amp;sf12802025=1" TargetMode="Externa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hyperlink" Target="https://youtu.be/HnryHZdz4uU"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14" name="Rectangle 13"/>
          <p:cNvSpPr/>
          <p:nvPr/>
        </p:nvSpPr>
        <p:spPr>
          <a:xfrm>
            <a:off x="275465" y="8309466"/>
            <a:ext cx="1499149" cy="7388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853217" y="898841"/>
            <a:ext cx="5151566" cy="7346317"/>
          </a:xfrm>
          <a:prstGeom prst="rect">
            <a:avLst/>
          </a:prstGeom>
        </p:spPr>
      </p:pic>
      <p:sp>
        <p:nvSpPr>
          <p:cNvPr id="5" name="TextBox 4"/>
          <p:cNvSpPr txBox="1"/>
          <p:nvPr/>
        </p:nvSpPr>
        <p:spPr>
          <a:xfrm>
            <a:off x="911488" y="2222280"/>
            <a:ext cx="5203348" cy="2492990"/>
          </a:xfrm>
          <a:prstGeom prst="rect">
            <a:avLst/>
          </a:prstGeom>
          <a:noFill/>
        </p:spPr>
        <p:txBody>
          <a:bodyPr wrap="none" rtlCol="0">
            <a:spAutoFit/>
          </a:bodyPr>
          <a:lstStyle/>
          <a:p>
            <a:pPr algn="ctr"/>
            <a:r>
              <a:rPr lang="en-US" sz="4400" b="1" dirty="0" smtClean="0">
                <a:solidFill>
                  <a:srgbClr val="00B0F0"/>
                </a:solidFill>
                <a:latin typeface="Times New Roman" panose="02020603050405020304" pitchFamily="18" charset="0"/>
                <a:cs typeface="Times New Roman" panose="02020603050405020304" pitchFamily="18" charset="0"/>
              </a:rPr>
              <a:t>Critical Reading/</a:t>
            </a:r>
          </a:p>
          <a:p>
            <a:pPr algn="ctr"/>
            <a:r>
              <a:rPr lang="en-US" sz="4400" b="1" dirty="0" smtClean="0">
                <a:solidFill>
                  <a:srgbClr val="00B0F0"/>
                </a:solidFill>
                <a:latin typeface="Times New Roman" panose="02020603050405020304" pitchFamily="18" charset="0"/>
                <a:cs typeface="Times New Roman" panose="02020603050405020304" pitchFamily="18" charset="0"/>
              </a:rPr>
              <a:t>Guided Highlighted</a:t>
            </a:r>
          </a:p>
          <a:p>
            <a:pPr algn="ctr"/>
            <a:r>
              <a:rPr lang="en-US" sz="3600" b="1" dirty="0" smtClean="0">
                <a:solidFill>
                  <a:srgbClr val="00B0F0"/>
                </a:solidFill>
                <a:latin typeface="Times New Roman" panose="02020603050405020304" pitchFamily="18" charset="0"/>
                <a:cs typeface="Times New Roman" panose="02020603050405020304" pitchFamily="18" charset="0"/>
              </a:rPr>
              <a:t>in the Science Classroom </a:t>
            </a:r>
            <a:endParaRPr lang="en-US" sz="3200" b="1" dirty="0" smtClean="0">
              <a:latin typeface="Times New Roman" panose="02020603050405020304" pitchFamily="18" charset="0"/>
              <a:cs typeface="Times New Roman" panose="02020603050405020304" pitchFamily="18" charset="0"/>
            </a:endParaRPr>
          </a:p>
          <a:p>
            <a:pPr algn="ctr"/>
            <a:r>
              <a:rPr lang="en-US" sz="3200" b="1" dirty="0" smtClean="0">
                <a:solidFill>
                  <a:srgbClr val="92D050"/>
                </a:solidFill>
                <a:latin typeface="Times New Roman" panose="02020603050405020304" pitchFamily="18" charset="0"/>
                <a:cs typeface="Times New Roman" panose="02020603050405020304" pitchFamily="18" charset="0"/>
              </a:rPr>
              <a:t>CCSS and NGSS</a:t>
            </a:r>
            <a:endParaRPr lang="en-US" sz="3200" b="1" dirty="0">
              <a:solidFill>
                <a:srgbClr val="92D05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4"/>
          <a:srcRect l="18516" t="24151" r="18739" b="20174"/>
          <a:stretch/>
        </p:blipFill>
        <p:spPr>
          <a:xfrm>
            <a:off x="1329904" y="6818769"/>
            <a:ext cx="1376334" cy="1299012"/>
          </a:xfrm>
          <a:prstGeom prst="rect">
            <a:avLst/>
          </a:prstGeom>
        </p:spPr>
      </p:pic>
      <p:pic>
        <p:nvPicPr>
          <p:cNvPr id="7" name="Picture 6"/>
          <p:cNvPicPr>
            <a:picLocks noChangeAspect="1"/>
          </p:cNvPicPr>
          <p:nvPr/>
        </p:nvPicPr>
        <p:blipFill rotWithShape="1">
          <a:blip r:embed="rId5"/>
          <a:srcRect l="10642" t="33938" r="9744" b="24455"/>
          <a:stretch/>
        </p:blipFill>
        <p:spPr>
          <a:xfrm>
            <a:off x="2383773" y="288542"/>
            <a:ext cx="1501484" cy="435934"/>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04997" y="8040686"/>
            <a:ext cx="1968110" cy="1007672"/>
          </a:xfrm>
          <a:prstGeom prst="rect">
            <a:avLst/>
          </a:prstGeom>
        </p:spPr>
      </p:pic>
      <p:sp>
        <p:nvSpPr>
          <p:cNvPr id="11" name="TextBox 10"/>
          <p:cNvSpPr txBox="1"/>
          <p:nvPr/>
        </p:nvSpPr>
        <p:spPr>
          <a:xfrm>
            <a:off x="970945" y="898841"/>
            <a:ext cx="5145383" cy="1323439"/>
          </a:xfrm>
          <a:prstGeom prst="rect">
            <a:avLst/>
          </a:prstGeom>
          <a:noFill/>
        </p:spPr>
        <p:txBody>
          <a:bodyPr wrap="none" rtlCol="0">
            <a:spAutoFit/>
          </a:bodyPr>
          <a:lstStyle/>
          <a:p>
            <a:pPr lvl="0" algn="ctr"/>
            <a:r>
              <a:rPr lang="en-US" sz="4000" b="1" dirty="0" smtClean="0">
                <a:solidFill>
                  <a:prstClr val="black"/>
                </a:solidFill>
                <a:latin typeface="Times New Roman" panose="02020603050405020304" pitchFamily="18" charset="0"/>
                <a:cs typeface="Times New Roman" panose="02020603050405020304" pitchFamily="18" charset="0"/>
              </a:rPr>
              <a:t>“</a:t>
            </a:r>
            <a:r>
              <a:rPr lang="en-US" sz="4000" b="1" dirty="0" err="1" smtClean="0">
                <a:solidFill>
                  <a:prstClr val="black"/>
                </a:solidFill>
                <a:latin typeface="Times New Roman" panose="02020603050405020304" pitchFamily="18" charset="0"/>
                <a:cs typeface="Times New Roman" panose="02020603050405020304" pitchFamily="18" charset="0"/>
              </a:rPr>
              <a:t>Twittical</a:t>
            </a:r>
            <a:r>
              <a:rPr lang="en-US" sz="4000" b="1" dirty="0">
                <a:solidFill>
                  <a:prstClr val="black"/>
                </a:solidFill>
                <a:latin typeface="Times New Roman" panose="02020603050405020304" pitchFamily="18" charset="0"/>
                <a:cs typeface="Times New Roman" panose="02020603050405020304" pitchFamily="18" charset="0"/>
              </a:rPr>
              <a:t>" Reading </a:t>
            </a:r>
          </a:p>
          <a:p>
            <a:pPr lvl="0" algn="ctr"/>
            <a:r>
              <a:rPr lang="en-US" sz="4000" b="1" dirty="0">
                <a:solidFill>
                  <a:prstClr val="black"/>
                </a:solidFill>
                <a:latin typeface="Times New Roman" panose="02020603050405020304" pitchFamily="18" charset="0"/>
                <a:cs typeface="Times New Roman" panose="02020603050405020304" pitchFamily="18" charset="0"/>
              </a:rPr>
              <a:t>Using Twitter to </a:t>
            </a:r>
            <a:r>
              <a:rPr lang="en-US" sz="4000" b="1" dirty="0" smtClean="0">
                <a:solidFill>
                  <a:prstClr val="black"/>
                </a:solidFill>
                <a:latin typeface="Times New Roman" panose="02020603050405020304" pitchFamily="18" charset="0"/>
                <a:cs typeface="Times New Roman" panose="02020603050405020304" pitchFamily="18" charset="0"/>
              </a:rPr>
              <a:t>teach </a:t>
            </a:r>
            <a:endParaRPr lang="en-US" sz="4000" b="1" dirty="0">
              <a:solidFill>
                <a:prstClr val="black"/>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4462" y="8337789"/>
            <a:ext cx="1499149" cy="682246"/>
          </a:xfrm>
          <a:prstGeom prst="rect">
            <a:avLst/>
          </a:prstGeom>
        </p:spPr>
      </p:pic>
      <p:pic>
        <p:nvPicPr>
          <p:cNvPr id="15" name="Picture 14"/>
          <p:cNvPicPr>
            <a:picLocks noChangeAspect="1"/>
          </p:cNvPicPr>
          <p:nvPr/>
        </p:nvPicPr>
        <p:blipFill rotWithShape="1">
          <a:blip r:embed="rId8"/>
          <a:srcRect l="5304" t="8968" r="36731" b="13924"/>
          <a:stretch/>
        </p:blipFill>
        <p:spPr>
          <a:xfrm>
            <a:off x="3134515" y="4650232"/>
            <a:ext cx="2760589" cy="2438400"/>
          </a:xfrm>
          <a:prstGeom prst="rect">
            <a:avLst/>
          </a:prstGeom>
        </p:spPr>
      </p:pic>
      <p:sp>
        <p:nvSpPr>
          <p:cNvPr id="10" name="TextBox 9"/>
          <p:cNvSpPr txBox="1"/>
          <p:nvPr/>
        </p:nvSpPr>
        <p:spPr>
          <a:xfrm>
            <a:off x="1024036" y="4680613"/>
            <a:ext cx="3907480" cy="2308324"/>
          </a:xfrm>
          <a:prstGeom prst="rect">
            <a:avLst/>
          </a:prstGeom>
          <a:noFill/>
        </p:spPr>
        <p:txBody>
          <a:bodyPr wrap="none" rtlCol="0">
            <a:spAutoFit/>
          </a:bodyPr>
          <a:lstStyle/>
          <a:p>
            <a:r>
              <a:rPr lang="en-US" sz="3600" b="1" dirty="0" smtClean="0"/>
              <a:t>4 Ways Polar Bears </a:t>
            </a:r>
          </a:p>
          <a:p>
            <a:r>
              <a:rPr lang="en-US" sz="3600" b="1" dirty="0" smtClean="0"/>
              <a:t>Are Dealing</a:t>
            </a:r>
          </a:p>
          <a:p>
            <a:r>
              <a:rPr lang="en-US" sz="3600" b="1" dirty="0" smtClean="0"/>
              <a:t>With Climate </a:t>
            </a:r>
          </a:p>
          <a:p>
            <a:r>
              <a:rPr lang="en-US" sz="3600" b="1" dirty="0" smtClean="0"/>
              <a:t>Change </a:t>
            </a:r>
            <a:endParaRPr lang="en-US" sz="3600" b="1" dirty="0"/>
          </a:p>
        </p:txBody>
      </p:sp>
    </p:spTree>
    <p:extLst>
      <p:ext uri="{BB962C8B-B14F-4D97-AF65-F5344CB8AC3E}">
        <p14:creationId xmlns:p14="http://schemas.microsoft.com/office/powerpoint/2010/main" val="538026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88360"/>
            <a:ext cx="5943600" cy="7109639"/>
          </a:xfrm>
          <a:prstGeom prst="rect">
            <a:avLst/>
          </a:prstGeom>
        </p:spPr>
        <p:txBody>
          <a:bodyPr wrap="square">
            <a:spAutoFit/>
          </a:bodyPr>
          <a:lstStyle/>
          <a:p>
            <a:pPr algn="ctr"/>
            <a:r>
              <a:rPr lang="en-US" sz="1600" b="1" dirty="0" smtClean="0">
                <a:latin typeface="Times New Roman" panose="02020603050405020304" pitchFamily="18" charset="0"/>
                <a:cs typeface="Times New Roman" panose="02020603050405020304" pitchFamily="18" charset="0"/>
              </a:rPr>
              <a:t>Divide by Paragraph</a:t>
            </a:r>
          </a:p>
          <a:p>
            <a:pPr algn="ctr"/>
            <a:endParaRPr lang="en-US" sz="1600" b="1" dirty="0" smtClean="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Highlight the title of the article AND the date it was written</a:t>
            </a:r>
          </a:p>
          <a:p>
            <a:r>
              <a:rPr lang="en-US" sz="1200" dirty="0">
                <a:latin typeface="Times New Roman" panose="02020603050405020304" pitchFamily="18" charset="0"/>
                <a:cs typeface="Times New Roman" panose="02020603050405020304" pitchFamily="18" charset="0"/>
              </a:rPr>
              <a:t>Highlight the name of the periodical that published this article</a:t>
            </a:r>
          </a:p>
          <a:p>
            <a:r>
              <a:rPr lang="en-US" sz="1200" dirty="0">
                <a:latin typeface="Times New Roman" panose="02020603050405020304" pitchFamily="18" charset="0"/>
                <a:cs typeface="Times New Roman" panose="02020603050405020304" pitchFamily="18" charset="0"/>
              </a:rPr>
              <a:t>Highlight around the pictures</a:t>
            </a:r>
          </a:p>
          <a:p>
            <a:r>
              <a:rPr lang="en-US" sz="1200" dirty="0">
                <a:latin typeface="Times New Roman" panose="02020603050405020304" pitchFamily="18" charset="0"/>
                <a:cs typeface="Times New Roman" panose="02020603050405020304" pitchFamily="18" charset="0"/>
              </a:rPr>
              <a:t>Highlight the captions</a:t>
            </a:r>
          </a:p>
          <a:p>
            <a:endParaRPr lang="en-US" sz="1200" dirty="0" smtClean="0">
              <a:latin typeface="Times New Roman" panose="02020603050405020304" pitchFamily="18" charset="0"/>
              <a:cs typeface="Times New Roman" panose="02020603050405020304" pitchFamily="18" charset="0"/>
            </a:endParaRPr>
          </a:p>
          <a:p>
            <a:r>
              <a:rPr lang="en-US" sz="1200" dirty="0" smtClean="0">
                <a:latin typeface="Times New Roman" panose="02020603050405020304" pitchFamily="18" charset="0"/>
                <a:cs typeface="Times New Roman" panose="02020603050405020304" pitchFamily="18" charset="0"/>
              </a:rPr>
              <a:t>In paragraph 1, highlight the problem that polar bears face, and how this effects the way they have been acting.</a:t>
            </a:r>
          </a:p>
          <a:p>
            <a:r>
              <a:rPr lang="en-US" sz="1200" dirty="0" smtClean="0">
                <a:latin typeface="Times New Roman" panose="02020603050405020304" pitchFamily="18" charset="0"/>
                <a:cs typeface="Times New Roman" panose="02020603050405020304" pitchFamily="18" charset="0"/>
              </a:rPr>
              <a:t>In paragraph </a:t>
            </a:r>
            <a:r>
              <a:rPr lang="en-US" sz="1200" dirty="0">
                <a:latin typeface="Times New Roman" panose="02020603050405020304" pitchFamily="18" charset="0"/>
                <a:cs typeface="Times New Roman" panose="02020603050405020304" pitchFamily="18" charset="0"/>
              </a:rPr>
              <a:t>1</a:t>
            </a:r>
            <a:r>
              <a:rPr lang="en-US" sz="1200" dirty="0" smtClean="0">
                <a:latin typeface="Times New Roman" panose="02020603050405020304" pitchFamily="18" charset="0"/>
                <a:cs typeface="Times New Roman" panose="02020603050405020304" pitchFamily="18" charset="0"/>
              </a:rPr>
              <a:t>, highlight the data that discussed by Polar Bear International</a:t>
            </a:r>
          </a:p>
          <a:p>
            <a:r>
              <a:rPr lang="en-US" sz="1200" dirty="0" smtClean="0">
                <a:latin typeface="Times New Roman" panose="02020603050405020304" pitchFamily="18" charset="0"/>
                <a:cs typeface="Times New Roman" panose="02020603050405020304" pitchFamily="18" charset="0"/>
              </a:rPr>
              <a:t>In paragraph 2, highlight the scientist’s 10 year plan</a:t>
            </a:r>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Between paragraph 2 and 3, highlight the sentence that is bold and italicized </a:t>
            </a:r>
            <a:endParaRPr lang="en-US" sz="1200" dirty="0" smtClean="0">
              <a:latin typeface="Times New Roman" panose="02020603050405020304" pitchFamily="18" charset="0"/>
              <a:cs typeface="Times New Roman" panose="02020603050405020304" pitchFamily="18" charset="0"/>
            </a:endParaRPr>
          </a:p>
          <a:p>
            <a:pPr lvl="0"/>
            <a:r>
              <a:rPr lang="en-US" sz="1200" dirty="0">
                <a:solidFill>
                  <a:prstClr val="black"/>
                </a:solidFill>
                <a:latin typeface="Times New Roman" panose="02020603050405020304" pitchFamily="18" charset="0"/>
                <a:cs typeface="Times New Roman" panose="02020603050405020304" pitchFamily="18" charset="0"/>
              </a:rPr>
              <a:t>In paragraph </a:t>
            </a:r>
            <a:r>
              <a:rPr lang="en-US" sz="1200" dirty="0" smtClean="0">
                <a:solidFill>
                  <a:prstClr val="black"/>
                </a:solidFill>
                <a:latin typeface="Times New Roman" panose="02020603050405020304" pitchFamily="18" charset="0"/>
                <a:cs typeface="Times New Roman" panose="02020603050405020304" pitchFamily="18" charset="0"/>
              </a:rPr>
              <a:t>3, </a:t>
            </a:r>
            <a:r>
              <a:rPr lang="en-US" sz="1200" dirty="0">
                <a:solidFill>
                  <a:prstClr val="black"/>
                </a:solidFill>
                <a:latin typeface="Times New Roman" panose="02020603050405020304" pitchFamily="18" charset="0"/>
                <a:cs typeface="Times New Roman" panose="02020603050405020304" pitchFamily="18" charset="0"/>
              </a:rPr>
              <a:t>highlight the strange behavior of the polar </a:t>
            </a:r>
            <a:r>
              <a:rPr lang="en-US" sz="1200" dirty="0" smtClean="0">
                <a:solidFill>
                  <a:prstClr val="black"/>
                </a:solidFill>
                <a:latin typeface="Times New Roman" panose="02020603050405020304" pitchFamily="18" charset="0"/>
                <a:cs typeface="Times New Roman" panose="02020603050405020304" pitchFamily="18" charset="0"/>
              </a:rPr>
              <a:t>bears</a:t>
            </a:r>
            <a:endParaRPr lang="en-US" sz="1200" dirty="0">
              <a:solidFill>
                <a:prstClr val="black"/>
              </a:solidFill>
              <a:latin typeface="Times New Roman" panose="02020603050405020304" pitchFamily="18" charset="0"/>
              <a:cs typeface="Times New Roman" panose="02020603050405020304" pitchFamily="18" charset="0"/>
            </a:endParaRPr>
          </a:p>
          <a:p>
            <a:r>
              <a:rPr lang="en-US" sz="1200" dirty="0" smtClean="0">
                <a:latin typeface="Times New Roman" panose="02020603050405020304" pitchFamily="18" charset="0"/>
                <a:cs typeface="Times New Roman" panose="02020603050405020304" pitchFamily="18" charset="0"/>
              </a:rPr>
              <a:t>In paragraph 4, highlight the likely cause of the strange behavior </a:t>
            </a:r>
          </a:p>
          <a:p>
            <a:r>
              <a:rPr lang="en-US" sz="1200" dirty="0" smtClean="0">
                <a:latin typeface="Times New Roman" panose="02020603050405020304" pitchFamily="18" charset="0"/>
                <a:cs typeface="Times New Roman" panose="02020603050405020304" pitchFamily="18" charset="0"/>
              </a:rPr>
              <a:t>In </a:t>
            </a:r>
            <a:r>
              <a:rPr lang="en-US" sz="1200" dirty="0">
                <a:latin typeface="Times New Roman" panose="02020603050405020304" pitchFamily="18" charset="0"/>
                <a:cs typeface="Times New Roman" panose="02020603050405020304" pitchFamily="18" charset="0"/>
              </a:rPr>
              <a:t>paragraph 5, highlight the word that is a synonym for benefit or advantage </a:t>
            </a:r>
          </a:p>
          <a:p>
            <a:r>
              <a:rPr lang="en-US" sz="1200" dirty="0">
                <a:latin typeface="Times New Roman" panose="02020603050405020304" pitchFamily="18" charset="0"/>
                <a:cs typeface="Times New Roman" panose="02020603050405020304" pitchFamily="18" charset="0"/>
              </a:rPr>
              <a:t>In paragraph 5, highlight the quotes by Peter </a:t>
            </a:r>
            <a:r>
              <a:rPr lang="en-US" sz="1200" dirty="0" err="1" smtClean="0">
                <a:latin typeface="Times New Roman" panose="02020603050405020304" pitchFamily="18" charset="0"/>
                <a:cs typeface="Times New Roman" panose="02020603050405020304" pitchFamily="18" charset="0"/>
              </a:rPr>
              <a:t>Ewins</a:t>
            </a:r>
            <a:endParaRPr lang="en-US" sz="1200" dirty="0" smtClean="0">
              <a:latin typeface="Times New Roman" panose="02020603050405020304" pitchFamily="18" charset="0"/>
              <a:cs typeface="Times New Roman" panose="02020603050405020304" pitchFamily="18" charset="0"/>
            </a:endParaRPr>
          </a:p>
          <a:p>
            <a:r>
              <a:rPr lang="en-US" sz="1200" dirty="0" smtClean="0">
                <a:latin typeface="Times New Roman" panose="02020603050405020304" pitchFamily="18" charset="0"/>
                <a:cs typeface="Times New Roman" panose="02020603050405020304" pitchFamily="18" charset="0"/>
              </a:rPr>
              <a:t>In paragraph 7, highlight the alternative food source for polar bears</a:t>
            </a:r>
          </a:p>
          <a:p>
            <a:pPr lvl="0"/>
            <a:r>
              <a:rPr lang="en-US" sz="1200" dirty="0">
                <a:solidFill>
                  <a:prstClr val="black"/>
                </a:solidFill>
                <a:latin typeface="Times New Roman" panose="02020603050405020304" pitchFamily="18" charset="0"/>
                <a:cs typeface="Times New Roman" panose="02020603050405020304" pitchFamily="18" charset="0"/>
              </a:rPr>
              <a:t>In paragraph 8, highlight the quotes by Peter </a:t>
            </a:r>
            <a:r>
              <a:rPr lang="en-US" sz="1200" dirty="0" err="1">
                <a:solidFill>
                  <a:prstClr val="black"/>
                </a:solidFill>
                <a:latin typeface="Times New Roman" panose="02020603050405020304" pitchFamily="18" charset="0"/>
                <a:cs typeface="Times New Roman" panose="02020603050405020304" pitchFamily="18" charset="0"/>
              </a:rPr>
              <a:t>Ewins</a:t>
            </a:r>
            <a:endParaRPr lang="en-US" sz="1200" dirty="0">
              <a:solidFill>
                <a:prstClr val="black"/>
              </a:solidFill>
              <a:latin typeface="Times New Roman" panose="02020603050405020304" pitchFamily="18" charset="0"/>
              <a:cs typeface="Times New Roman" panose="02020603050405020304" pitchFamily="18" charset="0"/>
            </a:endParaRPr>
          </a:p>
          <a:p>
            <a:pPr lvl="0"/>
            <a:r>
              <a:rPr lang="en-US" sz="1200" dirty="0">
                <a:solidFill>
                  <a:prstClr val="black"/>
                </a:solidFill>
                <a:latin typeface="Times New Roman" panose="02020603050405020304" pitchFamily="18" charset="0"/>
                <a:cs typeface="Times New Roman" panose="02020603050405020304" pitchFamily="18" charset="0"/>
              </a:rPr>
              <a:t>In paragraph 9, highlight the text that tells the reader who Karyn Rode </a:t>
            </a:r>
            <a:r>
              <a:rPr lang="en-US" sz="1200" dirty="0" smtClean="0">
                <a:solidFill>
                  <a:prstClr val="black"/>
                </a:solidFill>
                <a:latin typeface="Times New Roman" panose="02020603050405020304" pitchFamily="18" charset="0"/>
                <a:cs typeface="Times New Roman" panose="02020603050405020304" pitchFamily="18" charset="0"/>
              </a:rPr>
              <a:t>is</a:t>
            </a:r>
            <a:endParaRPr lang="en-US" sz="1200" dirty="0" smtClean="0">
              <a:latin typeface="Times New Roman" panose="02020603050405020304" pitchFamily="18" charset="0"/>
              <a:cs typeface="Times New Roman" panose="02020603050405020304" pitchFamily="18" charset="0"/>
            </a:endParaRPr>
          </a:p>
          <a:p>
            <a:r>
              <a:rPr lang="en-US" sz="1200" dirty="0" smtClean="0">
                <a:latin typeface="Times New Roman" panose="02020603050405020304" pitchFamily="18" charset="0"/>
                <a:cs typeface="Times New Roman" panose="02020603050405020304" pitchFamily="18" charset="0"/>
              </a:rPr>
              <a:t>In paragraph 10, highlight the cause of the food shortage for polar bears</a:t>
            </a:r>
          </a:p>
          <a:p>
            <a:r>
              <a:rPr lang="en-US" sz="1200" dirty="0" smtClean="0">
                <a:latin typeface="Times New Roman" panose="02020603050405020304" pitchFamily="18" charset="0"/>
                <a:cs typeface="Times New Roman" panose="02020603050405020304" pitchFamily="18" charset="0"/>
              </a:rPr>
              <a:t>In paragraph 11, highlight the key research discovered about polar bear hibernation</a:t>
            </a:r>
          </a:p>
          <a:p>
            <a:r>
              <a:rPr lang="en-US" sz="1200" dirty="0">
                <a:latin typeface="Times New Roman" panose="02020603050405020304" pitchFamily="18" charset="0"/>
                <a:cs typeface="Times New Roman" panose="02020603050405020304" pitchFamily="18" charset="0"/>
              </a:rPr>
              <a:t>In paragraph 12, </a:t>
            </a:r>
            <a:r>
              <a:rPr lang="en-US" sz="1200" dirty="0" smtClean="0">
                <a:latin typeface="Times New Roman" panose="02020603050405020304" pitchFamily="18" charset="0"/>
                <a:cs typeface="Times New Roman" panose="02020603050405020304" pitchFamily="18" charset="0"/>
              </a:rPr>
              <a:t>highlight the modifications the town </a:t>
            </a:r>
            <a:r>
              <a:rPr lang="en-US" sz="1200" dirty="0">
                <a:latin typeface="Times New Roman" panose="02020603050405020304" pitchFamily="18" charset="0"/>
                <a:cs typeface="Times New Roman" panose="02020603050405020304" pitchFamily="18" charset="0"/>
              </a:rPr>
              <a:t>of Arviat </a:t>
            </a:r>
            <a:r>
              <a:rPr lang="en-US" sz="1200" dirty="0" smtClean="0">
                <a:latin typeface="Times New Roman" panose="02020603050405020304" pitchFamily="18" charset="0"/>
                <a:cs typeface="Times New Roman" panose="02020603050405020304" pitchFamily="18" charset="0"/>
              </a:rPr>
              <a:t>made during Halloween</a:t>
            </a:r>
          </a:p>
          <a:p>
            <a:r>
              <a:rPr lang="en-US" sz="1200" dirty="0">
                <a:latin typeface="Times New Roman" panose="02020603050405020304" pitchFamily="18" charset="0"/>
                <a:cs typeface="Times New Roman" panose="02020603050405020304" pitchFamily="18" charset="0"/>
              </a:rPr>
              <a:t>In paragraph 12, highlight the text that tell the reader what a bear banger </a:t>
            </a:r>
            <a:r>
              <a:rPr lang="en-US" sz="1200" dirty="0" smtClean="0">
                <a:latin typeface="Times New Roman" panose="02020603050405020304" pitchFamily="18" charset="0"/>
                <a:cs typeface="Times New Roman" panose="02020603050405020304" pitchFamily="18" charset="0"/>
              </a:rPr>
              <a:t>is</a:t>
            </a:r>
          </a:p>
          <a:p>
            <a:r>
              <a:rPr lang="en-US" sz="1200" dirty="0" smtClean="0">
                <a:latin typeface="Times New Roman" panose="02020603050405020304" pitchFamily="18" charset="0"/>
                <a:cs typeface="Times New Roman" panose="02020603050405020304" pitchFamily="18" charset="0"/>
              </a:rPr>
              <a:t>In paragraph 13, highlight the text that tells what polar bears will need to do until climate change is under control</a:t>
            </a:r>
          </a:p>
          <a:p>
            <a:r>
              <a:rPr lang="en-US" sz="1200" dirty="0" smtClean="0">
                <a:latin typeface="Times New Roman" panose="02020603050405020304" pitchFamily="18" charset="0"/>
                <a:cs typeface="Times New Roman" panose="02020603050405020304" pitchFamily="18" charset="0"/>
              </a:rPr>
              <a:t>In </a:t>
            </a:r>
            <a:r>
              <a:rPr lang="en-US" sz="1200" dirty="0">
                <a:latin typeface="Times New Roman" panose="02020603050405020304" pitchFamily="18" charset="0"/>
                <a:cs typeface="Times New Roman" panose="02020603050405020304" pitchFamily="18" charset="0"/>
              </a:rPr>
              <a:t>paragraph </a:t>
            </a:r>
            <a:r>
              <a:rPr lang="en-US" sz="1200" dirty="0" smtClean="0">
                <a:latin typeface="Times New Roman" panose="02020603050405020304" pitchFamily="18" charset="0"/>
                <a:cs typeface="Times New Roman" panose="02020603050405020304" pitchFamily="18" charset="0"/>
              </a:rPr>
              <a:t>13, </a:t>
            </a:r>
            <a:r>
              <a:rPr lang="en-US" sz="1200" dirty="0">
                <a:latin typeface="Times New Roman" panose="02020603050405020304" pitchFamily="18" charset="0"/>
                <a:cs typeface="Times New Roman" panose="02020603050405020304" pitchFamily="18" charset="0"/>
              </a:rPr>
              <a:t>highlight the quotes by Peter </a:t>
            </a:r>
            <a:r>
              <a:rPr lang="en-US" sz="1200" dirty="0" err="1">
                <a:latin typeface="Times New Roman" panose="02020603050405020304" pitchFamily="18" charset="0"/>
                <a:cs typeface="Times New Roman" panose="02020603050405020304" pitchFamily="18" charset="0"/>
              </a:rPr>
              <a:t>Ewins</a:t>
            </a:r>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sz="1600" b="1" dirty="0" smtClean="0">
                <a:latin typeface="Times New Roman" panose="02020603050405020304" pitchFamily="18" charset="0"/>
                <a:cs typeface="Times New Roman" panose="02020603050405020304" pitchFamily="18" charset="0"/>
              </a:rPr>
              <a:t>What does the text mean?</a:t>
            </a:r>
          </a:p>
          <a:p>
            <a:r>
              <a:rPr lang="en-US" sz="1200" dirty="0" smtClean="0">
                <a:latin typeface="Times New Roman" panose="02020603050405020304" pitchFamily="18" charset="0"/>
                <a:cs typeface="Times New Roman" panose="02020603050405020304" pitchFamily="18" charset="0"/>
              </a:rPr>
              <a:t>Using what you know about ecosystems, what do you predict will happen to the this area due to the change in the polar bears eating habits.  </a:t>
            </a:r>
          </a:p>
          <a:p>
            <a:endParaRPr lang="en-US" sz="1200" dirty="0" smtClean="0">
              <a:latin typeface="Times New Roman" panose="02020603050405020304" pitchFamily="18" charset="0"/>
              <a:cs typeface="Times New Roman" panose="02020603050405020304" pitchFamily="18" charset="0"/>
            </a:endParaRPr>
          </a:p>
          <a:p>
            <a:pPr lvl="0"/>
            <a:r>
              <a:rPr lang="en-US" sz="1200" dirty="0" smtClean="0">
                <a:solidFill>
                  <a:prstClr val="black"/>
                </a:solidFill>
                <a:latin typeface="Times New Roman" panose="02020603050405020304" pitchFamily="18" charset="0"/>
                <a:cs typeface="Times New Roman" panose="02020603050405020304" pitchFamily="18" charset="0"/>
              </a:rPr>
              <a:t>"As </a:t>
            </a:r>
            <a:r>
              <a:rPr lang="en-US" sz="1200" dirty="0">
                <a:solidFill>
                  <a:prstClr val="black"/>
                </a:solidFill>
                <a:latin typeface="Times New Roman" panose="02020603050405020304" pitchFamily="18" charset="0"/>
                <a:cs typeface="Times New Roman" panose="02020603050405020304" pitchFamily="18" charset="0"/>
              </a:rPr>
              <a:t>Sea Ice Shrinks, Can Polar Bears Survive on Land</a:t>
            </a:r>
            <a:r>
              <a:rPr lang="en-US" sz="1200" dirty="0" smtClean="0">
                <a:solidFill>
                  <a:prstClr val="black"/>
                </a:solidFill>
                <a:latin typeface="Times New Roman" panose="02020603050405020304" pitchFamily="18" charset="0"/>
                <a:cs typeface="Times New Roman" panose="02020603050405020304" pitchFamily="18" charset="0"/>
              </a:rPr>
              <a:t>?“ and "Polar </a:t>
            </a:r>
            <a:r>
              <a:rPr lang="en-US" sz="1200" dirty="0">
                <a:solidFill>
                  <a:prstClr val="black"/>
                </a:solidFill>
                <a:latin typeface="Times New Roman" panose="02020603050405020304" pitchFamily="18" charset="0"/>
                <a:cs typeface="Times New Roman" panose="02020603050405020304" pitchFamily="18" charset="0"/>
              </a:rPr>
              <a:t>Bears Turning to Goose Eggs to Survive Warming</a:t>
            </a:r>
            <a:r>
              <a:rPr lang="en-US" sz="1200" dirty="0" smtClean="0">
                <a:solidFill>
                  <a:prstClr val="black"/>
                </a:solidFill>
                <a:latin typeface="Times New Roman" panose="02020603050405020304" pitchFamily="18" charset="0"/>
                <a:cs typeface="Times New Roman" panose="02020603050405020304" pitchFamily="18" charset="0"/>
              </a:rPr>
              <a:t>?“ are also article by the National Geographic that discuss the polar </a:t>
            </a:r>
            <a:r>
              <a:rPr lang="en-US" sz="1200" dirty="0">
                <a:solidFill>
                  <a:prstClr val="black"/>
                </a:solidFill>
                <a:latin typeface="Times New Roman" panose="02020603050405020304" pitchFamily="18" charset="0"/>
                <a:cs typeface="Times New Roman" panose="02020603050405020304" pitchFamily="18" charset="0"/>
              </a:rPr>
              <a:t>b</a:t>
            </a:r>
            <a:r>
              <a:rPr lang="en-US" sz="1200" dirty="0" smtClean="0">
                <a:solidFill>
                  <a:prstClr val="black"/>
                </a:solidFill>
                <a:latin typeface="Times New Roman" panose="02020603050405020304" pitchFamily="18" charset="0"/>
                <a:cs typeface="Times New Roman" panose="02020603050405020304" pitchFamily="18" charset="0"/>
              </a:rPr>
              <a:t>ears.  Compare and contrast the article to the one we read today.   </a:t>
            </a:r>
            <a:endParaRPr lang="en-US" sz="1200" dirty="0">
              <a:solidFill>
                <a:prstClr val="black"/>
              </a:solidFill>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sz="1200" dirty="0" smtClean="0">
                <a:latin typeface="Times New Roman" panose="02020603050405020304" pitchFamily="18" charset="0"/>
                <a:cs typeface="Times New Roman" panose="02020603050405020304" pitchFamily="18" charset="0"/>
              </a:rPr>
              <a:t>Look online at the National Geographic “Polar </a:t>
            </a:r>
            <a:r>
              <a:rPr lang="en-US" sz="1200" dirty="0">
                <a:latin typeface="Times New Roman" panose="02020603050405020304" pitchFamily="18" charset="0"/>
                <a:cs typeface="Times New Roman" panose="02020603050405020304" pitchFamily="18" charset="0"/>
              </a:rPr>
              <a:t>Bear Watch </a:t>
            </a:r>
            <a:r>
              <a:rPr lang="en-US" sz="1200" dirty="0" smtClean="0">
                <a:latin typeface="Times New Roman" panose="02020603050405020304" pitchFamily="18" charset="0"/>
                <a:cs typeface="Times New Roman" panose="02020603050405020304" pitchFamily="18" charset="0"/>
              </a:rPr>
              <a:t>Blog.”  Write a blog or a comment to blog.</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2231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1745" y="3219263"/>
            <a:ext cx="5939679" cy="5816977"/>
          </a:xfrm>
          <a:prstGeom prst="rect">
            <a:avLst/>
          </a:prstGeom>
        </p:spPr>
        <p:txBody>
          <a:bodyPr wrap="square">
            <a:spAutoFit/>
          </a:bodyPr>
          <a:lstStyle/>
          <a:p>
            <a:r>
              <a:rPr lang="en-US" sz="1400" u="sng" dirty="0" smtClean="0">
                <a:solidFill>
                  <a:srgbClr val="92D050"/>
                </a:solidFill>
                <a:latin typeface="Times New Roman" panose="02020603050405020304" pitchFamily="18" charset="0"/>
                <a:cs typeface="Times New Roman" panose="02020603050405020304" pitchFamily="18" charset="0"/>
              </a:rPr>
              <a:t>By </a:t>
            </a:r>
            <a:r>
              <a:rPr lang="en-US" sz="1400" u="sng" dirty="0">
                <a:solidFill>
                  <a:srgbClr val="92D050"/>
                </a:solidFill>
                <a:latin typeface="Times New Roman" panose="02020603050405020304" pitchFamily="18" charset="0"/>
                <a:cs typeface="Times New Roman" panose="02020603050405020304" pitchFamily="18" charset="0"/>
              </a:rPr>
              <a:t>Rachel A. Becker</a:t>
            </a:r>
            <a:r>
              <a:rPr lang="en-US" sz="1400" dirty="0">
                <a:latin typeface="Times New Roman" panose="02020603050405020304" pitchFamily="18" charset="0"/>
                <a:cs typeface="Times New Roman" panose="02020603050405020304" pitchFamily="18" charset="0"/>
              </a:rPr>
              <a:t>, National Geographic </a:t>
            </a:r>
          </a:p>
          <a:p>
            <a:r>
              <a:rPr lang="en-US" sz="1400" dirty="0">
                <a:latin typeface="Times New Roman" panose="02020603050405020304" pitchFamily="18" charset="0"/>
                <a:cs typeface="Times New Roman" panose="02020603050405020304" pitchFamily="18" charset="0"/>
              </a:rPr>
              <a:t>PUBLISHED </a:t>
            </a:r>
            <a:r>
              <a:rPr lang="en-US" sz="1400" u="sng" dirty="0">
                <a:solidFill>
                  <a:srgbClr val="92D050"/>
                </a:solidFill>
                <a:latin typeface="Times New Roman" panose="02020603050405020304" pitchFamily="18" charset="0"/>
                <a:cs typeface="Times New Roman" panose="02020603050405020304" pitchFamily="18" charset="0"/>
              </a:rPr>
              <a:t>Fri Sep 04 12:02:00 EDT </a:t>
            </a:r>
            <a:r>
              <a:rPr lang="en-US" sz="1400" u="sng" dirty="0" smtClean="0">
                <a:solidFill>
                  <a:srgbClr val="92D050"/>
                </a:solidFill>
                <a:latin typeface="Times New Roman" panose="02020603050405020304" pitchFamily="18" charset="0"/>
                <a:cs typeface="Times New Roman" panose="02020603050405020304" pitchFamily="18" charset="0"/>
              </a:rPr>
              <a:t>2015</a:t>
            </a:r>
          </a:p>
          <a:p>
            <a:endParaRPr lang="en-US" sz="1400" u="sng" dirty="0">
              <a:solidFill>
                <a:srgbClr val="FF0000"/>
              </a:solidFill>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It's a tough time to be a polar </a:t>
            </a:r>
            <a:r>
              <a:rPr lang="en-US" sz="1200" dirty="0" smtClean="0">
                <a:latin typeface="Times New Roman" panose="02020603050405020304" pitchFamily="18" charset="0"/>
                <a:cs typeface="Times New Roman" panose="02020603050405020304" pitchFamily="18" charset="0"/>
              </a:rPr>
              <a:t>bear.  The </a:t>
            </a:r>
            <a:r>
              <a:rPr lang="en-US" sz="1200" dirty="0">
                <a:latin typeface="Times New Roman" panose="02020603050405020304" pitchFamily="18" charset="0"/>
                <a:cs typeface="Times New Roman" panose="02020603050405020304" pitchFamily="18" charset="0"/>
              </a:rPr>
              <a:t>Arctic predators—which depend on constantly diminishing amounts of sea ice to catch marine mammals such as seals—</a:t>
            </a:r>
            <a:r>
              <a:rPr lang="en-US" sz="1200" u="sng" dirty="0">
                <a:solidFill>
                  <a:srgbClr val="FF0000"/>
                </a:solidFill>
                <a:latin typeface="Times New Roman" panose="02020603050405020304" pitchFamily="18" charset="0"/>
                <a:cs typeface="Times New Roman" panose="02020603050405020304" pitchFamily="18" charset="0"/>
              </a:rPr>
              <a:t>are declining in number, and </a:t>
            </a:r>
            <a:r>
              <a:rPr lang="en-US" sz="1200" u="sng" dirty="0" smtClean="0">
                <a:solidFill>
                  <a:srgbClr val="FF0000"/>
                </a:solidFill>
                <a:latin typeface="Times New Roman" panose="02020603050405020304" pitchFamily="18" charset="0"/>
                <a:cs typeface="Times New Roman" panose="02020603050405020304" pitchFamily="18" charset="0"/>
              </a:rPr>
              <a:t>fast</a:t>
            </a:r>
            <a:r>
              <a:rPr lang="en-US" sz="1200" dirty="0" smtClean="0">
                <a:latin typeface="Times New Roman" panose="02020603050405020304" pitchFamily="18" charset="0"/>
                <a:cs typeface="Times New Roman" panose="02020603050405020304" pitchFamily="18" charset="0"/>
              </a:rPr>
              <a:t>.  There </a:t>
            </a:r>
            <a:r>
              <a:rPr lang="en-US" sz="1200" dirty="0">
                <a:latin typeface="Times New Roman" panose="02020603050405020304" pitchFamily="18" charset="0"/>
                <a:cs typeface="Times New Roman" panose="02020603050405020304" pitchFamily="18" charset="0"/>
              </a:rPr>
              <a:t>are </a:t>
            </a:r>
            <a:r>
              <a:rPr lang="en-US" sz="1200" u="sng" dirty="0">
                <a:solidFill>
                  <a:srgbClr val="FF0000"/>
                </a:solidFill>
                <a:latin typeface="Times New Roman" panose="02020603050405020304" pitchFamily="18" charset="0"/>
                <a:cs typeface="Times New Roman" panose="02020603050405020304" pitchFamily="18" charset="0"/>
              </a:rPr>
              <a:t>fewer than 25,000 polar bears left in the wild</a:t>
            </a:r>
            <a:r>
              <a:rPr lang="en-US" sz="1200" dirty="0">
                <a:latin typeface="Times New Roman" panose="02020603050405020304" pitchFamily="18" charset="0"/>
                <a:cs typeface="Times New Roman" panose="02020603050405020304" pitchFamily="18" charset="0"/>
              </a:rPr>
              <a:t>, according to the nonprofit organization Polar Bears International. </a:t>
            </a:r>
            <a:r>
              <a:rPr lang="en-US" sz="1200" u="sng" dirty="0">
                <a:solidFill>
                  <a:srgbClr val="FF0000"/>
                </a:solidFill>
                <a:latin typeface="Times New Roman" panose="02020603050405020304" pitchFamily="18" charset="0"/>
                <a:cs typeface="Times New Roman" panose="02020603050405020304" pitchFamily="18" charset="0"/>
              </a:rPr>
              <a:t>Near the southern Beaufort </a:t>
            </a:r>
            <a:r>
              <a:rPr lang="en-US" sz="1200" u="sng" dirty="0" smtClean="0">
                <a:solidFill>
                  <a:srgbClr val="FF0000"/>
                </a:solidFill>
                <a:latin typeface="Times New Roman" panose="02020603050405020304" pitchFamily="18" charset="0"/>
                <a:cs typeface="Times New Roman" panose="02020603050405020304" pitchFamily="18" charset="0"/>
              </a:rPr>
              <a:t>Sea, </a:t>
            </a:r>
            <a:r>
              <a:rPr lang="en-US" sz="1200" u="sng" dirty="0">
                <a:solidFill>
                  <a:srgbClr val="FF0000"/>
                </a:solidFill>
                <a:latin typeface="Times New Roman" panose="02020603050405020304" pitchFamily="18" charset="0"/>
                <a:cs typeface="Times New Roman" panose="02020603050405020304" pitchFamily="18" charset="0"/>
              </a:rPr>
              <a:t>for instance, the population has dropped about 40 percent between 2001 to 2010, from 1,500 to 900 </a:t>
            </a:r>
            <a:r>
              <a:rPr lang="en-US" sz="1200" u="sng" dirty="0" smtClean="0">
                <a:solidFill>
                  <a:srgbClr val="FF0000"/>
                </a:solidFill>
                <a:latin typeface="Times New Roman" panose="02020603050405020304" pitchFamily="18" charset="0"/>
                <a:cs typeface="Times New Roman" panose="02020603050405020304" pitchFamily="18" charset="0"/>
              </a:rPr>
              <a:t>bears</a:t>
            </a:r>
            <a:r>
              <a:rPr lang="en-US" sz="1200" dirty="0" smtClean="0">
                <a:latin typeface="Times New Roman" panose="02020603050405020304" pitchFamily="18" charset="0"/>
                <a:cs typeface="Times New Roman" panose="02020603050405020304" pitchFamily="18" charset="0"/>
              </a:rPr>
              <a:t>.  And </a:t>
            </a:r>
            <a:r>
              <a:rPr lang="en-US" sz="1200" dirty="0">
                <a:latin typeface="Times New Roman" panose="02020603050405020304" pitchFamily="18" charset="0"/>
                <a:cs typeface="Times New Roman" panose="02020603050405020304" pitchFamily="18" charset="0"/>
              </a:rPr>
              <a:t>as their habitat shrinks, </a:t>
            </a:r>
            <a:r>
              <a:rPr lang="en-US" sz="1200" u="sng" dirty="0">
                <a:solidFill>
                  <a:srgbClr val="FF0000"/>
                </a:solidFill>
                <a:latin typeface="Times New Roman" panose="02020603050405020304" pitchFamily="18" charset="0"/>
                <a:cs typeface="Times New Roman" panose="02020603050405020304" pitchFamily="18" charset="0"/>
              </a:rPr>
              <a:t>they've have been acting strangely. On Wednesday, five bears surrounded a team of scientists at a weather station in Russia, trapping the people inside</a:t>
            </a:r>
            <a:r>
              <a:rPr lang="en-US" sz="1200" u="sng" dirty="0" smtClean="0">
                <a:solidFill>
                  <a:srgbClr val="FF0000"/>
                </a:solidFill>
                <a:latin typeface="Times New Roman" panose="02020603050405020304" pitchFamily="18" charset="0"/>
                <a:cs typeface="Times New Roman" panose="02020603050405020304" pitchFamily="18" charset="0"/>
              </a:rPr>
              <a:t>.</a:t>
            </a:r>
            <a:endParaRPr lang="en-US" sz="1200" u="sng" dirty="0">
              <a:solidFill>
                <a:srgbClr val="FF0000"/>
              </a:solidFill>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On the same day, elsewhere in the Arctic, scientists representing Canada, Denmark, Norway, Russia, and the United States announced a ten-year plan to </a:t>
            </a:r>
            <a:r>
              <a:rPr lang="en-US" sz="1200" u="sng" dirty="0">
                <a:solidFill>
                  <a:srgbClr val="FF0000"/>
                </a:solidFill>
                <a:latin typeface="Times New Roman" panose="02020603050405020304" pitchFamily="18" charset="0"/>
                <a:cs typeface="Times New Roman" panose="02020603050405020304" pitchFamily="18" charset="0"/>
              </a:rPr>
              <a:t>prevent polar bears from going </a:t>
            </a:r>
            <a:r>
              <a:rPr lang="en-US" sz="1200" u="sng" dirty="0" smtClean="0">
                <a:solidFill>
                  <a:srgbClr val="FF0000"/>
                </a:solidFill>
                <a:latin typeface="Times New Roman" panose="02020603050405020304" pitchFamily="18" charset="0"/>
                <a:cs typeface="Times New Roman" panose="02020603050405020304" pitchFamily="18" charset="0"/>
              </a:rPr>
              <a:t>extinct.  Actions </a:t>
            </a:r>
            <a:r>
              <a:rPr lang="en-US" sz="1200" u="sng" dirty="0">
                <a:solidFill>
                  <a:srgbClr val="FF0000"/>
                </a:solidFill>
                <a:latin typeface="Times New Roman" panose="02020603050405020304" pitchFamily="18" charset="0"/>
                <a:cs typeface="Times New Roman" panose="02020603050405020304" pitchFamily="18" charset="0"/>
              </a:rPr>
              <a:t>include preserving polar bear habitat and working with policymakers and the public to address climate </a:t>
            </a:r>
            <a:r>
              <a:rPr lang="en-US" sz="1200" u="sng" dirty="0" smtClean="0">
                <a:solidFill>
                  <a:srgbClr val="FF0000"/>
                </a:solidFill>
                <a:latin typeface="Times New Roman" panose="02020603050405020304" pitchFamily="18" charset="0"/>
                <a:cs typeface="Times New Roman" panose="02020603050405020304" pitchFamily="18" charset="0"/>
              </a:rPr>
              <a:t>change.</a:t>
            </a:r>
            <a:r>
              <a:rPr lang="en-US" sz="1200" dirty="0" smtClean="0">
                <a:latin typeface="Times New Roman" panose="02020603050405020304" pitchFamily="18" charset="0"/>
                <a:cs typeface="Times New Roman" panose="02020603050405020304" pitchFamily="18" charset="0"/>
              </a:rPr>
              <a:t>  Also </a:t>
            </a:r>
            <a:r>
              <a:rPr lang="en-US" sz="1200" dirty="0">
                <a:latin typeface="Times New Roman" panose="02020603050405020304" pitchFamily="18" charset="0"/>
                <a:cs typeface="Times New Roman" panose="02020603050405020304" pitchFamily="18" charset="0"/>
              </a:rPr>
              <a:t>this week, President Obama became the first sitting president to visit the U.S. Arctic, traveling through several Alaska cities to highlight threats posed by global </a:t>
            </a:r>
            <a:r>
              <a:rPr lang="en-US" sz="1200" dirty="0" smtClean="0">
                <a:latin typeface="Times New Roman" panose="02020603050405020304" pitchFamily="18" charset="0"/>
                <a:cs typeface="Times New Roman" panose="02020603050405020304" pitchFamily="18" charset="0"/>
              </a:rPr>
              <a:t>warming.  But </a:t>
            </a:r>
            <a:r>
              <a:rPr lang="en-US" sz="1200" dirty="0">
                <a:latin typeface="Times New Roman" panose="02020603050405020304" pitchFamily="18" charset="0"/>
                <a:cs typeface="Times New Roman" panose="02020603050405020304" pitchFamily="18" charset="0"/>
              </a:rPr>
              <a:t>combating climate change doesn't happen overnight, and the lack of food and habitat means polar bears are getting creative to stay alive. </a:t>
            </a:r>
            <a:endParaRPr lang="en-US" sz="1200" dirty="0" smtClean="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sz="1400" b="1" i="1" u="sng" dirty="0">
                <a:solidFill>
                  <a:srgbClr val="92D050"/>
                </a:solidFill>
                <a:latin typeface="Times New Roman" panose="02020603050405020304" pitchFamily="18" charset="0"/>
                <a:cs typeface="Times New Roman" panose="02020603050405020304" pitchFamily="18" charset="0"/>
              </a:rPr>
              <a:t>Here are four strategies polar bears are using to weather our changing planet</a:t>
            </a:r>
            <a:r>
              <a:rPr lang="en-US" sz="1400" b="1" i="1" u="sng" dirty="0" smtClean="0">
                <a:solidFill>
                  <a:srgbClr val="92D050"/>
                </a:solidFill>
                <a:latin typeface="Times New Roman" panose="02020603050405020304" pitchFamily="18" charset="0"/>
                <a:cs typeface="Times New Roman" panose="02020603050405020304" pitchFamily="18" charset="0"/>
              </a:rPr>
              <a:t>.</a:t>
            </a:r>
          </a:p>
          <a:p>
            <a:endParaRPr lang="en-US" sz="1400" i="1"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Putting Leftovers on Ice</a:t>
            </a:r>
          </a:p>
          <a:p>
            <a:r>
              <a:rPr lang="en-US" sz="1200" dirty="0" smtClean="0">
                <a:latin typeface="Times New Roman" panose="02020603050405020304" pitchFamily="18" charset="0"/>
                <a:cs typeface="Times New Roman" panose="02020603050405020304" pitchFamily="18" charset="0"/>
              </a:rPr>
              <a:t>When </a:t>
            </a:r>
            <a:r>
              <a:rPr lang="en-US" sz="1200" dirty="0">
                <a:latin typeface="Times New Roman" panose="02020603050405020304" pitchFamily="18" charset="0"/>
                <a:cs typeface="Times New Roman" panose="02020603050405020304" pitchFamily="18" charset="0"/>
              </a:rPr>
              <a:t>a research team in Svalbard, a group of islands in the Norwegian Arctic, recently observed a starving polar bear eating a dolphin and burying the leftovers in the snow to save for later, it was surprising on a lot of </a:t>
            </a:r>
            <a:r>
              <a:rPr lang="en-US" sz="1200" dirty="0" smtClean="0">
                <a:latin typeface="Times New Roman" panose="02020603050405020304" pitchFamily="18" charset="0"/>
                <a:cs typeface="Times New Roman" panose="02020603050405020304" pitchFamily="18" charset="0"/>
              </a:rPr>
              <a:t>levels.  </a:t>
            </a:r>
            <a:r>
              <a:rPr lang="en-US" sz="1200" u="sng" dirty="0" smtClean="0">
                <a:solidFill>
                  <a:srgbClr val="FF0000"/>
                </a:solidFill>
                <a:latin typeface="Times New Roman" panose="02020603050405020304" pitchFamily="18" charset="0"/>
                <a:cs typeface="Times New Roman" panose="02020603050405020304" pitchFamily="18" charset="0"/>
              </a:rPr>
              <a:t>For </a:t>
            </a:r>
            <a:r>
              <a:rPr lang="en-US" sz="1200" u="sng" dirty="0">
                <a:solidFill>
                  <a:srgbClr val="FF0000"/>
                </a:solidFill>
                <a:latin typeface="Times New Roman" panose="02020603050405020304" pitchFamily="18" charset="0"/>
                <a:cs typeface="Times New Roman" panose="02020603050405020304" pitchFamily="18" charset="0"/>
              </a:rPr>
              <a:t>one thing, polar bears generally prefer to eat seals. What's more, scientists had never observed the predators eating this species of dolphin. And though other bear species, such as grizzlies, store food for later, sticking leftovers into what amounts to a refrigerator is unusual behavior for polar bears</a:t>
            </a:r>
            <a:r>
              <a:rPr lang="en-US" sz="1200" dirty="0">
                <a:latin typeface="Times New Roman" panose="02020603050405020304" pitchFamily="18" charset="0"/>
                <a:cs typeface="Times New Roman" panose="02020603050405020304" pitchFamily="18" charset="0"/>
              </a:rPr>
              <a:t>.</a:t>
            </a:r>
          </a:p>
          <a:p>
            <a:endParaRPr lang="en-US" sz="1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7330" y="616982"/>
            <a:ext cx="3489391" cy="2325283"/>
          </a:xfrm>
          <a:prstGeom prst="rect">
            <a:avLst/>
          </a:prstGeom>
        </p:spPr>
      </p:pic>
      <p:sp>
        <p:nvSpPr>
          <p:cNvPr id="5" name="TextBox 4"/>
          <p:cNvSpPr txBox="1"/>
          <p:nvPr/>
        </p:nvSpPr>
        <p:spPr>
          <a:xfrm>
            <a:off x="822389" y="247650"/>
            <a:ext cx="5213222" cy="369332"/>
          </a:xfrm>
          <a:prstGeom prst="rect">
            <a:avLst/>
          </a:prstGeom>
          <a:noFill/>
        </p:spPr>
        <p:txBody>
          <a:bodyPr wrap="none" rtlCol="0">
            <a:spAutoFit/>
          </a:bodyPr>
          <a:lstStyle/>
          <a:p>
            <a:pPr lvl="0"/>
            <a:r>
              <a:rPr lang="en-US" b="1" u="sng" dirty="0">
                <a:solidFill>
                  <a:srgbClr val="92D050"/>
                </a:solidFill>
              </a:rPr>
              <a:t>4 Ways Polar Bears Are Dealing With Climate Change</a:t>
            </a:r>
          </a:p>
        </p:txBody>
      </p:sp>
      <p:sp>
        <p:nvSpPr>
          <p:cNvPr id="6" name="TextBox 5"/>
          <p:cNvSpPr txBox="1"/>
          <p:nvPr/>
        </p:nvSpPr>
        <p:spPr>
          <a:xfrm>
            <a:off x="521745" y="752475"/>
            <a:ext cx="2105586" cy="2246769"/>
          </a:xfrm>
          <a:prstGeom prst="rect">
            <a:avLst/>
          </a:prstGeom>
          <a:noFill/>
        </p:spPr>
        <p:txBody>
          <a:bodyPr wrap="square" rtlCol="0">
            <a:spAutoFit/>
          </a:bodyPr>
          <a:lstStyle/>
          <a:p>
            <a:r>
              <a:rPr lang="en-US" sz="1400" i="1" u="sng" dirty="0">
                <a:solidFill>
                  <a:srgbClr val="92D050"/>
                </a:solidFill>
                <a:latin typeface="Times New Roman" panose="02020603050405020304" pitchFamily="18" charset="0"/>
                <a:cs typeface="Times New Roman" panose="02020603050405020304" pitchFamily="18" charset="0"/>
              </a:rPr>
              <a:t>A few of these opportunistic predators </a:t>
            </a:r>
            <a:r>
              <a:rPr lang="en-US" sz="1400" i="1" u="sng" dirty="0" smtClean="0">
                <a:solidFill>
                  <a:srgbClr val="92D050"/>
                </a:solidFill>
                <a:latin typeface="Times New Roman" panose="02020603050405020304" pitchFamily="18" charset="0"/>
                <a:cs typeface="Times New Roman" panose="02020603050405020304" pitchFamily="18" charset="0"/>
              </a:rPr>
              <a:t>have </a:t>
            </a:r>
            <a:r>
              <a:rPr lang="en-US" sz="1400" i="1" u="sng" dirty="0">
                <a:solidFill>
                  <a:srgbClr val="92D050"/>
                </a:solidFill>
                <a:latin typeface="Times New Roman" panose="02020603050405020304" pitchFamily="18" charset="0"/>
                <a:cs typeface="Times New Roman" panose="02020603050405020304" pitchFamily="18" charset="0"/>
              </a:rPr>
              <a:t>found new sources of food as their regular sources diminish—but is it enough to save them</a:t>
            </a:r>
            <a:r>
              <a:rPr lang="en-US" sz="1400" i="1" u="sng" dirty="0" smtClean="0">
                <a:solidFill>
                  <a:srgbClr val="92D050"/>
                </a:solidFill>
                <a:latin typeface="Times New Roman" panose="02020603050405020304" pitchFamily="18" charset="0"/>
                <a:cs typeface="Times New Roman" panose="02020603050405020304" pitchFamily="18" charset="0"/>
              </a:rPr>
              <a:t>?</a:t>
            </a:r>
            <a:r>
              <a:rPr lang="en-US" sz="1400" u="sng" dirty="0">
                <a:solidFill>
                  <a:srgbClr val="92D050"/>
                </a:solidFill>
              </a:rPr>
              <a:t> </a:t>
            </a:r>
            <a:endParaRPr lang="en-US" sz="1400" u="sng" dirty="0" smtClean="0">
              <a:solidFill>
                <a:srgbClr val="92D050"/>
              </a:solidFill>
            </a:endParaRPr>
          </a:p>
          <a:p>
            <a:endParaRPr lang="en-US" sz="1400" dirty="0" smtClean="0">
              <a:solidFill>
                <a:srgbClr val="92D050"/>
              </a:solidFill>
            </a:endParaRPr>
          </a:p>
          <a:p>
            <a:r>
              <a:rPr lang="en-US" sz="1400" u="sng" dirty="0" smtClean="0">
                <a:solidFill>
                  <a:srgbClr val="92D050"/>
                </a:solidFill>
              </a:rPr>
              <a:t>Photo:  A </a:t>
            </a:r>
            <a:r>
              <a:rPr lang="en-US" sz="1400" u="sng" dirty="0">
                <a:solidFill>
                  <a:srgbClr val="92D050"/>
                </a:solidFill>
              </a:rPr>
              <a:t>polar bear examines a camera trap in Svalbard, </a:t>
            </a:r>
            <a:r>
              <a:rPr lang="en-US" sz="1400" u="sng" dirty="0" smtClean="0">
                <a:solidFill>
                  <a:srgbClr val="92D050"/>
                </a:solidFill>
              </a:rPr>
              <a:t>Norway.</a:t>
            </a:r>
          </a:p>
        </p:txBody>
      </p:sp>
      <p:sp>
        <p:nvSpPr>
          <p:cNvPr id="9" name="TextBox 8"/>
          <p:cNvSpPr txBox="1"/>
          <p:nvPr/>
        </p:nvSpPr>
        <p:spPr>
          <a:xfrm>
            <a:off x="3008892" y="2922972"/>
            <a:ext cx="3233578" cy="246221"/>
          </a:xfrm>
          <a:prstGeom prst="rect">
            <a:avLst/>
          </a:prstGeom>
          <a:noFill/>
        </p:spPr>
        <p:txBody>
          <a:bodyPr wrap="none" rtlCol="0">
            <a:spAutoFit/>
          </a:bodyPr>
          <a:lstStyle/>
          <a:p>
            <a:pPr lvl="0"/>
            <a:r>
              <a:rPr lang="en-US" sz="1000" dirty="0">
                <a:solidFill>
                  <a:prstClr val="black"/>
                </a:solidFill>
              </a:rPr>
              <a:t>Photograph by Paul </a:t>
            </a:r>
            <a:r>
              <a:rPr lang="en-US" sz="1000" dirty="0" err="1">
                <a:solidFill>
                  <a:prstClr val="black"/>
                </a:solidFill>
              </a:rPr>
              <a:t>Nicklen</a:t>
            </a:r>
            <a:r>
              <a:rPr lang="en-US" sz="1000" dirty="0">
                <a:solidFill>
                  <a:prstClr val="black"/>
                </a:solidFill>
              </a:rPr>
              <a:t>, National Geographic Creative </a:t>
            </a:r>
          </a:p>
        </p:txBody>
      </p:sp>
      <p:sp>
        <p:nvSpPr>
          <p:cNvPr id="2" name="Rectangle 1"/>
          <p:cNvSpPr/>
          <p:nvPr/>
        </p:nvSpPr>
        <p:spPr>
          <a:xfrm>
            <a:off x="267862" y="4371945"/>
            <a:ext cx="378630" cy="400110"/>
          </a:xfrm>
          <a:prstGeom prst="rect">
            <a:avLst/>
          </a:prstGeom>
          <a:noFill/>
        </p:spPr>
        <p:txBody>
          <a:bodyPr wrap="none" lIns="91440" tIns="45720" rIns="91440" bIns="45720">
            <a:spAutoFit/>
          </a:bodyPr>
          <a:lstStyle/>
          <a:p>
            <a:pPr algn="ctr"/>
            <a:r>
              <a:rPr lang="en-US" sz="2000" b="0" cap="none" spc="0" dirty="0" smtClean="0">
                <a:ln w="0"/>
                <a:solidFill>
                  <a:srgbClr val="FF0000"/>
                </a:solidFill>
                <a:effectLst>
                  <a:outerShdw blurRad="38100" dist="19050" dir="2700000" algn="tl" rotWithShape="0">
                    <a:schemeClr val="dk1">
                      <a:alpha val="40000"/>
                    </a:schemeClr>
                  </a:outerShdw>
                </a:effectLst>
              </a:rPr>
              <a:t>1.</a:t>
            </a:r>
            <a:endParaRPr lang="en-US" sz="2000" b="0" cap="none" spc="0" dirty="0">
              <a:ln w="0"/>
              <a:solidFill>
                <a:srgbClr val="FF0000"/>
              </a:solidFill>
              <a:effectLst>
                <a:outerShdw blurRad="38100" dist="19050" dir="2700000" algn="tl" rotWithShape="0">
                  <a:schemeClr val="dk1">
                    <a:alpha val="40000"/>
                  </a:schemeClr>
                </a:outerShdw>
              </a:effectLst>
            </a:endParaRPr>
          </a:p>
        </p:txBody>
      </p:sp>
      <p:sp>
        <p:nvSpPr>
          <p:cNvPr id="7" name="Rectangle 6"/>
          <p:cNvSpPr/>
          <p:nvPr/>
        </p:nvSpPr>
        <p:spPr>
          <a:xfrm>
            <a:off x="267862" y="5944701"/>
            <a:ext cx="378630" cy="400110"/>
          </a:xfrm>
          <a:prstGeom prst="rect">
            <a:avLst/>
          </a:prstGeom>
          <a:noFill/>
        </p:spPr>
        <p:txBody>
          <a:bodyPr wrap="none" lIns="91440" tIns="45720" rIns="91440" bIns="45720">
            <a:spAutoFit/>
          </a:bodyPr>
          <a:lstStyle/>
          <a:p>
            <a:pPr algn="ctr"/>
            <a:r>
              <a:rPr lang="en-US" sz="2000" b="0" cap="none" spc="0" dirty="0" smtClean="0">
                <a:ln w="0"/>
                <a:solidFill>
                  <a:srgbClr val="FF0000"/>
                </a:solidFill>
                <a:effectLst>
                  <a:outerShdw blurRad="38100" dist="19050" dir="2700000" algn="tl" rotWithShape="0">
                    <a:schemeClr val="dk1">
                      <a:alpha val="40000"/>
                    </a:schemeClr>
                  </a:outerShdw>
                </a:effectLst>
              </a:rPr>
              <a:t>2.</a:t>
            </a:r>
            <a:endParaRPr lang="en-US" sz="2000" b="0" cap="none" spc="0" dirty="0">
              <a:ln w="0"/>
              <a:solidFill>
                <a:srgbClr val="FF0000"/>
              </a:solidFill>
              <a:effectLst>
                <a:outerShdw blurRad="38100" dist="19050" dir="2700000" algn="tl" rotWithShape="0">
                  <a:schemeClr val="dk1">
                    <a:alpha val="40000"/>
                  </a:schemeClr>
                </a:outerShdw>
              </a:effectLst>
            </a:endParaRPr>
          </a:p>
        </p:txBody>
      </p:sp>
      <p:sp>
        <p:nvSpPr>
          <p:cNvPr id="8" name="Rectangle 7"/>
          <p:cNvSpPr/>
          <p:nvPr/>
        </p:nvSpPr>
        <p:spPr>
          <a:xfrm>
            <a:off x="267862" y="7853458"/>
            <a:ext cx="378629" cy="400110"/>
          </a:xfrm>
          <a:prstGeom prst="rect">
            <a:avLst/>
          </a:prstGeom>
          <a:noFill/>
        </p:spPr>
        <p:txBody>
          <a:bodyPr wrap="none" lIns="91440" tIns="45720" rIns="91440" bIns="45720">
            <a:spAutoFit/>
          </a:bodyPr>
          <a:lstStyle/>
          <a:p>
            <a:pPr algn="ctr"/>
            <a:r>
              <a:rPr lang="en-US" sz="2000" b="0" cap="none" spc="0" dirty="0" smtClean="0">
                <a:ln w="0"/>
                <a:solidFill>
                  <a:srgbClr val="FF0000"/>
                </a:solidFill>
                <a:effectLst>
                  <a:outerShdw blurRad="38100" dist="19050" dir="2700000" algn="tl" rotWithShape="0">
                    <a:schemeClr val="dk1">
                      <a:alpha val="40000"/>
                    </a:schemeClr>
                  </a:outerShdw>
                </a:effectLst>
              </a:rPr>
              <a:t>3.</a:t>
            </a:r>
            <a:endParaRPr lang="en-US" sz="2000" b="0" cap="none" spc="0" dirty="0">
              <a:ln w="0"/>
              <a:solidFill>
                <a:srgbClr val="FF0000"/>
              </a:solidFill>
              <a:effectLst>
                <a:outerShdw blurRad="38100" dist="19050" dir="2700000" algn="tl" rotWithShape="0">
                  <a:schemeClr val="dk1">
                    <a:alpha val="40000"/>
                  </a:schemeClr>
                </a:outerShdw>
              </a:effectLst>
            </a:endParaRPr>
          </a:p>
        </p:txBody>
      </p:sp>
      <p:sp>
        <p:nvSpPr>
          <p:cNvPr id="10" name="Rectangle 9"/>
          <p:cNvSpPr/>
          <p:nvPr/>
        </p:nvSpPr>
        <p:spPr>
          <a:xfrm>
            <a:off x="2270164" y="1779623"/>
            <a:ext cx="3972306" cy="923330"/>
          </a:xfrm>
          <a:prstGeom prst="rect">
            <a:avLst/>
          </a:prstGeom>
          <a:noFill/>
        </p:spPr>
        <p:txBody>
          <a:bodyPr wrap="none" lIns="91440" tIns="45720" rIns="91440" bIns="45720">
            <a:spAutoFit/>
          </a:bodyPr>
          <a:lstStyle/>
          <a:p>
            <a:pPr algn="ctr"/>
            <a:r>
              <a:rPr lang="en-US" sz="5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ANSWER KEY</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2900751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50492" y="2957567"/>
            <a:ext cx="2856317" cy="5262979"/>
          </a:xfrm>
          <a:prstGeom prst="rect">
            <a:avLst/>
          </a:prstGeom>
        </p:spPr>
        <p:txBody>
          <a:bodyPr wrap="square">
            <a:spAutoFit/>
          </a:bodyPr>
          <a:lstStyle/>
          <a:p>
            <a:r>
              <a:rPr lang="en-US" sz="1200" dirty="0" smtClean="0">
                <a:latin typeface="Times New Roman" panose="02020603050405020304" pitchFamily="18" charset="0"/>
                <a:cs typeface="Times New Roman" panose="02020603050405020304" pitchFamily="18" charset="0"/>
              </a:rPr>
              <a:t>Each </a:t>
            </a:r>
            <a:r>
              <a:rPr lang="en-US" sz="1200" dirty="0">
                <a:latin typeface="Times New Roman" panose="02020603050405020304" pitchFamily="18" charset="0"/>
                <a:cs typeface="Times New Roman" panose="02020603050405020304" pitchFamily="18" charset="0"/>
              </a:rPr>
              <a:t>year, snow geese come to Canada to breed. Females typically lay four eggs to a clutch. While they were once endangered in the United States, the species has rebounded—which is lucky for polar bears</a:t>
            </a:r>
            <a:r>
              <a:rPr lang="en-US" sz="1200" dirty="0" smtClean="0">
                <a:latin typeface="Times New Roman" panose="02020603050405020304" pitchFamily="18" charset="0"/>
                <a:cs typeface="Times New Roman" panose="02020603050405020304" pitchFamily="18" charset="0"/>
              </a:rPr>
              <a:t>.</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In a 2011 study published in the journal </a:t>
            </a:r>
            <a:r>
              <a:rPr lang="en-US" sz="1200" dirty="0" err="1">
                <a:latin typeface="Times New Roman" panose="02020603050405020304" pitchFamily="18" charset="0"/>
                <a:cs typeface="Times New Roman" panose="02020603050405020304" pitchFamily="18" charset="0"/>
              </a:rPr>
              <a:t>Oikos</a:t>
            </a:r>
            <a:r>
              <a:rPr lang="en-US" sz="1200" dirty="0">
                <a:latin typeface="Times New Roman" panose="02020603050405020304" pitchFamily="18" charset="0"/>
                <a:cs typeface="Times New Roman" panose="02020603050405020304" pitchFamily="18" charset="0"/>
              </a:rPr>
              <a:t>, vertebrate zoologist Robert Rockwell found that these eggs provide a </a:t>
            </a:r>
            <a:r>
              <a:rPr lang="en-US" sz="1200" u="sng" dirty="0">
                <a:solidFill>
                  <a:srgbClr val="FF0000"/>
                </a:solidFill>
                <a:latin typeface="Times New Roman" panose="02020603050405020304" pitchFamily="18" charset="0"/>
                <a:cs typeface="Times New Roman" panose="02020603050405020304" pitchFamily="18" charset="0"/>
              </a:rPr>
              <a:t>backup food source for the polar bears</a:t>
            </a:r>
            <a:r>
              <a:rPr lang="en-US" sz="1200" dirty="0">
                <a:latin typeface="Times New Roman" panose="02020603050405020304" pitchFamily="18" charset="0"/>
                <a:cs typeface="Times New Roman" panose="02020603050405020304" pitchFamily="18" charset="0"/>
              </a:rPr>
              <a:t>. Downing one of these eggs is like "eating a stick of butter," Rockwell said in an interview at the time</a:t>
            </a:r>
            <a:r>
              <a:rPr lang="en-US" sz="1200" dirty="0" smtClean="0">
                <a:latin typeface="Times New Roman" panose="02020603050405020304" pitchFamily="18" charset="0"/>
                <a:cs typeface="Times New Roman" panose="02020603050405020304" pitchFamily="18" charset="0"/>
              </a:rPr>
              <a:t>.</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While Rockwell estimates that 88 snow goose eggs are about the caloric equivalent of a seal, WWF’s </a:t>
            </a:r>
            <a:r>
              <a:rPr lang="en-US" sz="1200" dirty="0" err="1">
                <a:latin typeface="Times New Roman" panose="02020603050405020304" pitchFamily="18" charset="0"/>
                <a:cs typeface="Times New Roman" panose="02020603050405020304" pitchFamily="18" charset="0"/>
              </a:rPr>
              <a:t>Ewins</a:t>
            </a:r>
            <a:r>
              <a:rPr lang="en-US" sz="1200" dirty="0">
                <a:latin typeface="Times New Roman" panose="02020603050405020304" pitchFamily="18" charset="0"/>
                <a:cs typeface="Times New Roman" panose="02020603050405020304" pitchFamily="18" charset="0"/>
              </a:rPr>
              <a:t> likens it to eating granola once a day for the summer, and expecting it to sustain you for the next six months</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A few specialist polar bears might be able to eke out a living on a mixture of seaweed, and fish, and whale carcasses that happen to be around” —and, clearly, goose eggs—”</a:t>
            </a:r>
            <a:r>
              <a:rPr lang="en-US" sz="1200" u="sng" dirty="0">
                <a:solidFill>
                  <a:srgbClr val="92D050"/>
                </a:solidFill>
                <a:latin typeface="Times New Roman" panose="02020603050405020304" pitchFamily="18" charset="0"/>
                <a:cs typeface="Times New Roman" panose="02020603050405020304" pitchFamily="18" charset="0"/>
              </a:rPr>
              <a:t>but eating those kinds of things doesn’t sustain anything like the current population levels</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Ewins</a:t>
            </a:r>
            <a:r>
              <a:rPr lang="en-US" sz="1200" dirty="0">
                <a:latin typeface="Times New Roman" panose="02020603050405020304" pitchFamily="18" charset="0"/>
                <a:cs typeface="Times New Roman" panose="02020603050405020304" pitchFamily="18" charset="0"/>
              </a:rPr>
              <a:t> says.</a:t>
            </a:r>
          </a:p>
          <a:p>
            <a:endParaRPr lang="en-US" sz="1200"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835" y="2957567"/>
            <a:ext cx="2515621" cy="3773431"/>
          </a:xfrm>
          <a:prstGeom prst="rect">
            <a:avLst/>
          </a:prstGeom>
        </p:spPr>
      </p:pic>
      <p:sp>
        <p:nvSpPr>
          <p:cNvPr id="11" name="TextBox 10"/>
          <p:cNvSpPr txBox="1"/>
          <p:nvPr/>
        </p:nvSpPr>
        <p:spPr>
          <a:xfrm>
            <a:off x="582274" y="218356"/>
            <a:ext cx="5816974" cy="2739211"/>
          </a:xfrm>
          <a:prstGeom prst="rect">
            <a:avLst/>
          </a:prstGeom>
          <a:noFill/>
        </p:spPr>
        <p:txBody>
          <a:bodyPr wrap="square" rtlCol="0">
            <a:spAutoFit/>
          </a:bodyPr>
          <a:lstStyle/>
          <a:p>
            <a:pPr lvl="0"/>
            <a:endParaRPr lang="en-US" sz="1200" dirty="0">
              <a:solidFill>
                <a:prstClr val="black"/>
              </a:solidFill>
              <a:latin typeface="Times New Roman" panose="02020603050405020304" pitchFamily="18" charset="0"/>
              <a:cs typeface="Times New Roman" panose="02020603050405020304" pitchFamily="18" charset="0"/>
            </a:endParaRPr>
          </a:p>
          <a:p>
            <a:pPr lvl="0"/>
            <a:endParaRPr lang="en-US" sz="1200" dirty="0">
              <a:solidFill>
                <a:prstClr val="black"/>
              </a:solidFill>
              <a:latin typeface="Times New Roman" panose="02020603050405020304" pitchFamily="18" charset="0"/>
              <a:cs typeface="Times New Roman" panose="02020603050405020304" pitchFamily="18" charset="0"/>
            </a:endParaRPr>
          </a:p>
          <a:p>
            <a:pPr lvl="0"/>
            <a:r>
              <a:rPr lang="en-US" sz="1200" dirty="0">
                <a:solidFill>
                  <a:prstClr val="black"/>
                </a:solidFill>
                <a:latin typeface="Times New Roman" panose="02020603050405020304" pitchFamily="18" charset="0"/>
                <a:cs typeface="Times New Roman" panose="02020603050405020304" pitchFamily="18" charset="0"/>
              </a:rPr>
              <a:t>Here's what likely happened: </a:t>
            </a:r>
            <a:r>
              <a:rPr lang="en-US" sz="1200" u="sng" dirty="0">
                <a:solidFill>
                  <a:srgbClr val="FF0000"/>
                </a:solidFill>
                <a:latin typeface="Times New Roman" panose="02020603050405020304" pitchFamily="18" charset="0"/>
                <a:cs typeface="Times New Roman" panose="02020603050405020304" pitchFamily="18" charset="0"/>
              </a:rPr>
              <a:t>The dolphins swam into Svalbard while it was ice-free—also unusual, since that area is normally frozen year-round. When ice packed into the area later in the year, the dolphins were trapped and fell prey to the polar bear</a:t>
            </a:r>
            <a:r>
              <a:rPr lang="en-US" sz="1200" dirty="0">
                <a:solidFill>
                  <a:prstClr val="black"/>
                </a:solidFill>
                <a:latin typeface="Times New Roman" panose="02020603050405020304" pitchFamily="18" charset="0"/>
                <a:cs typeface="Times New Roman" panose="02020603050405020304" pitchFamily="18" charset="0"/>
              </a:rPr>
              <a:t>.</a:t>
            </a:r>
          </a:p>
          <a:p>
            <a:pPr lvl="0"/>
            <a:endParaRPr lang="en-US" sz="1200" dirty="0">
              <a:solidFill>
                <a:prstClr val="black"/>
              </a:solidFill>
              <a:latin typeface="Times New Roman" panose="02020603050405020304" pitchFamily="18" charset="0"/>
              <a:cs typeface="Times New Roman" panose="02020603050405020304" pitchFamily="18" charset="0"/>
            </a:endParaRPr>
          </a:p>
          <a:p>
            <a:pPr lvl="0"/>
            <a:r>
              <a:rPr lang="en-US" sz="1200" dirty="0">
                <a:solidFill>
                  <a:prstClr val="black"/>
                </a:solidFill>
                <a:latin typeface="Times New Roman" panose="02020603050405020304" pitchFamily="18" charset="0"/>
                <a:cs typeface="Times New Roman" panose="02020603050405020304" pitchFamily="18" charset="0"/>
              </a:rPr>
              <a:t>These ice entrapments are a short-term</a:t>
            </a:r>
            <a:r>
              <a:rPr lang="en-US" sz="1200" dirty="0">
                <a:solidFill>
                  <a:srgbClr val="92D050"/>
                </a:solidFill>
                <a:latin typeface="Times New Roman" panose="02020603050405020304" pitchFamily="18" charset="0"/>
                <a:cs typeface="Times New Roman" panose="02020603050405020304" pitchFamily="18" charset="0"/>
              </a:rPr>
              <a:t> </a:t>
            </a:r>
            <a:r>
              <a:rPr lang="en-US" sz="1200" u="sng" dirty="0">
                <a:solidFill>
                  <a:srgbClr val="92D050"/>
                </a:solidFill>
                <a:latin typeface="Times New Roman" panose="02020603050405020304" pitchFamily="18" charset="0"/>
                <a:cs typeface="Times New Roman" panose="02020603050405020304" pitchFamily="18" charset="0"/>
              </a:rPr>
              <a:t>boon</a:t>
            </a:r>
            <a:r>
              <a:rPr lang="en-US" sz="1200" dirty="0">
                <a:solidFill>
                  <a:srgbClr val="92D050"/>
                </a:solidFill>
                <a:latin typeface="Times New Roman" panose="02020603050405020304" pitchFamily="18" charset="0"/>
                <a:cs typeface="Times New Roman" panose="02020603050405020304" pitchFamily="18" charset="0"/>
              </a:rPr>
              <a:t> </a:t>
            </a:r>
            <a:r>
              <a:rPr lang="en-US" sz="1200" dirty="0">
                <a:solidFill>
                  <a:prstClr val="black"/>
                </a:solidFill>
                <a:latin typeface="Times New Roman" panose="02020603050405020304" pitchFamily="18" charset="0"/>
                <a:cs typeface="Times New Roman" panose="02020603050405020304" pitchFamily="18" charset="0"/>
              </a:rPr>
              <a:t>for the bears, giving them an easy source of fatty food they can just scoop out of a hole in the ice.  But Peter </a:t>
            </a:r>
            <a:r>
              <a:rPr lang="en-US" sz="1200" dirty="0" err="1">
                <a:solidFill>
                  <a:prstClr val="black"/>
                </a:solidFill>
                <a:latin typeface="Times New Roman" panose="02020603050405020304" pitchFamily="18" charset="0"/>
                <a:cs typeface="Times New Roman" panose="02020603050405020304" pitchFamily="18" charset="0"/>
              </a:rPr>
              <a:t>Ewins</a:t>
            </a:r>
            <a:r>
              <a:rPr lang="en-US" sz="1200" dirty="0">
                <a:solidFill>
                  <a:prstClr val="black"/>
                </a:solidFill>
                <a:latin typeface="Times New Roman" panose="02020603050405020304" pitchFamily="18" charset="0"/>
                <a:cs typeface="Times New Roman" panose="02020603050405020304" pitchFamily="18" charset="0"/>
              </a:rPr>
              <a:t>, leader of Arctic conservation for the conservation group WWF, says it doesn't mean Norwegian polar bears will be just fine.  </a:t>
            </a:r>
            <a:r>
              <a:rPr lang="en-US" sz="1200" u="sng" dirty="0">
                <a:solidFill>
                  <a:srgbClr val="92D050"/>
                </a:solidFill>
                <a:latin typeface="Times New Roman" panose="02020603050405020304" pitchFamily="18" charset="0"/>
                <a:cs typeface="Times New Roman" panose="02020603050405020304" pitchFamily="18" charset="0"/>
              </a:rPr>
              <a:t>“In the long term, the populations of these species of food for the polar bears are going to decline</a:t>
            </a:r>
            <a:r>
              <a:rPr lang="en-US" sz="1200" dirty="0">
                <a:solidFill>
                  <a:prstClr val="black"/>
                </a:solidFill>
                <a:latin typeface="Times New Roman" panose="02020603050405020304" pitchFamily="18" charset="0"/>
                <a:cs typeface="Times New Roman" panose="02020603050405020304" pitchFamily="18" charset="0"/>
              </a:rPr>
              <a:t>,” he says. “</a:t>
            </a:r>
            <a:r>
              <a:rPr lang="en-US" sz="1200" u="sng" dirty="0">
                <a:solidFill>
                  <a:srgbClr val="92D050"/>
                </a:solidFill>
                <a:latin typeface="Times New Roman" panose="02020603050405020304" pitchFamily="18" charset="0"/>
                <a:cs typeface="Times New Roman" panose="02020603050405020304" pitchFamily="18" charset="0"/>
              </a:rPr>
              <a:t>So it’s not going to be a persisting source of high fat for the polar bears</a:t>
            </a:r>
            <a:r>
              <a:rPr lang="en-US" sz="1200" dirty="0">
                <a:solidFill>
                  <a:prstClr val="black"/>
                </a:solidFill>
                <a:latin typeface="Times New Roman" panose="02020603050405020304" pitchFamily="18" charset="0"/>
                <a:cs typeface="Times New Roman" panose="02020603050405020304" pitchFamily="18" charset="0"/>
              </a:rPr>
              <a:t>.”</a:t>
            </a:r>
          </a:p>
          <a:p>
            <a:pPr lvl="0"/>
            <a:endParaRPr lang="en-US" sz="1400" dirty="0" smtClean="0">
              <a:solidFill>
                <a:prstClr val="black"/>
              </a:solidFill>
              <a:latin typeface="Times New Roman" panose="02020603050405020304" pitchFamily="18" charset="0"/>
              <a:cs typeface="Times New Roman" panose="02020603050405020304" pitchFamily="18" charset="0"/>
            </a:endParaRPr>
          </a:p>
          <a:p>
            <a:pPr lvl="0"/>
            <a:r>
              <a:rPr lang="en-US" sz="1400" b="1" dirty="0" smtClean="0">
                <a:solidFill>
                  <a:prstClr val="black"/>
                </a:solidFill>
                <a:latin typeface="Times New Roman" panose="02020603050405020304" pitchFamily="18" charset="0"/>
                <a:cs typeface="Times New Roman" panose="02020603050405020304" pitchFamily="18" charset="0"/>
              </a:rPr>
              <a:t>Surf </a:t>
            </a:r>
            <a:r>
              <a:rPr lang="en-US" sz="1400" b="1" dirty="0">
                <a:solidFill>
                  <a:prstClr val="black"/>
                </a:solidFill>
                <a:latin typeface="Times New Roman" panose="02020603050405020304" pitchFamily="18" charset="0"/>
                <a:cs typeface="Times New Roman" panose="02020603050405020304" pitchFamily="18" charset="0"/>
              </a:rPr>
              <a:t>and Turf on the Menu</a:t>
            </a:r>
          </a:p>
        </p:txBody>
      </p:sp>
      <p:sp>
        <p:nvSpPr>
          <p:cNvPr id="12" name="Rectangle 11"/>
          <p:cNvSpPr/>
          <p:nvPr/>
        </p:nvSpPr>
        <p:spPr>
          <a:xfrm>
            <a:off x="631451" y="6991231"/>
            <a:ext cx="2419350" cy="1569660"/>
          </a:xfrm>
          <a:prstGeom prst="rect">
            <a:avLst/>
          </a:prstGeom>
        </p:spPr>
        <p:txBody>
          <a:bodyPr wrap="square">
            <a:spAutoFit/>
          </a:bodyPr>
          <a:lstStyle/>
          <a:p>
            <a:pPr lvl="0"/>
            <a:endParaRPr lang="en-US" sz="1200" dirty="0">
              <a:solidFill>
                <a:prstClr val="black"/>
              </a:solidFill>
              <a:latin typeface="Times New Roman" panose="02020603050405020304" pitchFamily="18" charset="0"/>
              <a:cs typeface="Times New Roman" panose="02020603050405020304" pitchFamily="18" charset="0"/>
            </a:endParaRPr>
          </a:p>
          <a:p>
            <a:pPr lvl="0"/>
            <a:r>
              <a:rPr lang="en-US" sz="1200" i="1" u="sng" dirty="0">
                <a:solidFill>
                  <a:srgbClr val="92D050"/>
                </a:solidFill>
                <a:latin typeface="Times New Roman" panose="02020603050405020304" pitchFamily="18" charset="0"/>
                <a:cs typeface="Times New Roman" panose="02020603050405020304" pitchFamily="18" charset="0"/>
              </a:rPr>
              <a:t>Some polar bears are eating goose eggs (pictured, a clutch in Nunavut Territory, Canada) as it becomes harder for them to catch seals on sea ice.</a:t>
            </a:r>
          </a:p>
          <a:p>
            <a:pPr lvl="0"/>
            <a:r>
              <a:rPr lang="en-US" sz="1200" dirty="0">
                <a:solidFill>
                  <a:prstClr val="black"/>
                </a:solidFill>
                <a:latin typeface="Times New Roman" panose="02020603050405020304" pitchFamily="18" charset="0"/>
                <a:cs typeface="Times New Roman" panose="02020603050405020304" pitchFamily="18" charset="0"/>
              </a:rPr>
              <a:t>Photograph by Paul </a:t>
            </a:r>
            <a:r>
              <a:rPr lang="en-US" sz="1200" dirty="0" err="1">
                <a:solidFill>
                  <a:prstClr val="black"/>
                </a:solidFill>
                <a:latin typeface="Times New Roman" panose="02020603050405020304" pitchFamily="18" charset="0"/>
                <a:cs typeface="Times New Roman" panose="02020603050405020304" pitchFamily="18" charset="0"/>
              </a:rPr>
              <a:t>Nicklen</a:t>
            </a:r>
            <a:r>
              <a:rPr lang="en-US" sz="1200" dirty="0">
                <a:solidFill>
                  <a:prstClr val="black"/>
                </a:solidFill>
                <a:latin typeface="Times New Roman" panose="02020603050405020304" pitchFamily="18" charset="0"/>
                <a:cs typeface="Times New Roman" panose="02020603050405020304" pitchFamily="18" charset="0"/>
              </a:rPr>
              <a:t>, National Geographic Creative  </a:t>
            </a:r>
          </a:p>
        </p:txBody>
      </p:sp>
      <p:sp>
        <p:nvSpPr>
          <p:cNvPr id="2" name="Rectangle 1"/>
          <p:cNvSpPr/>
          <p:nvPr/>
        </p:nvSpPr>
        <p:spPr>
          <a:xfrm>
            <a:off x="252822" y="561239"/>
            <a:ext cx="378629" cy="400110"/>
          </a:xfrm>
          <a:prstGeom prst="rect">
            <a:avLst/>
          </a:prstGeom>
          <a:noFill/>
        </p:spPr>
        <p:txBody>
          <a:bodyPr wrap="none" lIns="91440" tIns="45720" rIns="91440" bIns="45720">
            <a:spAutoFit/>
          </a:bodyPr>
          <a:lstStyle/>
          <a:p>
            <a:pPr algn="ctr"/>
            <a:r>
              <a:rPr lang="en-US" sz="2000" b="0" cap="none" spc="0" dirty="0" smtClean="0">
                <a:ln w="0"/>
                <a:solidFill>
                  <a:srgbClr val="FF0000"/>
                </a:solidFill>
                <a:effectLst>
                  <a:outerShdw blurRad="38100" dist="19050" dir="2700000" algn="tl" rotWithShape="0">
                    <a:schemeClr val="dk1">
                      <a:alpha val="40000"/>
                    </a:schemeClr>
                  </a:outerShdw>
                </a:effectLst>
              </a:rPr>
              <a:t>4.</a:t>
            </a:r>
            <a:endParaRPr lang="en-US" sz="2000" b="0" cap="none" spc="0" dirty="0">
              <a:ln w="0"/>
              <a:solidFill>
                <a:srgbClr val="FF0000"/>
              </a:solidFill>
              <a:effectLst>
                <a:outerShdw blurRad="38100" dist="19050" dir="2700000" algn="tl" rotWithShape="0">
                  <a:schemeClr val="dk1">
                    <a:alpha val="40000"/>
                  </a:schemeClr>
                </a:outerShdw>
              </a:effectLst>
            </a:endParaRPr>
          </a:p>
        </p:txBody>
      </p:sp>
      <p:sp>
        <p:nvSpPr>
          <p:cNvPr id="4" name="Rectangle 3"/>
          <p:cNvSpPr/>
          <p:nvPr/>
        </p:nvSpPr>
        <p:spPr>
          <a:xfrm>
            <a:off x="252822" y="1656419"/>
            <a:ext cx="378629" cy="400110"/>
          </a:xfrm>
          <a:prstGeom prst="rect">
            <a:avLst/>
          </a:prstGeom>
          <a:noFill/>
        </p:spPr>
        <p:txBody>
          <a:bodyPr wrap="none" lIns="91440" tIns="45720" rIns="91440" bIns="45720">
            <a:spAutoFit/>
          </a:bodyPr>
          <a:lstStyle/>
          <a:p>
            <a:pPr algn="ctr"/>
            <a:r>
              <a:rPr lang="en-US" sz="2000" b="0" cap="none" spc="0" dirty="0" smtClean="0">
                <a:ln w="0"/>
                <a:solidFill>
                  <a:srgbClr val="FF0000"/>
                </a:solidFill>
                <a:effectLst>
                  <a:outerShdw blurRad="38100" dist="19050" dir="2700000" algn="tl" rotWithShape="0">
                    <a:schemeClr val="dk1">
                      <a:alpha val="40000"/>
                    </a:schemeClr>
                  </a:outerShdw>
                </a:effectLst>
              </a:rPr>
              <a:t>5.</a:t>
            </a:r>
            <a:endParaRPr lang="en-US" sz="2000" b="0" cap="none" spc="0" dirty="0">
              <a:ln w="0"/>
              <a:solidFill>
                <a:srgbClr val="FF0000"/>
              </a:solidFill>
              <a:effectLst>
                <a:outerShdw blurRad="38100" dist="19050" dir="2700000" algn="tl" rotWithShape="0">
                  <a:schemeClr val="dk1">
                    <a:alpha val="40000"/>
                  </a:schemeClr>
                </a:outerShdw>
              </a:effectLst>
            </a:endParaRPr>
          </a:p>
        </p:txBody>
      </p:sp>
      <p:sp>
        <p:nvSpPr>
          <p:cNvPr id="5" name="Rectangle 4"/>
          <p:cNvSpPr/>
          <p:nvPr/>
        </p:nvSpPr>
        <p:spPr>
          <a:xfrm>
            <a:off x="3239685" y="3300925"/>
            <a:ext cx="378629" cy="400110"/>
          </a:xfrm>
          <a:prstGeom prst="rect">
            <a:avLst/>
          </a:prstGeom>
          <a:noFill/>
        </p:spPr>
        <p:txBody>
          <a:bodyPr wrap="none" lIns="91440" tIns="45720" rIns="91440" bIns="45720">
            <a:spAutoFit/>
          </a:bodyPr>
          <a:lstStyle/>
          <a:p>
            <a:pPr algn="ctr"/>
            <a:r>
              <a:rPr lang="en-US" sz="2000" b="0" cap="none" spc="0" dirty="0" smtClean="0">
                <a:ln w="0"/>
                <a:solidFill>
                  <a:srgbClr val="FF0000"/>
                </a:solidFill>
                <a:effectLst>
                  <a:outerShdw blurRad="38100" dist="19050" dir="2700000" algn="tl" rotWithShape="0">
                    <a:schemeClr val="dk1">
                      <a:alpha val="40000"/>
                    </a:schemeClr>
                  </a:outerShdw>
                </a:effectLst>
              </a:rPr>
              <a:t>6.</a:t>
            </a:r>
            <a:endParaRPr lang="en-US" sz="2000" b="0" cap="none" spc="0" dirty="0">
              <a:ln w="0"/>
              <a:solidFill>
                <a:srgbClr val="FF0000"/>
              </a:solidFill>
              <a:effectLst>
                <a:outerShdw blurRad="38100" dist="19050" dir="2700000" algn="tl" rotWithShape="0">
                  <a:schemeClr val="dk1">
                    <a:alpha val="40000"/>
                  </a:schemeClr>
                </a:outerShdw>
              </a:effectLst>
            </a:endParaRPr>
          </a:p>
        </p:txBody>
      </p:sp>
      <p:pic>
        <p:nvPicPr>
          <p:cNvPr id="6" name="Picture 5"/>
          <p:cNvPicPr>
            <a:picLocks noChangeAspect="1"/>
          </p:cNvPicPr>
          <p:nvPr/>
        </p:nvPicPr>
        <p:blipFill>
          <a:blip r:embed="rId3"/>
          <a:stretch>
            <a:fillRect/>
          </a:stretch>
        </p:blipFill>
        <p:spPr>
          <a:xfrm>
            <a:off x="2816996" y="2143709"/>
            <a:ext cx="3974937" cy="920576"/>
          </a:xfrm>
          <a:prstGeom prst="rect">
            <a:avLst/>
          </a:prstGeom>
        </p:spPr>
      </p:pic>
      <p:sp>
        <p:nvSpPr>
          <p:cNvPr id="7" name="Rectangle 6"/>
          <p:cNvSpPr/>
          <p:nvPr/>
        </p:nvSpPr>
        <p:spPr>
          <a:xfrm>
            <a:off x="3239685" y="4514893"/>
            <a:ext cx="378629" cy="400110"/>
          </a:xfrm>
          <a:prstGeom prst="rect">
            <a:avLst/>
          </a:prstGeom>
          <a:noFill/>
        </p:spPr>
        <p:txBody>
          <a:bodyPr wrap="none" lIns="91440" tIns="45720" rIns="91440" bIns="45720">
            <a:spAutoFit/>
          </a:bodyPr>
          <a:lstStyle/>
          <a:p>
            <a:pPr algn="ctr"/>
            <a:r>
              <a:rPr lang="en-US" sz="2000" b="0" cap="none" spc="0" dirty="0" smtClean="0">
                <a:ln w="0"/>
                <a:solidFill>
                  <a:srgbClr val="FF0000"/>
                </a:solidFill>
                <a:effectLst>
                  <a:outerShdw blurRad="38100" dist="19050" dir="2700000" algn="tl" rotWithShape="0">
                    <a:schemeClr val="dk1">
                      <a:alpha val="40000"/>
                    </a:schemeClr>
                  </a:outerShdw>
                </a:effectLst>
              </a:rPr>
              <a:t>7.</a:t>
            </a:r>
            <a:endParaRPr lang="en-US" sz="2000" b="0" cap="none" spc="0" dirty="0">
              <a:ln w="0"/>
              <a:solidFill>
                <a:srgbClr val="FF0000"/>
              </a:solidFill>
              <a:effectLst>
                <a:outerShdw blurRad="38100" dist="19050" dir="2700000" algn="tl" rotWithShape="0">
                  <a:schemeClr val="dk1">
                    <a:alpha val="40000"/>
                  </a:schemeClr>
                </a:outerShdw>
              </a:effectLst>
            </a:endParaRPr>
          </a:p>
        </p:txBody>
      </p:sp>
      <p:sp>
        <p:nvSpPr>
          <p:cNvPr id="8" name="Rectangle 7"/>
          <p:cNvSpPr/>
          <p:nvPr/>
        </p:nvSpPr>
        <p:spPr>
          <a:xfrm>
            <a:off x="3239685" y="6435523"/>
            <a:ext cx="378629" cy="400110"/>
          </a:xfrm>
          <a:prstGeom prst="rect">
            <a:avLst/>
          </a:prstGeom>
          <a:noFill/>
        </p:spPr>
        <p:txBody>
          <a:bodyPr wrap="none" lIns="91440" tIns="45720" rIns="91440" bIns="45720">
            <a:spAutoFit/>
          </a:bodyPr>
          <a:lstStyle/>
          <a:p>
            <a:pPr algn="ctr"/>
            <a:r>
              <a:rPr lang="en-US" sz="2000" b="0" cap="none" spc="0" dirty="0" smtClean="0">
                <a:ln w="0"/>
                <a:solidFill>
                  <a:srgbClr val="FF0000"/>
                </a:solidFill>
                <a:effectLst>
                  <a:outerShdw blurRad="38100" dist="19050" dir="2700000" algn="tl" rotWithShape="0">
                    <a:schemeClr val="dk1">
                      <a:alpha val="40000"/>
                    </a:schemeClr>
                  </a:outerShdw>
                </a:effectLst>
              </a:rPr>
              <a:t>8.</a:t>
            </a:r>
            <a:endParaRPr lang="en-US" sz="2000"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36115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3185" y="390074"/>
            <a:ext cx="5710198" cy="7325082"/>
          </a:xfrm>
          <a:prstGeom prst="rect">
            <a:avLst/>
          </a:prstGeom>
        </p:spPr>
        <p:txBody>
          <a:bodyPr wrap="square">
            <a:spAutoFit/>
          </a:bodyPr>
          <a:lstStyle/>
          <a:p>
            <a:r>
              <a:rPr lang="en-US" sz="1200" dirty="0" smtClean="0">
                <a:latin typeface="Times New Roman" panose="02020603050405020304" pitchFamily="18" charset="0"/>
                <a:cs typeface="Times New Roman" panose="02020603050405020304" pitchFamily="18" charset="0"/>
              </a:rPr>
              <a:t>Karyn </a:t>
            </a:r>
            <a:r>
              <a:rPr lang="en-US" sz="1200" dirty="0">
                <a:latin typeface="Times New Roman" panose="02020603050405020304" pitchFamily="18" charset="0"/>
                <a:cs typeface="Times New Roman" panose="02020603050405020304" pitchFamily="18" charset="0"/>
              </a:rPr>
              <a:t>Rode</a:t>
            </a:r>
            <a:r>
              <a:rPr lang="en-US" sz="1200" u="sng" dirty="0">
                <a:solidFill>
                  <a:srgbClr val="92D050"/>
                </a:solidFill>
                <a:latin typeface="Times New Roman" panose="02020603050405020304" pitchFamily="18" charset="0"/>
                <a:cs typeface="Times New Roman" panose="02020603050405020304" pitchFamily="18" charset="0"/>
              </a:rPr>
              <a:t>, a wildlife biologist with the U.S. Geological Survey in Anchorage, Alaska,</a:t>
            </a:r>
            <a:r>
              <a:rPr lang="en-US" sz="1200" dirty="0">
                <a:solidFill>
                  <a:srgbClr val="92D050"/>
                </a:solidFill>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agrees a few lucky bears could benefit from foods such as goose </a:t>
            </a:r>
            <a:r>
              <a:rPr lang="en-US" sz="1200" dirty="0" smtClean="0">
                <a:latin typeface="Times New Roman" panose="02020603050405020304" pitchFamily="18" charset="0"/>
                <a:cs typeface="Times New Roman" panose="02020603050405020304" pitchFamily="18" charset="0"/>
              </a:rPr>
              <a:t>eggs.  But </a:t>
            </a:r>
            <a:r>
              <a:rPr lang="en-US" sz="1200" dirty="0">
                <a:latin typeface="Times New Roman" panose="02020603050405020304" pitchFamily="18" charset="0"/>
                <a:cs typeface="Times New Roman" panose="02020603050405020304" pitchFamily="18" charset="0"/>
              </a:rPr>
              <a:t>Rode, </a:t>
            </a:r>
            <a:r>
              <a:rPr lang="en-US" sz="1200" u="sng" dirty="0">
                <a:solidFill>
                  <a:srgbClr val="92D050"/>
                </a:solidFill>
                <a:latin typeface="Times New Roman" panose="02020603050405020304" pitchFamily="18" charset="0"/>
                <a:cs typeface="Times New Roman" panose="02020603050405020304" pitchFamily="18" charset="0"/>
              </a:rPr>
              <a:t>leader of an April study in the journal Frontiers in Ecology and the Environment on the topic</a:t>
            </a:r>
            <a:r>
              <a:rPr lang="en-US" sz="1200" dirty="0">
                <a:latin typeface="Times New Roman" panose="02020603050405020304" pitchFamily="18" charset="0"/>
                <a:cs typeface="Times New Roman" panose="02020603050405020304" pitchFamily="18" charset="0"/>
              </a:rPr>
              <a:t>, cautions these opportunistic meals won't help the species as a whole </a:t>
            </a:r>
            <a:r>
              <a:rPr lang="en-US" sz="1200" dirty="0" smtClean="0">
                <a:latin typeface="Times New Roman" panose="02020603050405020304" pitchFamily="18" charset="0"/>
                <a:cs typeface="Times New Roman" panose="02020603050405020304" pitchFamily="18" charset="0"/>
              </a:rPr>
              <a:t>survive.</a:t>
            </a:r>
            <a:r>
              <a:rPr lang="en-US" sz="1200" dirty="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 Near </a:t>
            </a:r>
            <a:r>
              <a:rPr lang="en-US" sz="1200" dirty="0">
                <a:latin typeface="Times New Roman" panose="02020603050405020304" pitchFamily="18" charset="0"/>
                <a:cs typeface="Times New Roman" panose="02020603050405020304" pitchFamily="18" charset="0"/>
              </a:rPr>
              <a:t>Churchill, Manitoba, scientists observed the polar bears' egg diet yielded close to 250,000 calories per week. The bears were also eating some of the birds who laid the yolk-filled meals.</a:t>
            </a:r>
          </a:p>
          <a:p>
            <a:r>
              <a:rPr lang="en-US" sz="1200" dirty="0">
                <a:latin typeface="Times New Roman" panose="02020603050405020304" pitchFamily="18" charset="0"/>
                <a:cs typeface="Times New Roman" panose="02020603050405020304" pitchFamily="18" charset="0"/>
              </a:rPr>
              <a:t>  </a:t>
            </a:r>
          </a:p>
          <a:p>
            <a:r>
              <a:rPr lang="en-US" sz="1400" b="1" dirty="0">
                <a:latin typeface="Times New Roman" panose="02020603050405020304" pitchFamily="18" charset="0"/>
                <a:cs typeface="Times New Roman" panose="02020603050405020304" pitchFamily="18" charset="0"/>
              </a:rPr>
              <a:t>Walking Hibernation? Not So Much</a:t>
            </a:r>
          </a:p>
          <a:p>
            <a:endParaRPr lang="en-US" sz="1200" dirty="0">
              <a:latin typeface="Times New Roman" panose="02020603050405020304" pitchFamily="18" charset="0"/>
              <a:cs typeface="Times New Roman" panose="02020603050405020304" pitchFamily="18" charset="0"/>
            </a:endParaRPr>
          </a:p>
          <a:p>
            <a:r>
              <a:rPr lang="en-US" sz="1200" u="sng" dirty="0">
                <a:solidFill>
                  <a:srgbClr val="FF0000"/>
                </a:solidFill>
                <a:latin typeface="Times New Roman" panose="02020603050405020304" pitchFamily="18" charset="0"/>
                <a:cs typeface="Times New Roman" panose="02020603050405020304" pitchFamily="18" charset="0"/>
              </a:rPr>
              <a:t>Rising global temperatures and Arctic ice’s natural variability have led to longer annual ice melts in the summer, and incomplete re-freezes in the winter</a:t>
            </a:r>
            <a:r>
              <a:rPr lang="en-US" sz="1200" dirty="0">
                <a:latin typeface="Times New Roman" panose="02020603050405020304" pitchFamily="18" charset="0"/>
                <a:cs typeface="Times New Roman" panose="02020603050405020304" pitchFamily="18" charset="0"/>
              </a:rPr>
              <a:t>. This makes it harder for the polar bears to find food, since </a:t>
            </a:r>
            <a:r>
              <a:rPr lang="en-US" sz="1200" u="sng" dirty="0">
                <a:solidFill>
                  <a:srgbClr val="FF0000"/>
                </a:solidFill>
                <a:latin typeface="Times New Roman" panose="02020603050405020304" pitchFamily="18" charset="0"/>
                <a:cs typeface="Times New Roman" panose="02020603050405020304" pitchFamily="18" charset="0"/>
              </a:rPr>
              <a:t>they depend on ice sheets to hunt seals </a:t>
            </a:r>
            <a:r>
              <a:rPr lang="en-US" sz="1200" dirty="0">
                <a:latin typeface="Times New Roman" panose="02020603050405020304" pitchFamily="18" charset="0"/>
                <a:cs typeface="Times New Roman" panose="02020603050405020304" pitchFamily="18" charset="0"/>
              </a:rPr>
              <a:t>that also use them for rearing pups</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We’re seeing a greater proportion of bears come on shore in the summertime during the sea ice minimum, and they’re spending longer times there,” Rode says.</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Some researchers had thought that the polar bears used an active hibernation strategy to conserve energy during lean summer months, when some of them swim </a:t>
            </a:r>
            <a:r>
              <a:rPr lang="en-US" sz="1200" dirty="0" smtClean="0">
                <a:latin typeface="Times New Roman" panose="02020603050405020304" pitchFamily="18" charset="0"/>
                <a:cs typeface="Times New Roman" panose="02020603050405020304" pitchFamily="18" charset="0"/>
              </a:rPr>
              <a:t>ashore.  But </a:t>
            </a:r>
            <a:r>
              <a:rPr lang="en-US" sz="1200" dirty="0">
                <a:latin typeface="Times New Roman" panose="02020603050405020304" pitchFamily="18" charset="0"/>
                <a:cs typeface="Times New Roman" panose="02020603050405020304" pitchFamily="18" charset="0"/>
              </a:rPr>
              <a:t>a study published in July in the journal Science calls that theory into question: The activity trackers the researchers put on the polar bears revealed that </a:t>
            </a:r>
            <a:r>
              <a:rPr lang="en-US" sz="1200" u="sng" dirty="0">
                <a:solidFill>
                  <a:srgbClr val="FF0000"/>
                </a:solidFill>
                <a:latin typeface="Times New Roman" panose="02020603050405020304" pitchFamily="18" charset="0"/>
                <a:cs typeface="Times New Roman" panose="02020603050405020304" pitchFamily="18" charset="0"/>
              </a:rPr>
              <a:t>the bears didn’t actually slow their metabolic rates beyond the natural slowing caused by starvation.</a:t>
            </a:r>
          </a:p>
          <a:p>
            <a:endParaRPr lang="en-US" sz="1200" u="sng" dirty="0">
              <a:solidFill>
                <a:srgbClr val="FF0000"/>
              </a:solidFill>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Eating People Food</a:t>
            </a:r>
          </a:p>
          <a:p>
            <a:endParaRPr lang="en-US" sz="1200" dirty="0">
              <a:latin typeface="Times New Roman" panose="02020603050405020304" pitchFamily="18" charset="0"/>
              <a:cs typeface="Times New Roman" panose="02020603050405020304" pitchFamily="18" charset="0"/>
            </a:endParaRPr>
          </a:p>
          <a:p>
            <a:r>
              <a:rPr lang="en-US" sz="1200" dirty="0" smtClean="0">
                <a:latin typeface="Times New Roman" panose="02020603050405020304" pitchFamily="18" charset="0"/>
                <a:cs typeface="Times New Roman" panose="02020603050405020304" pitchFamily="18" charset="0"/>
              </a:rPr>
              <a:t>Polar </a:t>
            </a:r>
            <a:r>
              <a:rPr lang="en-US" sz="1200" dirty="0">
                <a:latin typeface="Times New Roman" panose="02020603050405020304" pitchFamily="18" charset="0"/>
                <a:cs typeface="Times New Roman" panose="02020603050405020304" pitchFamily="18" charset="0"/>
              </a:rPr>
              <a:t>bears are "very opportunistic eaters,” Rode says. “They’ll eat anything, and sometimes to their detriment</a:t>
            </a:r>
            <a:r>
              <a:rPr lang="en-US" sz="1200" dirty="0" smtClean="0">
                <a:latin typeface="Times New Roman" panose="02020603050405020304" pitchFamily="18" charset="0"/>
                <a:cs typeface="Times New Roman" panose="02020603050405020304" pitchFamily="18" charset="0"/>
              </a:rPr>
              <a:t>.”  That </a:t>
            </a:r>
            <a:r>
              <a:rPr lang="en-US" sz="1200" dirty="0">
                <a:latin typeface="Times New Roman" panose="02020603050405020304" pitchFamily="18" charset="0"/>
                <a:cs typeface="Times New Roman" panose="02020603050405020304" pitchFamily="18" charset="0"/>
              </a:rPr>
              <a:t>includes the food and waste that people store in their </a:t>
            </a:r>
            <a:r>
              <a:rPr lang="en-US" sz="1200" dirty="0" smtClean="0">
                <a:latin typeface="Times New Roman" panose="02020603050405020304" pitchFamily="18" charset="0"/>
                <a:cs typeface="Times New Roman" panose="02020603050405020304" pitchFamily="18" charset="0"/>
              </a:rPr>
              <a:t>towns.  In 2014, the town of Arviat in Nunavut Territory, Canada, </a:t>
            </a:r>
            <a:r>
              <a:rPr lang="en-US" sz="1200" u="sng" dirty="0" smtClean="0">
                <a:solidFill>
                  <a:srgbClr val="FF0000"/>
                </a:solidFill>
                <a:latin typeface="Times New Roman" panose="02020603050405020304" pitchFamily="18" charset="0"/>
                <a:cs typeface="Times New Roman" panose="02020603050405020304" pitchFamily="18" charset="0"/>
              </a:rPr>
              <a:t>had to cancel regular trick- or-treating and hold Halloween indoors due to concerns that children wandering outside would be at risk of a polar bear attack</a:t>
            </a:r>
            <a:r>
              <a:rPr lang="en-US" sz="1200" dirty="0" smtClean="0">
                <a:latin typeface="Times New Roman" panose="02020603050405020304" pitchFamily="18" charset="0"/>
                <a:cs typeface="Times New Roman" panose="02020603050405020304" pitchFamily="18" charset="0"/>
              </a:rPr>
              <a:t>.  To reduce polar bear's temptations in Arviat, WWF has been handing out bear-proof metal bins to store food. The nonprofit also hired a polar bear monitor, who uses spotlights and bear bangers—</a:t>
            </a:r>
            <a:r>
              <a:rPr lang="en-US" sz="1200" u="sng" dirty="0" smtClean="0">
                <a:solidFill>
                  <a:srgbClr val="92D050"/>
                </a:solidFill>
                <a:latin typeface="Times New Roman" panose="02020603050405020304" pitchFamily="18" charset="0"/>
                <a:cs typeface="Times New Roman" panose="02020603050405020304" pitchFamily="18" charset="0"/>
              </a:rPr>
              <a:t>a type of instrument that makes a loud noise—to discourage the bears.</a:t>
            </a:r>
          </a:p>
          <a:p>
            <a:endParaRPr lang="en-US" sz="1200" dirty="0">
              <a:latin typeface="Times New Roman" panose="02020603050405020304" pitchFamily="18" charset="0"/>
              <a:cs typeface="Times New Roman" panose="02020603050405020304" pitchFamily="18" charset="0"/>
            </a:endParaRPr>
          </a:p>
          <a:p>
            <a:r>
              <a:rPr lang="en-US" sz="1200" dirty="0" err="1">
                <a:latin typeface="Times New Roman" panose="02020603050405020304" pitchFamily="18" charset="0"/>
                <a:cs typeface="Times New Roman" panose="02020603050405020304" pitchFamily="18" charset="0"/>
              </a:rPr>
              <a:t>Ewins</a:t>
            </a:r>
            <a:r>
              <a:rPr lang="en-US" sz="1200" dirty="0">
                <a:latin typeface="Times New Roman" panose="02020603050405020304" pitchFamily="18" charset="0"/>
                <a:cs typeface="Times New Roman" panose="02020603050405020304" pitchFamily="18" charset="0"/>
              </a:rPr>
              <a:t> says that polar bears are going to have to </a:t>
            </a:r>
            <a:r>
              <a:rPr lang="en-US" sz="1200" u="sng" dirty="0">
                <a:solidFill>
                  <a:srgbClr val="FF0000"/>
                </a:solidFill>
                <a:latin typeface="Times New Roman" panose="02020603050405020304" pitchFamily="18" charset="0"/>
                <a:cs typeface="Times New Roman" panose="02020603050405020304" pitchFamily="18" charset="0"/>
              </a:rPr>
              <a:t>keep adapting as they forage for </a:t>
            </a:r>
            <a:r>
              <a:rPr lang="en-US" sz="1200" u="sng" dirty="0" smtClean="0">
                <a:solidFill>
                  <a:srgbClr val="FF0000"/>
                </a:solidFill>
                <a:latin typeface="Times New Roman" panose="02020603050405020304" pitchFamily="18" charset="0"/>
                <a:cs typeface="Times New Roman" panose="02020603050405020304" pitchFamily="18" charset="0"/>
              </a:rPr>
              <a:t>food</a:t>
            </a:r>
            <a:r>
              <a:rPr lang="en-US" sz="1200" dirty="0" smtClean="0">
                <a:latin typeface="Times New Roman" panose="02020603050405020304" pitchFamily="18" charset="0"/>
                <a:cs typeface="Times New Roman" panose="02020603050405020304" pitchFamily="18" charset="0"/>
              </a:rPr>
              <a:t>.  Until </a:t>
            </a:r>
            <a:r>
              <a:rPr lang="en-US" sz="1200" dirty="0">
                <a:latin typeface="Times New Roman" panose="02020603050405020304" pitchFamily="18" charset="0"/>
                <a:cs typeface="Times New Roman" panose="02020603050405020304" pitchFamily="18" charset="0"/>
              </a:rPr>
              <a:t>climate change is a little more under control</a:t>
            </a:r>
            <a:r>
              <a:rPr lang="en-US" sz="1200" u="sng" dirty="0">
                <a:solidFill>
                  <a:srgbClr val="92D050"/>
                </a:solidFill>
                <a:latin typeface="Times New Roman" panose="02020603050405020304" pitchFamily="18" charset="0"/>
                <a:cs typeface="Times New Roman" panose="02020603050405020304" pitchFamily="18" charset="0"/>
              </a:rPr>
              <a:t>, "it’s going to be a few more decades of these problems for animals that are dependent on ice,” he says</a:t>
            </a:r>
            <a:r>
              <a:rPr lang="en-US" sz="1200" u="sng" dirty="0" smtClean="0">
                <a:solidFill>
                  <a:srgbClr val="92D050"/>
                </a:solidFill>
                <a:latin typeface="Times New Roman" panose="02020603050405020304" pitchFamily="18" charset="0"/>
                <a:cs typeface="Times New Roman" panose="02020603050405020304" pitchFamily="18" charset="0"/>
              </a:rPr>
              <a:t>.  “</a:t>
            </a:r>
            <a:r>
              <a:rPr lang="en-US" sz="1200" u="sng" dirty="0">
                <a:solidFill>
                  <a:srgbClr val="92D050"/>
                </a:solidFill>
                <a:latin typeface="Times New Roman" panose="02020603050405020304" pitchFamily="18" charset="0"/>
                <a:cs typeface="Times New Roman" panose="02020603050405020304" pitchFamily="18" charset="0"/>
              </a:rPr>
              <a:t>We’re trying to help polar bears and local people survive through that transition.”</a:t>
            </a:r>
          </a:p>
          <a:p>
            <a:endParaRPr lang="en-US" sz="1200" dirty="0"/>
          </a:p>
        </p:txBody>
      </p:sp>
      <p:sp>
        <p:nvSpPr>
          <p:cNvPr id="2" name="Rectangle 1"/>
          <p:cNvSpPr/>
          <p:nvPr/>
        </p:nvSpPr>
        <p:spPr>
          <a:xfrm>
            <a:off x="319601" y="6846671"/>
            <a:ext cx="508474" cy="400110"/>
          </a:xfrm>
          <a:prstGeom prst="rect">
            <a:avLst/>
          </a:prstGeom>
          <a:noFill/>
        </p:spPr>
        <p:txBody>
          <a:bodyPr wrap="none" lIns="91440" tIns="45720" rIns="91440" bIns="45720">
            <a:spAutoFit/>
          </a:bodyPr>
          <a:lstStyle/>
          <a:p>
            <a:pPr algn="ctr"/>
            <a:r>
              <a:rPr lang="en-US" sz="2000" b="0" cap="none" spc="0" dirty="0" smtClean="0">
                <a:ln w="0"/>
                <a:solidFill>
                  <a:srgbClr val="FF0000"/>
                </a:solidFill>
                <a:effectLst>
                  <a:outerShdw blurRad="38100" dist="19050" dir="2700000" algn="tl" rotWithShape="0">
                    <a:schemeClr val="dk1">
                      <a:alpha val="40000"/>
                    </a:schemeClr>
                  </a:outerShdw>
                </a:effectLst>
              </a:rPr>
              <a:t>13.</a:t>
            </a:r>
            <a:endParaRPr lang="en-US" sz="2000" b="0" cap="none" spc="0" dirty="0">
              <a:ln w="0"/>
              <a:solidFill>
                <a:srgbClr val="FF0000"/>
              </a:solidFill>
              <a:effectLst>
                <a:outerShdw blurRad="38100" dist="19050" dir="2700000" algn="tl" rotWithShape="0">
                  <a:schemeClr val="dk1">
                    <a:alpha val="40000"/>
                  </a:schemeClr>
                </a:outerShdw>
              </a:effectLst>
            </a:endParaRPr>
          </a:p>
        </p:txBody>
      </p:sp>
      <p:sp>
        <p:nvSpPr>
          <p:cNvPr id="4" name="Rectangle 3"/>
          <p:cNvSpPr/>
          <p:nvPr/>
        </p:nvSpPr>
        <p:spPr>
          <a:xfrm>
            <a:off x="319602" y="5544896"/>
            <a:ext cx="508474" cy="400110"/>
          </a:xfrm>
          <a:prstGeom prst="rect">
            <a:avLst/>
          </a:prstGeom>
          <a:noFill/>
        </p:spPr>
        <p:txBody>
          <a:bodyPr wrap="none" lIns="91440" tIns="45720" rIns="91440" bIns="45720">
            <a:spAutoFit/>
          </a:bodyPr>
          <a:lstStyle/>
          <a:p>
            <a:pPr algn="ctr"/>
            <a:r>
              <a:rPr lang="en-US" sz="2000" b="0" cap="none" spc="0" dirty="0" smtClean="0">
                <a:ln w="0"/>
                <a:solidFill>
                  <a:srgbClr val="FF0000"/>
                </a:solidFill>
                <a:effectLst>
                  <a:outerShdw blurRad="38100" dist="19050" dir="2700000" algn="tl" rotWithShape="0">
                    <a:schemeClr val="dk1">
                      <a:alpha val="40000"/>
                    </a:schemeClr>
                  </a:outerShdw>
                </a:effectLst>
              </a:rPr>
              <a:t>12.</a:t>
            </a:r>
            <a:endParaRPr lang="en-US" sz="2000" b="0" cap="none" spc="0" dirty="0">
              <a:ln w="0"/>
              <a:solidFill>
                <a:srgbClr val="FF0000"/>
              </a:solidFill>
              <a:effectLst>
                <a:outerShdw blurRad="38100" dist="19050" dir="2700000" algn="tl" rotWithShape="0">
                  <a:schemeClr val="dk1">
                    <a:alpha val="40000"/>
                  </a:schemeClr>
                </a:outerShdw>
              </a:effectLst>
            </a:endParaRPr>
          </a:p>
        </p:txBody>
      </p:sp>
      <p:sp>
        <p:nvSpPr>
          <p:cNvPr id="5" name="Rectangle 4"/>
          <p:cNvSpPr/>
          <p:nvPr/>
        </p:nvSpPr>
        <p:spPr>
          <a:xfrm>
            <a:off x="483870" y="1061087"/>
            <a:ext cx="378629" cy="400110"/>
          </a:xfrm>
          <a:prstGeom prst="rect">
            <a:avLst/>
          </a:prstGeom>
          <a:noFill/>
        </p:spPr>
        <p:txBody>
          <a:bodyPr wrap="none" lIns="91440" tIns="45720" rIns="91440" bIns="45720">
            <a:spAutoFit/>
          </a:bodyPr>
          <a:lstStyle/>
          <a:p>
            <a:pPr algn="ctr"/>
            <a:r>
              <a:rPr lang="en-US" sz="2000" b="0" cap="none" spc="0" dirty="0" smtClean="0">
                <a:ln w="0"/>
                <a:solidFill>
                  <a:srgbClr val="FF0000"/>
                </a:solidFill>
                <a:effectLst>
                  <a:outerShdw blurRad="38100" dist="19050" dir="2700000" algn="tl" rotWithShape="0">
                    <a:schemeClr val="dk1">
                      <a:alpha val="40000"/>
                    </a:schemeClr>
                  </a:outerShdw>
                </a:effectLst>
              </a:rPr>
              <a:t>9.</a:t>
            </a:r>
            <a:endParaRPr lang="en-US" sz="2000" b="0" cap="none" spc="0" dirty="0">
              <a:ln w="0"/>
              <a:solidFill>
                <a:srgbClr val="FF0000"/>
              </a:solidFill>
              <a:effectLst>
                <a:outerShdw blurRad="38100" dist="19050" dir="2700000" algn="tl" rotWithShape="0">
                  <a:schemeClr val="dk1">
                    <a:alpha val="40000"/>
                  </a:schemeClr>
                </a:outerShdw>
              </a:effectLst>
            </a:endParaRPr>
          </a:p>
        </p:txBody>
      </p:sp>
      <p:sp>
        <p:nvSpPr>
          <p:cNvPr id="7" name="Rectangle 6"/>
          <p:cNvSpPr/>
          <p:nvPr/>
        </p:nvSpPr>
        <p:spPr>
          <a:xfrm>
            <a:off x="319602" y="2607919"/>
            <a:ext cx="508473" cy="400110"/>
          </a:xfrm>
          <a:prstGeom prst="rect">
            <a:avLst/>
          </a:prstGeom>
          <a:noFill/>
        </p:spPr>
        <p:txBody>
          <a:bodyPr wrap="none" lIns="91440" tIns="45720" rIns="91440" bIns="45720">
            <a:spAutoFit/>
          </a:bodyPr>
          <a:lstStyle/>
          <a:p>
            <a:pPr algn="ctr"/>
            <a:r>
              <a:rPr lang="en-US" sz="2000" b="0" cap="none" spc="0" dirty="0" smtClean="0">
                <a:ln w="0"/>
                <a:solidFill>
                  <a:srgbClr val="FF0000"/>
                </a:solidFill>
                <a:effectLst>
                  <a:outerShdw blurRad="38100" dist="19050" dir="2700000" algn="tl" rotWithShape="0">
                    <a:schemeClr val="dk1">
                      <a:alpha val="40000"/>
                    </a:schemeClr>
                  </a:outerShdw>
                </a:effectLst>
              </a:rPr>
              <a:t>10.</a:t>
            </a:r>
            <a:endParaRPr lang="en-US" sz="2000" b="0" cap="none" spc="0" dirty="0">
              <a:ln w="0"/>
              <a:solidFill>
                <a:srgbClr val="FF0000"/>
              </a:solidFill>
              <a:effectLst>
                <a:outerShdw blurRad="38100" dist="19050" dir="2700000" algn="tl" rotWithShape="0">
                  <a:schemeClr val="dk1">
                    <a:alpha val="40000"/>
                  </a:schemeClr>
                </a:outerShdw>
              </a:effectLst>
            </a:endParaRPr>
          </a:p>
        </p:txBody>
      </p:sp>
      <p:sp>
        <p:nvSpPr>
          <p:cNvPr id="8" name="Rectangle 7"/>
          <p:cNvSpPr/>
          <p:nvPr/>
        </p:nvSpPr>
        <p:spPr>
          <a:xfrm>
            <a:off x="346221" y="3970085"/>
            <a:ext cx="464614" cy="369332"/>
          </a:xfrm>
          <a:prstGeom prst="rect">
            <a:avLst/>
          </a:prstGeom>
          <a:noFill/>
        </p:spPr>
        <p:txBody>
          <a:bodyPr wrap="none" lIns="91440" tIns="45720" rIns="91440" bIns="45720">
            <a:spAutoFit/>
          </a:bodyPr>
          <a:lstStyle/>
          <a:p>
            <a:pPr algn="ctr"/>
            <a:r>
              <a:rPr lang="en-US" b="0" cap="none" spc="0"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11.</a:t>
            </a:r>
            <a:endParaRPr lang="en-US" b="0" cap="none" spc="0" dirty="0">
              <a:ln w="0"/>
              <a:solidFill>
                <a:srgbClr val="FF0000"/>
              </a:solidFill>
              <a:effectLst>
                <a:outerShdw blurRad="38100" dist="19050" dir="2700000" algn="tl" rotWithShape="0">
                  <a:schemeClr val="dk1">
                    <a:alpha val="40000"/>
                  </a:schemeClr>
                </a:outerShdw>
              </a:effectLst>
            </a:endParaRPr>
          </a:p>
        </p:txBody>
      </p:sp>
      <p:pic>
        <p:nvPicPr>
          <p:cNvPr id="9" name="Picture 8"/>
          <p:cNvPicPr>
            <a:picLocks noChangeAspect="1"/>
          </p:cNvPicPr>
          <p:nvPr/>
        </p:nvPicPr>
        <p:blipFill>
          <a:blip r:embed="rId2"/>
          <a:stretch>
            <a:fillRect/>
          </a:stretch>
        </p:blipFill>
        <p:spPr>
          <a:xfrm>
            <a:off x="2408446" y="1403346"/>
            <a:ext cx="3974937" cy="920576"/>
          </a:xfrm>
          <a:prstGeom prst="rect">
            <a:avLst/>
          </a:prstGeom>
        </p:spPr>
      </p:pic>
    </p:spTree>
    <p:extLst>
      <p:ext uri="{BB962C8B-B14F-4D97-AF65-F5344CB8AC3E}">
        <p14:creationId xmlns:p14="http://schemas.microsoft.com/office/powerpoint/2010/main" val="3204851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1745" y="3128368"/>
            <a:ext cx="5939679" cy="5816977"/>
          </a:xfrm>
          <a:prstGeom prst="rect">
            <a:avLst/>
          </a:prstGeom>
        </p:spPr>
        <p:txBody>
          <a:bodyPr wrap="square">
            <a:spAutoFit/>
          </a:bodyPr>
          <a:lstStyle/>
          <a:p>
            <a:r>
              <a:rPr lang="en-US" sz="1400" dirty="0" smtClean="0">
                <a:latin typeface="Times New Roman" panose="02020603050405020304" pitchFamily="18" charset="0"/>
                <a:cs typeface="Times New Roman" panose="02020603050405020304" pitchFamily="18" charset="0"/>
              </a:rPr>
              <a:t>By </a:t>
            </a:r>
            <a:r>
              <a:rPr lang="en-US" sz="1400" dirty="0">
                <a:latin typeface="Times New Roman" panose="02020603050405020304" pitchFamily="18" charset="0"/>
                <a:cs typeface="Times New Roman" panose="02020603050405020304" pitchFamily="18" charset="0"/>
              </a:rPr>
              <a:t>Rachel A. Becker, National Geographic </a:t>
            </a:r>
          </a:p>
          <a:p>
            <a:r>
              <a:rPr lang="en-US" sz="1400" dirty="0">
                <a:latin typeface="Times New Roman" panose="02020603050405020304" pitchFamily="18" charset="0"/>
                <a:cs typeface="Times New Roman" panose="02020603050405020304" pitchFamily="18" charset="0"/>
              </a:rPr>
              <a:t>PUBLISHED Fri Sep 04 12:02:00 EDT </a:t>
            </a:r>
            <a:r>
              <a:rPr lang="en-US" sz="1400" dirty="0" smtClean="0">
                <a:latin typeface="Times New Roman" panose="02020603050405020304" pitchFamily="18" charset="0"/>
                <a:cs typeface="Times New Roman" panose="02020603050405020304" pitchFamily="18" charset="0"/>
              </a:rPr>
              <a:t>2015</a:t>
            </a:r>
          </a:p>
          <a:p>
            <a:endParaRPr lang="en-US" sz="14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It's a tough time to be a polar </a:t>
            </a:r>
            <a:r>
              <a:rPr lang="en-US" sz="1200" dirty="0" smtClean="0">
                <a:latin typeface="Times New Roman" panose="02020603050405020304" pitchFamily="18" charset="0"/>
                <a:cs typeface="Times New Roman" panose="02020603050405020304" pitchFamily="18" charset="0"/>
              </a:rPr>
              <a:t>bear.  The </a:t>
            </a:r>
            <a:r>
              <a:rPr lang="en-US" sz="1200" dirty="0">
                <a:latin typeface="Times New Roman" panose="02020603050405020304" pitchFamily="18" charset="0"/>
                <a:cs typeface="Times New Roman" panose="02020603050405020304" pitchFamily="18" charset="0"/>
              </a:rPr>
              <a:t>Arctic predators—which depend on constantly diminishing amounts of sea ice to catch marine mammals such as seals—are declining in number, and </a:t>
            </a:r>
            <a:r>
              <a:rPr lang="en-US" sz="1200" dirty="0" smtClean="0">
                <a:latin typeface="Times New Roman" panose="02020603050405020304" pitchFamily="18" charset="0"/>
                <a:cs typeface="Times New Roman" panose="02020603050405020304" pitchFamily="18" charset="0"/>
              </a:rPr>
              <a:t>fast.  There </a:t>
            </a:r>
            <a:r>
              <a:rPr lang="en-US" sz="1200" dirty="0">
                <a:latin typeface="Times New Roman" panose="02020603050405020304" pitchFamily="18" charset="0"/>
                <a:cs typeface="Times New Roman" panose="02020603050405020304" pitchFamily="18" charset="0"/>
              </a:rPr>
              <a:t>are fewer than 25,000 polar bears left in the wild, according to the nonprofit organization Polar Bears International. Near the southern Beaufort </a:t>
            </a:r>
            <a:r>
              <a:rPr lang="en-US" sz="1200" dirty="0" smtClean="0">
                <a:latin typeface="Times New Roman" panose="02020603050405020304" pitchFamily="18" charset="0"/>
                <a:cs typeface="Times New Roman" panose="02020603050405020304" pitchFamily="18" charset="0"/>
              </a:rPr>
              <a:t>Sea, </a:t>
            </a:r>
            <a:r>
              <a:rPr lang="en-US" sz="1200" dirty="0">
                <a:latin typeface="Times New Roman" panose="02020603050405020304" pitchFamily="18" charset="0"/>
                <a:cs typeface="Times New Roman" panose="02020603050405020304" pitchFamily="18" charset="0"/>
              </a:rPr>
              <a:t>for instance, the population has dropped about 40 percent between 2001 to 2010, from 1,500 to 900 </a:t>
            </a:r>
            <a:r>
              <a:rPr lang="en-US" sz="1200" dirty="0" smtClean="0">
                <a:latin typeface="Times New Roman" panose="02020603050405020304" pitchFamily="18" charset="0"/>
                <a:cs typeface="Times New Roman" panose="02020603050405020304" pitchFamily="18" charset="0"/>
              </a:rPr>
              <a:t>bears.  And </a:t>
            </a:r>
            <a:r>
              <a:rPr lang="en-US" sz="1200" dirty="0">
                <a:latin typeface="Times New Roman" panose="02020603050405020304" pitchFamily="18" charset="0"/>
                <a:cs typeface="Times New Roman" panose="02020603050405020304" pitchFamily="18" charset="0"/>
              </a:rPr>
              <a:t>as their habitat shrinks, they've have been acting strangely. On Wednesday, five bears surrounded a team of scientists at a weather station in Russia, trapping the people inside</a:t>
            </a:r>
            <a:r>
              <a:rPr lang="en-US" sz="1200" dirty="0" smtClean="0">
                <a:latin typeface="Times New Roman" panose="02020603050405020304" pitchFamily="18" charset="0"/>
                <a:cs typeface="Times New Roman" panose="02020603050405020304" pitchFamily="18" charset="0"/>
              </a:rPr>
              <a:t>.</a:t>
            </a:r>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On the same day, elsewhere in the Arctic, scientists representing Canada, Denmark, Norway, Russia, and the United States announced a ten-year plan to prevent polar bears from going </a:t>
            </a:r>
            <a:r>
              <a:rPr lang="en-US" sz="1200" dirty="0" smtClean="0">
                <a:latin typeface="Times New Roman" panose="02020603050405020304" pitchFamily="18" charset="0"/>
                <a:cs typeface="Times New Roman" panose="02020603050405020304" pitchFamily="18" charset="0"/>
              </a:rPr>
              <a:t>extinct.  Actions </a:t>
            </a:r>
            <a:r>
              <a:rPr lang="en-US" sz="1200" dirty="0">
                <a:latin typeface="Times New Roman" panose="02020603050405020304" pitchFamily="18" charset="0"/>
                <a:cs typeface="Times New Roman" panose="02020603050405020304" pitchFamily="18" charset="0"/>
              </a:rPr>
              <a:t>include preserving polar bear habitat and working with policymakers and the public to address climate </a:t>
            </a:r>
            <a:r>
              <a:rPr lang="en-US" sz="1200" dirty="0" smtClean="0">
                <a:latin typeface="Times New Roman" panose="02020603050405020304" pitchFamily="18" charset="0"/>
                <a:cs typeface="Times New Roman" panose="02020603050405020304" pitchFamily="18" charset="0"/>
              </a:rPr>
              <a:t>change.  Also </a:t>
            </a:r>
            <a:r>
              <a:rPr lang="en-US" sz="1200" dirty="0">
                <a:latin typeface="Times New Roman" panose="02020603050405020304" pitchFamily="18" charset="0"/>
                <a:cs typeface="Times New Roman" panose="02020603050405020304" pitchFamily="18" charset="0"/>
              </a:rPr>
              <a:t>this week, President Obama became the first sitting president to visit the U.S. Arctic, traveling through several Alaska cities to highlight threats posed by global </a:t>
            </a:r>
            <a:r>
              <a:rPr lang="en-US" sz="1200" dirty="0" smtClean="0">
                <a:latin typeface="Times New Roman" panose="02020603050405020304" pitchFamily="18" charset="0"/>
                <a:cs typeface="Times New Roman" panose="02020603050405020304" pitchFamily="18" charset="0"/>
              </a:rPr>
              <a:t>warming.  But </a:t>
            </a:r>
            <a:r>
              <a:rPr lang="en-US" sz="1200" dirty="0">
                <a:latin typeface="Times New Roman" panose="02020603050405020304" pitchFamily="18" charset="0"/>
                <a:cs typeface="Times New Roman" panose="02020603050405020304" pitchFamily="18" charset="0"/>
              </a:rPr>
              <a:t>combating climate change doesn't happen overnight, and the lack of food and habitat means polar bears are getting creative to stay alive. </a:t>
            </a:r>
            <a:endParaRPr lang="en-US" sz="1200" dirty="0" smtClean="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sz="1400" b="1" i="1" dirty="0">
                <a:latin typeface="Times New Roman" panose="02020603050405020304" pitchFamily="18" charset="0"/>
                <a:cs typeface="Times New Roman" panose="02020603050405020304" pitchFamily="18" charset="0"/>
              </a:rPr>
              <a:t>Here are four strategies polar bears are using to weather our changing planet</a:t>
            </a:r>
            <a:r>
              <a:rPr lang="en-US" sz="1400" b="1" i="1" dirty="0" smtClean="0">
                <a:latin typeface="Times New Roman" panose="02020603050405020304" pitchFamily="18" charset="0"/>
                <a:cs typeface="Times New Roman" panose="02020603050405020304" pitchFamily="18" charset="0"/>
              </a:rPr>
              <a:t>.</a:t>
            </a:r>
          </a:p>
          <a:p>
            <a:endParaRPr lang="en-US"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Putting Leftovers on Ice</a:t>
            </a:r>
          </a:p>
          <a:p>
            <a:pPr lvl="0"/>
            <a:r>
              <a:rPr lang="en-US" sz="1200" dirty="0">
                <a:solidFill>
                  <a:prstClr val="black"/>
                </a:solidFill>
                <a:latin typeface="Times New Roman" panose="02020603050405020304" pitchFamily="18" charset="0"/>
                <a:cs typeface="Times New Roman" panose="02020603050405020304" pitchFamily="18" charset="0"/>
              </a:rPr>
              <a:t>When a research team in Svalbard, a group of islands in the Norwegian Arctic, recently observed a starving polar bear eating a dolphin and burying the leftovers in the snow to save for later, it was surprising on a lot of levels.  For one thing, polar bears generally prefer to eat seals. What's more, scientists had never observed the predators eating this species of dolphin. And though other bear species, such as grizzlies, store food for later, sticking leftovers into what amounts to a refrigerator is unusual behavior for polar bears.</a:t>
            </a:r>
          </a:p>
          <a:p>
            <a:endParaRPr lang="en-US" sz="1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7330" y="616982"/>
            <a:ext cx="3489391" cy="2325283"/>
          </a:xfrm>
          <a:prstGeom prst="rect">
            <a:avLst/>
          </a:prstGeom>
        </p:spPr>
      </p:pic>
      <p:sp>
        <p:nvSpPr>
          <p:cNvPr id="5" name="TextBox 4"/>
          <p:cNvSpPr txBox="1"/>
          <p:nvPr/>
        </p:nvSpPr>
        <p:spPr>
          <a:xfrm>
            <a:off x="822389" y="247650"/>
            <a:ext cx="5213222" cy="369332"/>
          </a:xfrm>
          <a:prstGeom prst="rect">
            <a:avLst/>
          </a:prstGeom>
          <a:noFill/>
        </p:spPr>
        <p:txBody>
          <a:bodyPr wrap="none" rtlCol="0">
            <a:spAutoFit/>
          </a:bodyPr>
          <a:lstStyle/>
          <a:p>
            <a:pPr lvl="0"/>
            <a:r>
              <a:rPr lang="en-US" b="1" dirty="0">
                <a:solidFill>
                  <a:prstClr val="black"/>
                </a:solidFill>
              </a:rPr>
              <a:t>4 Ways Polar Bears Are Dealing With Climate Change</a:t>
            </a:r>
          </a:p>
        </p:txBody>
      </p:sp>
      <p:sp>
        <p:nvSpPr>
          <p:cNvPr id="6" name="TextBox 5"/>
          <p:cNvSpPr txBox="1"/>
          <p:nvPr/>
        </p:nvSpPr>
        <p:spPr>
          <a:xfrm>
            <a:off x="521745" y="752475"/>
            <a:ext cx="2105586" cy="2246769"/>
          </a:xfrm>
          <a:prstGeom prst="rect">
            <a:avLst/>
          </a:prstGeom>
          <a:noFill/>
        </p:spPr>
        <p:txBody>
          <a:bodyPr wrap="square" rtlCol="0">
            <a:spAutoFit/>
          </a:bodyPr>
          <a:lstStyle/>
          <a:p>
            <a:r>
              <a:rPr lang="en-US" sz="1400" i="1" dirty="0">
                <a:solidFill>
                  <a:prstClr val="black"/>
                </a:solidFill>
                <a:latin typeface="Times New Roman" panose="02020603050405020304" pitchFamily="18" charset="0"/>
                <a:cs typeface="Times New Roman" panose="02020603050405020304" pitchFamily="18" charset="0"/>
              </a:rPr>
              <a:t>A few of these opportunistic predators </a:t>
            </a:r>
            <a:r>
              <a:rPr lang="en-US" sz="1400" i="1" dirty="0" smtClean="0">
                <a:solidFill>
                  <a:prstClr val="black"/>
                </a:solidFill>
                <a:latin typeface="Times New Roman" panose="02020603050405020304" pitchFamily="18" charset="0"/>
                <a:cs typeface="Times New Roman" panose="02020603050405020304" pitchFamily="18" charset="0"/>
              </a:rPr>
              <a:t>have </a:t>
            </a:r>
            <a:r>
              <a:rPr lang="en-US" sz="1400" i="1" dirty="0">
                <a:solidFill>
                  <a:prstClr val="black"/>
                </a:solidFill>
                <a:latin typeface="Times New Roman" panose="02020603050405020304" pitchFamily="18" charset="0"/>
                <a:cs typeface="Times New Roman" panose="02020603050405020304" pitchFamily="18" charset="0"/>
              </a:rPr>
              <a:t>found new sources of food as their regular sources diminish—but is it enough to save them</a:t>
            </a:r>
            <a:r>
              <a:rPr lang="en-US" sz="1400" i="1" dirty="0" smtClean="0">
                <a:solidFill>
                  <a:prstClr val="black"/>
                </a:solidFill>
                <a:latin typeface="Times New Roman" panose="02020603050405020304" pitchFamily="18" charset="0"/>
                <a:cs typeface="Times New Roman" panose="02020603050405020304" pitchFamily="18" charset="0"/>
              </a:rPr>
              <a:t>?</a:t>
            </a:r>
            <a:r>
              <a:rPr lang="en-US" sz="1400" dirty="0"/>
              <a:t> </a:t>
            </a:r>
            <a:endParaRPr lang="en-US" sz="1400" dirty="0" smtClean="0"/>
          </a:p>
          <a:p>
            <a:endParaRPr lang="en-US" sz="1400" dirty="0" smtClean="0"/>
          </a:p>
          <a:p>
            <a:r>
              <a:rPr lang="en-US" sz="1400" dirty="0" smtClean="0"/>
              <a:t>Photo:  A </a:t>
            </a:r>
            <a:r>
              <a:rPr lang="en-US" sz="1400" dirty="0"/>
              <a:t>polar bear examines a camera trap in Svalbard, </a:t>
            </a:r>
            <a:r>
              <a:rPr lang="en-US" sz="1400" dirty="0" smtClean="0"/>
              <a:t>Norway.</a:t>
            </a:r>
          </a:p>
        </p:txBody>
      </p:sp>
      <p:sp>
        <p:nvSpPr>
          <p:cNvPr id="9" name="TextBox 8"/>
          <p:cNvSpPr txBox="1"/>
          <p:nvPr/>
        </p:nvSpPr>
        <p:spPr>
          <a:xfrm>
            <a:off x="3012077" y="2935154"/>
            <a:ext cx="3233578" cy="246221"/>
          </a:xfrm>
          <a:prstGeom prst="rect">
            <a:avLst/>
          </a:prstGeom>
          <a:noFill/>
        </p:spPr>
        <p:txBody>
          <a:bodyPr wrap="none" rtlCol="0">
            <a:spAutoFit/>
          </a:bodyPr>
          <a:lstStyle/>
          <a:p>
            <a:pPr lvl="0"/>
            <a:r>
              <a:rPr lang="en-US" sz="1000" dirty="0">
                <a:solidFill>
                  <a:prstClr val="black"/>
                </a:solidFill>
              </a:rPr>
              <a:t>Photograph by Paul </a:t>
            </a:r>
            <a:r>
              <a:rPr lang="en-US" sz="1000" dirty="0" err="1">
                <a:solidFill>
                  <a:prstClr val="black"/>
                </a:solidFill>
              </a:rPr>
              <a:t>Nicklen</a:t>
            </a:r>
            <a:r>
              <a:rPr lang="en-US" sz="1000" dirty="0">
                <a:solidFill>
                  <a:prstClr val="black"/>
                </a:solidFill>
              </a:rPr>
              <a:t>, National Geographic Creative </a:t>
            </a:r>
          </a:p>
        </p:txBody>
      </p:sp>
      <p:sp>
        <p:nvSpPr>
          <p:cNvPr id="2" name="Rectangle 1"/>
          <p:cNvSpPr/>
          <p:nvPr/>
        </p:nvSpPr>
        <p:spPr>
          <a:xfrm>
            <a:off x="267862" y="4220830"/>
            <a:ext cx="378630" cy="400110"/>
          </a:xfrm>
          <a:prstGeom prst="rect">
            <a:avLst/>
          </a:prstGeom>
          <a:noFill/>
        </p:spPr>
        <p:txBody>
          <a:bodyPr wrap="none" lIns="91440" tIns="45720" rIns="91440" bIns="45720">
            <a:spAutoFit/>
          </a:bodyPr>
          <a:lstStyle/>
          <a:p>
            <a:pPr algn="ctr"/>
            <a:r>
              <a:rPr lang="en-US" sz="2000" b="0" cap="none" spc="0" dirty="0" smtClean="0">
                <a:ln w="0"/>
                <a:solidFill>
                  <a:srgbClr val="FF0000"/>
                </a:solidFill>
                <a:effectLst>
                  <a:outerShdw blurRad="38100" dist="19050" dir="2700000" algn="tl" rotWithShape="0">
                    <a:schemeClr val="dk1">
                      <a:alpha val="40000"/>
                    </a:schemeClr>
                  </a:outerShdw>
                </a:effectLst>
              </a:rPr>
              <a:t>1.</a:t>
            </a:r>
            <a:endParaRPr lang="en-US" sz="2000" b="0" cap="none" spc="0" dirty="0">
              <a:ln w="0"/>
              <a:solidFill>
                <a:srgbClr val="FF0000"/>
              </a:solidFill>
              <a:effectLst>
                <a:outerShdw blurRad="38100" dist="19050" dir="2700000" algn="tl" rotWithShape="0">
                  <a:schemeClr val="dk1">
                    <a:alpha val="40000"/>
                  </a:schemeClr>
                </a:outerShdw>
              </a:effectLst>
            </a:endParaRPr>
          </a:p>
        </p:txBody>
      </p:sp>
      <p:sp>
        <p:nvSpPr>
          <p:cNvPr id="7" name="Rectangle 6"/>
          <p:cNvSpPr/>
          <p:nvPr/>
        </p:nvSpPr>
        <p:spPr>
          <a:xfrm>
            <a:off x="267862" y="5836801"/>
            <a:ext cx="378630" cy="400110"/>
          </a:xfrm>
          <a:prstGeom prst="rect">
            <a:avLst/>
          </a:prstGeom>
          <a:noFill/>
        </p:spPr>
        <p:txBody>
          <a:bodyPr wrap="none" lIns="91440" tIns="45720" rIns="91440" bIns="45720">
            <a:spAutoFit/>
          </a:bodyPr>
          <a:lstStyle/>
          <a:p>
            <a:pPr algn="ctr"/>
            <a:r>
              <a:rPr lang="en-US" sz="2000" b="0" cap="none" spc="0" dirty="0" smtClean="0">
                <a:ln w="0"/>
                <a:solidFill>
                  <a:srgbClr val="FF0000"/>
                </a:solidFill>
                <a:effectLst>
                  <a:outerShdw blurRad="38100" dist="19050" dir="2700000" algn="tl" rotWithShape="0">
                    <a:schemeClr val="dk1">
                      <a:alpha val="40000"/>
                    </a:schemeClr>
                  </a:outerShdw>
                </a:effectLst>
              </a:rPr>
              <a:t>2.</a:t>
            </a:r>
            <a:endParaRPr lang="en-US" sz="2000" b="0" cap="none" spc="0" dirty="0">
              <a:ln w="0"/>
              <a:solidFill>
                <a:srgbClr val="FF0000"/>
              </a:solidFill>
              <a:effectLst>
                <a:outerShdw blurRad="38100" dist="19050" dir="2700000" algn="tl" rotWithShape="0">
                  <a:schemeClr val="dk1">
                    <a:alpha val="40000"/>
                  </a:schemeClr>
                </a:outerShdw>
              </a:effectLst>
            </a:endParaRPr>
          </a:p>
        </p:txBody>
      </p:sp>
      <p:sp>
        <p:nvSpPr>
          <p:cNvPr id="8" name="Rectangle 7"/>
          <p:cNvSpPr/>
          <p:nvPr/>
        </p:nvSpPr>
        <p:spPr>
          <a:xfrm>
            <a:off x="267862" y="7705413"/>
            <a:ext cx="378629" cy="400110"/>
          </a:xfrm>
          <a:prstGeom prst="rect">
            <a:avLst/>
          </a:prstGeom>
          <a:noFill/>
        </p:spPr>
        <p:txBody>
          <a:bodyPr wrap="none" lIns="91440" tIns="45720" rIns="91440" bIns="45720">
            <a:spAutoFit/>
          </a:bodyPr>
          <a:lstStyle/>
          <a:p>
            <a:pPr algn="ctr"/>
            <a:r>
              <a:rPr lang="en-US" sz="2000" b="0" cap="none" spc="0" dirty="0" smtClean="0">
                <a:ln w="0"/>
                <a:solidFill>
                  <a:srgbClr val="FF0000"/>
                </a:solidFill>
                <a:effectLst>
                  <a:outerShdw blurRad="38100" dist="19050" dir="2700000" algn="tl" rotWithShape="0">
                    <a:schemeClr val="dk1">
                      <a:alpha val="40000"/>
                    </a:schemeClr>
                  </a:outerShdw>
                </a:effectLst>
              </a:rPr>
              <a:t>3.</a:t>
            </a:r>
            <a:endParaRPr lang="en-US" sz="2000"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50772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50492" y="2957567"/>
            <a:ext cx="2856317" cy="5262979"/>
          </a:xfrm>
          <a:prstGeom prst="rect">
            <a:avLst/>
          </a:prstGeom>
        </p:spPr>
        <p:txBody>
          <a:bodyPr wrap="square">
            <a:spAutoFit/>
          </a:bodyPr>
          <a:lstStyle/>
          <a:p>
            <a:r>
              <a:rPr lang="en-US" sz="1200" dirty="0" smtClean="0">
                <a:latin typeface="Times New Roman" panose="02020603050405020304" pitchFamily="18" charset="0"/>
                <a:cs typeface="Times New Roman" panose="02020603050405020304" pitchFamily="18" charset="0"/>
              </a:rPr>
              <a:t>Each </a:t>
            </a:r>
            <a:r>
              <a:rPr lang="en-US" sz="1200" dirty="0">
                <a:latin typeface="Times New Roman" panose="02020603050405020304" pitchFamily="18" charset="0"/>
                <a:cs typeface="Times New Roman" panose="02020603050405020304" pitchFamily="18" charset="0"/>
              </a:rPr>
              <a:t>year, snow geese come to Canada to breed. Females typically lay four eggs to a clutch. While they were once endangered in the United States, the species has rebounded—which is lucky for polar bears</a:t>
            </a:r>
            <a:r>
              <a:rPr lang="en-US" sz="1200" dirty="0" smtClean="0">
                <a:latin typeface="Times New Roman" panose="02020603050405020304" pitchFamily="18" charset="0"/>
                <a:cs typeface="Times New Roman" panose="02020603050405020304" pitchFamily="18" charset="0"/>
              </a:rPr>
              <a:t>.</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In a 2011 study published in the journal </a:t>
            </a:r>
            <a:r>
              <a:rPr lang="en-US" sz="1200" dirty="0" err="1">
                <a:latin typeface="Times New Roman" panose="02020603050405020304" pitchFamily="18" charset="0"/>
                <a:cs typeface="Times New Roman" panose="02020603050405020304" pitchFamily="18" charset="0"/>
              </a:rPr>
              <a:t>Oikos</a:t>
            </a:r>
            <a:r>
              <a:rPr lang="en-US" sz="1200" dirty="0">
                <a:latin typeface="Times New Roman" panose="02020603050405020304" pitchFamily="18" charset="0"/>
                <a:cs typeface="Times New Roman" panose="02020603050405020304" pitchFamily="18" charset="0"/>
              </a:rPr>
              <a:t>, vertebrate zoologist Robert Rockwell found that these eggs provide a backup food source for the polar bears. Downing one of these eggs is like "eating a stick of butter," Rockwell said in an interview at the time</a:t>
            </a:r>
            <a:r>
              <a:rPr lang="en-US" sz="1200" dirty="0" smtClean="0">
                <a:latin typeface="Times New Roman" panose="02020603050405020304" pitchFamily="18" charset="0"/>
                <a:cs typeface="Times New Roman" panose="02020603050405020304" pitchFamily="18" charset="0"/>
              </a:rPr>
              <a:t>.</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While Rockwell estimates that 88 snow goose eggs are about the caloric equivalent of a seal, WWF’s </a:t>
            </a:r>
            <a:r>
              <a:rPr lang="en-US" sz="1200" dirty="0" err="1">
                <a:latin typeface="Times New Roman" panose="02020603050405020304" pitchFamily="18" charset="0"/>
                <a:cs typeface="Times New Roman" panose="02020603050405020304" pitchFamily="18" charset="0"/>
              </a:rPr>
              <a:t>Ewins</a:t>
            </a:r>
            <a:r>
              <a:rPr lang="en-US" sz="1200" dirty="0">
                <a:latin typeface="Times New Roman" panose="02020603050405020304" pitchFamily="18" charset="0"/>
                <a:cs typeface="Times New Roman" panose="02020603050405020304" pitchFamily="18" charset="0"/>
              </a:rPr>
              <a:t> likens it to eating granola once a day for the summer, and expecting it to sustain you for the next six months</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A few specialist polar bears might be able to eke out a living on a mixture of seaweed, and fish, and whale carcasses that happen to be around” —and, clearly, goose eggs—”but eating those kinds of things doesn’t sustain anything like the current population levels,” </a:t>
            </a:r>
            <a:r>
              <a:rPr lang="en-US" sz="1200" dirty="0" err="1">
                <a:latin typeface="Times New Roman" panose="02020603050405020304" pitchFamily="18" charset="0"/>
                <a:cs typeface="Times New Roman" panose="02020603050405020304" pitchFamily="18" charset="0"/>
              </a:rPr>
              <a:t>Ewins</a:t>
            </a:r>
            <a:r>
              <a:rPr lang="en-US" sz="1200" dirty="0">
                <a:latin typeface="Times New Roman" panose="02020603050405020304" pitchFamily="18" charset="0"/>
                <a:cs typeface="Times New Roman" panose="02020603050405020304" pitchFamily="18" charset="0"/>
              </a:rPr>
              <a:t> says.</a:t>
            </a:r>
          </a:p>
          <a:p>
            <a:endParaRPr lang="en-US" sz="1200"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835" y="2957567"/>
            <a:ext cx="2515621" cy="3773431"/>
          </a:xfrm>
          <a:prstGeom prst="rect">
            <a:avLst/>
          </a:prstGeom>
        </p:spPr>
      </p:pic>
      <p:sp>
        <p:nvSpPr>
          <p:cNvPr id="11" name="TextBox 10"/>
          <p:cNvSpPr txBox="1"/>
          <p:nvPr/>
        </p:nvSpPr>
        <p:spPr>
          <a:xfrm>
            <a:off x="582274" y="218356"/>
            <a:ext cx="5816974" cy="2739211"/>
          </a:xfrm>
          <a:prstGeom prst="rect">
            <a:avLst/>
          </a:prstGeom>
          <a:noFill/>
        </p:spPr>
        <p:txBody>
          <a:bodyPr wrap="square" rtlCol="0">
            <a:spAutoFit/>
          </a:bodyPr>
          <a:lstStyle/>
          <a:p>
            <a:pPr lvl="0"/>
            <a:endParaRPr lang="en-US" sz="1200" dirty="0">
              <a:solidFill>
                <a:prstClr val="black"/>
              </a:solidFill>
              <a:latin typeface="Times New Roman" panose="02020603050405020304" pitchFamily="18" charset="0"/>
              <a:cs typeface="Times New Roman" panose="02020603050405020304" pitchFamily="18" charset="0"/>
            </a:endParaRPr>
          </a:p>
          <a:p>
            <a:pPr lvl="0"/>
            <a:endParaRPr lang="en-US" sz="1200" dirty="0">
              <a:solidFill>
                <a:prstClr val="black"/>
              </a:solidFill>
              <a:latin typeface="Times New Roman" panose="02020603050405020304" pitchFamily="18" charset="0"/>
              <a:cs typeface="Times New Roman" panose="02020603050405020304" pitchFamily="18" charset="0"/>
            </a:endParaRPr>
          </a:p>
          <a:p>
            <a:pPr lvl="0"/>
            <a:r>
              <a:rPr lang="en-US" sz="1200" dirty="0">
                <a:latin typeface="Times New Roman" panose="02020603050405020304" pitchFamily="18" charset="0"/>
                <a:cs typeface="Times New Roman" panose="02020603050405020304" pitchFamily="18" charset="0"/>
              </a:rPr>
              <a:t>Here's what likely happened: The dolphins swam into Svalbard while it was ice-free—also unusual, since that area is normally frozen year-round. When ice packed into the area later in the year, the dolphins were trapped and fell prey to the polar bear.</a:t>
            </a:r>
          </a:p>
          <a:p>
            <a:pPr lvl="0"/>
            <a:endParaRPr lang="en-US" sz="1200" dirty="0">
              <a:latin typeface="Times New Roman" panose="02020603050405020304" pitchFamily="18" charset="0"/>
              <a:cs typeface="Times New Roman" panose="02020603050405020304" pitchFamily="18" charset="0"/>
            </a:endParaRPr>
          </a:p>
          <a:p>
            <a:pPr lvl="0"/>
            <a:r>
              <a:rPr lang="en-US" sz="1200" dirty="0">
                <a:latin typeface="Times New Roman" panose="02020603050405020304" pitchFamily="18" charset="0"/>
                <a:cs typeface="Times New Roman" panose="02020603050405020304" pitchFamily="18" charset="0"/>
              </a:rPr>
              <a:t>These ice entrapments are a short-term boon for the bears, giving them an easy source of fatty food they can just scoop out of a hole in the ice.  But Peter </a:t>
            </a:r>
            <a:r>
              <a:rPr lang="en-US" sz="1200" dirty="0" err="1">
                <a:latin typeface="Times New Roman" panose="02020603050405020304" pitchFamily="18" charset="0"/>
                <a:cs typeface="Times New Roman" panose="02020603050405020304" pitchFamily="18" charset="0"/>
              </a:rPr>
              <a:t>Ewins</a:t>
            </a:r>
            <a:r>
              <a:rPr lang="en-US" sz="1200" dirty="0">
                <a:latin typeface="Times New Roman" panose="02020603050405020304" pitchFamily="18" charset="0"/>
                <a:cs typeface="Times New Roman" panose="02020603050405020304" pitchFamily="18" charset="0"/>
              </a:rPr>
              <a:t>, leader of Arctic conservation for the conservation group WWF, says it doesn't mean Norwegian polar bears will be just fine.  “In the long term, the populations of these species of food for the polar bears are going to decline,” he says. “So it’s not going to be a persisting source of high fat for the polar bears.”</a:t>
            </a:r>
          </a:p>
          <a:p>
            <a:pPr lvl="0"/>
            <a:endParaRPr lang="en-US" sz="1400" dirty="0" smtClean="0">
              <a:solidFill>
                <a:prstClr val="black"/>
              </a:solidFill>
              <a:latin typeface="Times New Roman" panose="02020603050405020304" pitchFamily="18" charset="0"/>
              <a:cs typeface="Times New Roman" panose="02020603050405020304" pitchFamily="18" charset="0"/>
            </a:endParaRPr>
          </a:p>
          <a:p>
            <a:pPr lvl="0"/>
            <a:r>
              <a:rPr lang="en-US" sz="1400" b="1" dirty="0" smtClean="0">
                <a:solidFill>
                  <a:prstClr val="black"/>
                </a:solidFill>
                <a:latin typeface="Times New Roman" panose="02020603050405020304" pitchFamily="18" charset="0"/>
                <a:cs typeface="Times New Roman" panose="02020603050405020304" pitchFamily="18" charset="0"/>
              </a:rPr>
              <a:t>Surf </a:t>
            </a:r>
            <a:r>
              <a:rPr lang="en-US" sz="1400" b="1" dirty="0">
                <a:solidFill>
                  <a:prstClr val="black"/>
                </a:solidFill>
                <a:latin typeface="Times New Roman" panose="02020603050405020304" pitchFamily="18" charset="0"/>
                <a:cs typeface="Times New Roman" panose="02020603050405020304" pitchFamily="18" charset="0"/>
              </a:rPr>
              <a:t>and Turf on the Menu</a:t>
            </a:r>
          </a:p>
        </p:txBody>
      </p:sp>
      <p:sp>
        <p:nvSpPr>
          <p:cNvPr id="12" name="Rectangle 11"/>
          <p:cNvSpPr/>
          <p:nvPr/>
        </p:nvSpPr>
        <p:spPr>
          <a:xfrm>
            <a:off x="631451" y="6991231"/>
            <a:ext cx="2419350" cy="1569660"/>
          </a:xfrm>
          <a:prstGeom prst="rect">
            <a:avLst/>
          </a:prstGeom>
        </p:spPr>
        <p:txBody>
          <a:bodyPr wrap="square">
            <a:spAutoFit/>
          </a:bodyPr>
          <a:lstStyle/>
          <a:p>
            <a:pPr lvl="0"/>
            <a:endParaRPr lang="en-US" sz="1200" dirty="0">
              <a:solidFill>
                <a:prstClr val="black"/>
              </a:solidFill>
              <a:latin typeface="Times New Roman" panose="02020603050405020304" pitchFamily="18" charset="0"/>
              <a:cs typeface="Times New Roman" panose="02020603050405020304" pitchFamily="18" charset="0"/>
            </a:endParaRPr>
          </a:p>
          <a:p>
            <a:pPr lvl="0"/>
            <a:r>
              <a:rPr lang="en-US" sz="1200" i="1" dirty="0">
                <a:latin typeface="Times New Roman" panose="02020603050405020304" pitchFamily="18" charset="0"/>
                <a:cs typeface="Times New Roman" panose="02020603050405020304" pitchFamily="18" charset="0"/>
              </a:rPr>
              <a:t>Some polar bears are eating goose eggs (pictured, a clutch in Nunavut Territory, Canada) as it becomes harder for them to catch seals on sea ice.</a:t>
            </a:r>
          </a:p>
          <a:p>
            <a:pPr lvl="0"/>
            <a:r>
              <a:rPr lang="en-US" sz="1200" dirty="0">
                <a:solidFill>
                  <a:prstClr val="black"/>
                </a:solidFill>
                <a:latin typeface="Times New Roman" panose="02020603050405020304" pitchFamily="18" charset="0"/>
                <a:cs typeface="Times New Roman" panose="02020603050405020304" pitchFamily="18" charset="0"/>
              </a:rPr>
              <a:t>Photograph by Paul </a:t>
            </a:r>
            <a:r>
              <a:rPr lang="en-US" sz="1200" dirty="0" err="1">
                <a:solidFill>
                  <a:prstClr val="black"/>
                </a:solidFill>
                <a:latin typeface="Times New Roman" panose="02020603050405020304" pitchFamily="18" charset="0"/>
                <a:cs typeface="Times New Roman" panose="02020603050405020304" pitchFamily="18" charset="0"/>
              </a:rPr>
              <a:t>Nicklen</a:t>
            </a:r>
            <a:r>
              <a:rPr lang="en-US" sz="1200" dirty="0">
                <a:solidFill>
                  <a:prstClr val="black"/>
                </a:solidFill>
                <a:latin typeface="Times New Roman" panose="02020603050405020304" pitchFamily="18" charset="0"/>
                <a:cs typeface="Times New Roman" panose="02020603050405020304" pitchFamily="18" charset="0"/>
              </a:rPr>
              <a:t>, National Geographic Creative  </a:t>
            </a:r>
          </a:p>
        </p:txBody>
      </p:sp>
      <p:sp>
        <p:nvSpPr>
          <p:cNvPr id="2" name="Rectangle 1"/>
          <p:cNvSpPr/>
          <p:nvPr/>
        </p:nvSpPr>
        <p:spPr>
          <a:xfrm>
            <a:off x="252822" y="561239"/>
            <a:ext cx="378629" cy="400110"/>
          </a:xfrm>
          <a:prstGeom prst="rect">
            <a:avLst/>
          </a:prstGeom>
          <a:noFill/>
        </p:spPr>
        <p:txBody>
          <a:bodyPr wrap="none" lIns="91440" tIns="45720" rIns="91440" bIns="45720">
            <a:spAutoFit/>
          </a:bodyPr>
          <a:lstStyle/>
          <a:p>
            <a:pPr algn="ctr"/>
            <a:r>
              <a:rPr lang="en-US" sz="2000" b="0" cap="none" spc="0" dirty="0" smtClean="0">
                <a:ln w="0"/>
                <a:solidFill>
                  <a:srgbClr val="FF0000"/>
                </a:solidFill>
                <a:effectLst>
                  <a:outerShdw blurRad="38100" dist="19050" dir="2700000" algn="tl" rotWithShape="0">
                    <a:schemeClr val="dk1">
                      <a:alpha val="40000"/>
                    </a:schemeClr>
                  </a:outerShdw>
                </a:effectLst>
              </a:rPr>
              <a:t>4.</a:t>
            </a:r>
            <a:endParaRPr lang="en-US" sz="2000" b="0" cap="none" spc="0" dirty="0">
              <a:ln w="0"/>
              <a:solidFill>
                <a:srgbClr val="FF0000"/>
              </a:solidFill>
              <a:effectLst>
                <a:outerShdw blurRad="38100" dist="19050" dir="2700000" algn="tl" rotWithShape="0">
                  <a:schemeClr val="dk1">
                    <a:alpha val="40000"/>
                  </a:schemeClr>
                </a:outerShdw>
              </a:effectLst>
            </a:endParaRPr>
          </a:p>
        </p:txBody>
      </p:sp>
      <p:sp>
        <p:nvSpPr>
          <p:cNvPr id="4" name="Rectangle 3"/>
          <p:cNvSpPr/>
          <p:nvPr/>
        </p:nvSpPr>
        <p:spPr>
          <a:xfrm>
            <a:off x="252822" y="1656419"/>
            <a:ext cx="378629" cy="400110"/>
          </a:xfrm>
          <a:prstGeom prst="rect">
            <a:avLst/>
          </a:prstGeom>
          <a:noFill/>
        </p:spPr>
        <p:txBody>
          <a:bodyPr wrap="none" lIns="91440" tIns="45720" rIns="91440" bIns="45720">
            <a:spAutoFit/>
          </a:bodyPr>
          <a:lstStyle/>
          <a:p>
            <a:pPr algn="ctr"/>
            <a:r>
              <a:rPr lang="en-US" sz="2000" b="0" cap="none" spc="0" dirty="0" smtClean="0">
                <a:ln w="0"/>
                <a:solidFill>
                  <a:srgbClr val="FF0000"/>
                </a:solidFill>
                <a:effectLst>
                  <a:outerShdw blurRad="38100" dist="19050" dir="2700000" algn="tl" rotWithShape="0">
                    <a:schemeClr val="dk1">
                      <a:alpha val="40000"/>
                    </a:schemeClr>
                  </a:outerShdw>
                </a:effectLst>
              </a:rPr>
              <a:t>5.</a:t>
            </a:r>
            <a:endParaRPr lang="en-US" sz="2000" b="0" cap="none" spc="0" dirty="0">
              <a:ln w="0"/>
              <a:solidFill>
                <a:srgbClr val="FF0000"/>
              </a:solidFill>
              <a:effectLst>
                <a:outerShdw blurRad="38100" dist="19050" dir="2700000" algn="tl" rotWithShape="0">
                  <a:schemeClr val="dk1">
                    <a:alpha val="40000"/>
                  </a:schemeClr>
                </a:outerShdw>
              </a:effectLst>
            </a:endParaRPr>
          </a:p>
        </p:txBody>
      </p:sp>
      <p:sp>
        <p:nvSpPr>
          <p:cNvPr id="5" name="Rectangle 4"/>
          <p:cNvSpPr/>
          <p:nvPr/>
        </p:nvSpPr>
        <p:spPr>
          <a:xfrm>
            <a:off x="3239685" y="3300925"/>
            <a:ext cx="378629" cy="400110"/>
          </a:xfrm>
          <a:prstGeom prst="rect">
            <a:avLst/>
          </a:prstGeom>
          <a:noFill/>
        </p:spPr>
        <p:txBody>
          <a:bodyPr wrap="none" lIns="91440" tIns="45720" rIns="91440" bIns="45720">
            <a:spAutoFit/>
          </a:bodyPr>
          <a:lstStyle/>
          <a:p>
            <a:pPr algn="ctr"/>
            <a:r>
              <a:rPr lang="en-US" sz="2000" b="0" cap="none" spc="0" dirty="0" smtClean="0">
                <a:ln w="0"/>
                <a:solidFill>
                  <a:srgbClr val="FF0000"/>
                </a:solidFill>
                <a:effectLst>
                  <a:outerShdw blurRad="38100" dist="19050" dir="2700000" algn="tl" rotWithShape="0">
                    <a:schemeClr val="dk1">
                      <a:alpha val="40000"/>
                    </a:schemeClr>
                  </a:outerShdw>
                </a:effectLst>
              </a:rPr>
              <a:t>6.</a:t>
            </a:r>
            <a:endParaRPr lang="en-US" sz="2000" b="0" cap="none" spc="0" dirty="0">
              <a:ln w="0"/>
              <a:solidFill>
                <a:srgbClr val="FF0000"/>
              </a:solidFill>
              <a:effectLst>
                <a:outerShdw blurRad="38100" dist="19050" dir="2700000" algn="tl" rotWithShape="0">
                  <a:schemeClr val="dk1">
                    <a:alpha val="40000"/>
                  </a:schemeClr>
                </a:outerShdw>
              </a:effectLst>
            </a:endParaRPr>
          </a:p>
        </p:txBody>
      </p:sp>
      <p:sp>
        <p:nvSpPr>
          <p:cNvPr id="7" name="Rectangle 6"/>
          <p:cNvSpPr/>
          <p:nvPr/>
        </p:nvSpPr>
        <p:spPr>
          <a:xfrm>
            <a:off x="3239685" y="4514893"/>
            <a:ext cx="378629" cy="400110"/>
          </a:xfrm>
          <a:prstGeom prst="rect">
            <a:avLst/>
          </a:prstGeom>
          <a:noFill/>
        </p:spPr>
        <p:txBody>
          <a:bodyPr wrap="none" lIns="91440" tIns="45720" rIns="91440" bIns="45720">
            <a:spAutoFit/>
          </a:bodyPr>
          <a:lstStyle/>
          <a:p>
            <a:pPr algn="ctr"/>
            <a:r>
              <a:rPr lang="en-US" sz="2000" b="0" cap="none" spc="0" dirty="0" smtClean="0">
                <a:ln w="0"/>
                <a:solidFill>
                  <a:srgbClr val="FF0000"/>
                </a:solidFill>
                <a:effectLst>
                  <a:outerShdw blurRad="38100" dist="19050" dir="2700000" algn="tl" rotWithShape="0">
                    <a:schemeClr val="dk1">
                      <a:alpha val="40000"/>
                    </a:schemeClr>
                  </a:outerShdw>
                </a:effectLst>
              </a:rPr>
              <a:t>7.</a:t>
            </a:r>
            <a:endParaRPr lang="en-US" sz="2000" b="0" cap="none" spc="0" dirty="0">
              <a:ln w="0"/>
              <a:solidFill>
                <a:srgbClr val="FF0000"/>
              </a:solidFill>
              <a:effectLst>
                <a:outerShdw blurRad="38100" dist="19050" dir="2700000" algn="tl" rotWithShape="0">
                  <a:schemeClr val="dk1">
                    <a:alpha val="40000"/>
                  </a:schemeClr>
                </a:outerShdw>
              </a:effectLst>
            </a:endParaRPr>
          </a:p>
        </p:txBody>
      </p:sp>
      <p:sp>
        <p:nvSpPr>
          <p:cNvPr id="8" name="Rectangle 7"/>
          <p:cNvSpPr/>
          <p:nvPr/>
        </p:nvSpPr>
        <p:spPr>
          <a:xfrm>
            <a:off x="3239685" y="6435523"/>
            <a:ext cx="378629" cy="400110"/>
          </a:xfrm>
          <a:prstGeom prst="rect">
            <a:avLst/>
          </a:prstGeom>
          <a:noFill/>
        </p:spPr>
        <p:txBody>
          <a:bodyPr wrap="none" lIns="91440" tIns="45720" rIns="91440" bIns="45720">
            <a:spAutoFit/>
          </a:bodyPr>
          <a:lstStyle/>
          <a:p>
            <a:pPr algn="ctr"/>
            <a:r>
              <a:rPr lang="en-US" sz="2000" b="0" cap="none" spc="0" dirty="0" smtClean="0">
                <a:ln w="0"/>
                <a:solidFill>
                  <a:srgbClr val="FF0000"/>
                </a:solidFill>
                <a:effectLst>
                  <a:outerShdw blurRad="38100" dist="19050" dir="2700000" algn="tl" rotWithShape="0">
                    <a:schemeClr val="dk1">
                      <a:alpha val="40000"/>
                    </a:schemeClr>
                  </a:outerShdw>
                </a:effectLst>
              </a:rPr>
              <a:t>8.</a:t>
            </a:r>
            <a:endParaRPr lang="en-US" sz="2000"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55277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3185" y="390074"/>
            <a:ext cx="5710198" cy="7325082"/>
          </a:xfrm>
          <a:prstGeom prst="rect">
            <a:avLst/>
          </a:prstGeom>
        </p:spPr>
        <p:txBody>
          <a:bodyPr wrap="square">
            <a:spAutoFit/>
          </a:bodyPr>
          <a:lstStyle/>
          <a:p>
            <a:r>
              <a:rPr lang="en-US" sz="1200" dirty="0" smtClean="0">
                <a:latin typeface="Times New Roman" panose="02020603050405020304" pitchFamily="18" charset="0"/>
                <a:cs typeface="Times New Roman" panose="02020603050405020304" pitchFamily="18" charset="0"/>
              </a:rPr>
              <a:t>Karyn </a:t>
            </a:r>
            <a:r>
              <a:rPr lang="en-US" sz="1200" dirty="0">
                <a:latin typeface="Times New Roman" panose="02020603050405020304" pitchFamily="18" charset="0"/>
                <a:cs typeface="Times New Roman" panose="02020603050405020304" pitchFamily="18" charset="0"/>
              </a:rPr>
              <a:t>Rode, a wildlife biologist with the U.S. Geological Survey in Anchorage, Alaska, agrees a few lucky bears could benefit from foods such as goose </a:t>
            </a:r>
            <a:r>
              <a:rPr lang="en-US" sz="1200" dirty="0" smtClean="0">
                <a:latin typeface="Times New Roman" panose="02020603050405020304" pitchFamily="18" charset="0"/>
                <a:cs typeface="Times New Roman" panose="02020603050405020304" pitchFamily="18" charset="0"/>
              </a:rPr>
              <a:t>eggs.  But </a:t>
            </a:r>
            <a:r>
              <a:rPr lang="en-US" sz="1200" dirty="0">
                <a:latin typeface="Times New Roman" panose="02020603050405020304" pitchFamily="18" charset="0"/>
                <a:cs typeface="Times New Roman" panose="02020603050405020304" pitchFamily="18" charset="0"/>
              </a:rPr>
              <a:t>Rode, leader of an April study in the journal Frontiers in Ecology and the Environment on the topic, cautions these opportunistic meals won't help the species as a whole </a:t>
            </a:r>
            <a:r>
              <a:rPr lang="en-US" sz="1200" dirty="0" smtClean="0">
                <a:latin typeface="Times New Roman" panose="02020603050405020304" pitchFamily="18" charset="0"/>
                <a:cs typeface="Times New Roman" panose="02020603050405020304" pitchFamily="18" charset="0"/>
              </a:rPr>
              <a:t>survive.</a:t>
            </a:r>
            <a:r>
              <a:rPr lang="en-US" sz="1200" dirty="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 Near </a:t>
            </a:r>
            <a:r>
              <a:rPr lang="en-US" sz="1200" dirty="0">
                <a:latin typeface="Times New Roman" panose="02020603050405020304" pitchFamily="18" charset="0"/>
                <a:cs typeface="Times New Roman" panose="02020603050405020304" pitchFamily="18" charset="0"/>
              </a:rPr>
              <a:t>Churchill, Manitoba, scientists observed the polar bears' egg diet yielded close to 250,000 calories per week. The bears were also eating some of the birds who laid the yolk-filled meals.</a:t>
            </a:r>
          </a:p>
          <a:p>
            <a:r>
              <a:rPr lang="en-US" sz="1200" dirty="0">
                <a:latin typeface="Times New Roman" panose="02020603050405020304" pitchFamily="18" charset="0"/>
                <a:cs typeface="Times New Roman" panose="02020603050405020304" pitchFamily="18" charset="0"/>
              </a:rPr>
              <a:t>  </a:t>
            </a:r>
          </a:p>
          <a:p>
            <a:r>
              <a:rPr lang="en-US" sz="1400" b="1" dirty="0">
                <a:latin typeface="Times New Roman" panose="02020603050405020304" pitchFamily="18" charset="0"/>
                <a:cs typeface="Times New Roman" panose="02020603050405020304" pitchFamily="18" charset="0"/>
              </a:rPr>
              <a:t>Walking Hibernation? Not So Much</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Rising global temperatures and Arctic ice’s natural variability have led to longer annual ice melts in the summer, and incomplete re-freezes in the winter. This makes it harder for the polar bears to find food, since they depend on ice sheets to hunt seals that also use them for rearing pups</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We’re seeing a greater proportion of bears come on shore in the summertime during the sea ice minimum, and they’re spending longer times there,” Rode says.</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Some researchers had thought that the polar bears used an active hibernation strategy to conserve energy during lean summer months, when some of them swim </a:t>
            </a:r>
            <a:r>
              <a:rPr lang="en-US" sz="1200" dirty="0" smtClean="0">
                <a:latin typeface="Times New Roman" panose="02020603050405020304" pitchFamily="18" charset="0"/>
                <a:cs typeface="Times New Roman" panose="02020603050405020304" pitchFamily="18" charset="0"/>
              </a:rPr>
              <a:t>ashore.  But </a:t>
            </a:r>
            <a:r>
              <a:rPr lang="en-US" sz="1200" dirty="0">
                <a:latin typeface="Times New Roman" panose="02020603050405020304" pitchFamily="18" charset="0"/>
                <a:cs typeface="Times New Roman" panose="02020603050405020304" pitchFamily="18" charset="0"/>
              </a:rPr>
              <a:t>a study published in July in the journal Science calls that theory into question: The activity trackers the researchers put on the polar bears revealed that the bears didn’t actually slow their metabolic rates beyond the natural slowing caused by starvation.</a:t>
            </a:r>
          </a:p>
          <a:p>
            <a:endParaRPr lang="en-US" sz="1200"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Eating People Food</a:t>
            </a:r>
          </a:p>
          <a:p>
            <a:endParaRPr lang="en-US" sz="1200" dirty="0">
              <a:latin typeface="Times New Roman" panose="02020603050405020304" pitchFamily="18" charset="0"/>
              <a:cs typeface="Times New Roman" panose="02020603050405020304" pitchFamily="18" charset="0"/>
            </a:endParaRPr>
          </a:p>
          <a:p>
            <a:r>
              <a:rPr lang="en-US" sz="1200" dirty="0" smtClean="0">
                <a:latin typeface="Times New Roman" panose="02020603050405020304" pitchFamily="18" charset="0"/>
                <a:cs typeface="Times New Roman" panose="02020603050405020304" pitchFamily="18" charset="0"/>
              </a:rPr>
              <a:t>Polar </a:t>
            </a:r>
            <a:r>
              <a:rPr lang="en-US" sz="1200" dirty="0">
                <a:latin typeface="Times New Roman" panose="02020603050405020304" pitchFamily="18" charset="0"/>
                <a:cs typeface="Times New Roman" panose="02020603050405020304" pitchFamily="18" charset="0"/>
              </a:rPr>
              <a:t>bears are "very opportunistic eaters,” Rode says. “They’ll eat anything, and sometimes to their detriment</a:t>
            </a:r>
            <a:r>
              <a:rPr lang="en-US" sz="1200" dirty="0" smtClean="0">
                <a:latin typeface="Times New Roman" panose="02020603050405020304" pitchFamily="18" charset="0"/>
                <a:cs typeface="Times New Roman" panose="02020603050405020304" pitchFamily="18" charset="0"/>
              </a:rPr>
              <a:t>.”  That </a:t>
            </a:r>
            <a:r>
              <a:rPr lang="en-US" sz="1200" dirty="0">
                <a:latin typeface="Times New Roman" panose="02020603050405020304" pitchFamily="18" charset="0"/>
                <a:cs typeface="Times New Roman" panose="02020603050405020304" pitchFamily="18" charset="0"/>
              </a:rPr>
              <a:t>includes the food and waste that people store in their </a:t>
            </a:r>
            <a:r>
              <a:rPr lang="en-US" sz="1200" dirty="0" smtClean="0">
                <a:latin typeface="Times New Roman" panose="02020603050405020304" pitchFamily="18" charset="0"/>
                <a:cs typeface="Times New Roman" panose="02020603050405020304" pitchFamily="18" charset="0"/>
              </a:rPr>
              <a:t>towns.  In 2014, the town of Arviat in Nunavut Territory, Canada, had to cancel regular trick- or-treating and hold Halloween indoors due to concerns that children wandering outside would be at risk of a polar bear attack.  To reduce polar bear's temptations in Arviat, WWF has been handing out bear-proof metal bins to store food. The nonprofit also hired a polar bear monitor, who uses spotlights and bear bangers—a type of instrument that makes a loud noise—to discourage the bears.</a:t>
            </a:r>
          </a:p>
          <a:p>
            <a:endParaRPr lang="en-US" sz="1200" dirty="0">
              <a:latin typeface="Times New Roman" panose="02020603050405020304" pitchFamily="18" charset="0"/>
              <a:cs typeface="Times New Roman" panose="02020603050405020304" pitchFamily="18" charset="0"/>
            </a:endParaRPr>
          </a:p>
          <a:p>
            <a:r>
              <a:rPr lang="en-US" sz="1200" dirty="0" err="1">
                <a:latin typeface="Times New Roman" panose="02020603050405020304" pitchFamily="18" charset="0"/>
                <a:cs typeface="Times New Roman" panose="02020603050405020304" pitchFamily="18" charset="0"/>
              </a:rPr>
              <a:t>Ewins</a:t>
            </a:r>
            <a:r>
              <a:rPr lang="en-US" sz="1200" dirty="0">
                <a:latin typeface="Times New Roman" panose="02020603050405020304" pitchFamily="18" charset="0"/>
                <a:cs typeface="Times New Roman" panose="02020603050405020304" pitchFamily="18" charset="0"/>
              </a:rPr>
              <a:t> says that polar bears are going to have to keep adapting as they forage for </a:t>
            </a:r>
            <a:r>
              <a:rPr lang="en-US" sz="1200" dirty="0" smtClean="0">
                <a:latin typeface="Times New Roman" panose="02020603050405020304" pitchFamily="18" charset="0"/>
                <a:cs typeface="Times New Roman" panose="02020603050405020304" pitchFamily="18" charset="0"/>
              </a:rPr>
              <a:t>food.  Until </a:t>
            </a:r>
            <a:r>
              <a:rPr lang="en-US" sz="1200" dirty="0">
                <a:latin typeface="Times New Roman" panose="02020603050405020304" pitchFamily="18" charset="0"/>
                <a:cs typeface="Times New Roman" panose="02020603050405020304" pitchFamily="18" charset="0"/>
              </a:rPr>
              <a:t>climate change is a little more under control, "it’s going to be a few more decades of these problems for animals that are dependent on ice,” he says</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We’re trying to help polar bears and local people survive through that transition.”</a:t>
            </a:r>
          </a:p>
          <a:p>
            <a:endParaRPr lang="en-US" sz="1200" dirty="0"/>
          </a:p>
        </p:txBody>
      </p:sp>
      <p:sp>
        <p:nvSpPr>
          <p:cNvPr id="2" name="Rectangle 1"/>
          <p:cNvSpPr/>
          <p:nvPr/>
        </p:nvSpPr>
        <p:spPr>
          <a:xfrm>
            <a:off x="319601" y="6846671"/>
            <a:ext cx="508474" cy="400110"/>
          </a:xfrm>
          <a:prstGeom prst="rect">
            <a:avLst/>
          </a:prstGeom>
          <a:noFill/>
        </p:spPr>
        <p:txBody>
          <a:bodyPr wrap="none" lIns="91440" tIns="45720" rIns="91440" bIns="45720">
            <a:spAutoFit/>
          </a:bodyPr>
          <a:lstStyle/>
          <a:p>
            <a:pPr algn="ctr"/>
            <a:r>
              <a:rPr lang="en-US" sz="2000" b="0" cap="none" spc="0" dirty="0" smtClean="0">
                <a:ln w="0"/>
                <a:solidFill>
                  <a:srgbClr val="FF0000"/>
                </a:solidFill>
                <a:effectLst>
                  <a:outerShdw blurRad="38100" dist="19050" dir="2700000" algn="tl" rotWithShape="0">
                    <a:schemeClr val="dk1">
                      <a:alpha val="40000"/>
                    </a:schemeClr>
                  </a:outerShdw>
                </a:effectLst>
              </a:rPr>
              <a:t>13.</a:t>
            </a:r>
            <a:endParaRPr lang="en-US" sz="2000" b="0" cap="none" spc="0" dirty="0">
              <a:ln w="0"/>
              <a:solidFill>
                <a:srgbClr val="FF0000"/>
              </a:solidFill>
              <a:effectLst>
                <a:outerShdw blurRad="38100" dist="19050" dir="2700000" algn="tl" rotWithShape="0">
                  <a:schemeClr val="dk1">
                    <a:alpha val="40000"/>
                  </a:schemeClr>
                </a:outerShdw>
              </a:effectLst>
            </a:endParaRPr>
          </a:p>
        </p:txBody>
      </p:sp>
      <p:sp>
        <p:nvSpPr>
          <p:cNvPr id="4" name="Rectangle 3"/>
          <p:cNvSpPr/>
          <p:nvPr/>
        </p:nvSpPr>
        <p:spPr>
          <a:xfrm>
            <a:off x="319602" y="5544896"/>
            <a:ext cx="508474" cy="400110"/>
          </a:xfrm>
          <a:prstGeom prst="rect">
            <a:avLst/>
          </a:prstGeom>
          <a:noFill/>
        </p:spPr>
        <p:txBody>
          <a:bodyPr wrap="none" lIns="91440" tIns="45720" rIns="91440" bIns="45720">
            <a:spAutoFit/>
          </a:bodyPr>
          <a:lstStyle/>
          <a:p>
            <a:pPr algn="ctr"/>
            <a:r>
              <a:rPr lang="en-US" sz="2000" b="0" cap="none" spc="0" dirty="0" smtClean="0">
                <a:ln w="0"/>
                <a:solidFill>
                  <a:srgbClr val="FF0000"/>
                </a:solidFill>
                <a:effectLst>
                  <a:outerShdw blurRad="38100" dist="19050" dir="2700000" algn="tl" rotWithShape="0">
                    <a:schemeClr val="dk1">
                      <a:alpha val="40000"/>
                    </a:schemeClr>
                  </a:outerShdw>
                </a:effectLst>
              </a:rPr>
              <a:t>12.</a:t>
            </a:r>
            <a:endParaRPr lang="en-US" sz="2000" b="0" cap="none" spc="0" dirty="0">
              <a:ln w="0"/>
              <a:solidFill>
                <a:srgbClr val="FF0000"/>
              </a:solidFill>
              <a:effectLst>
                <a:outerShdw blurRad="38100" dist="19050" dir="2700000" algn="tl" rotWithShape="0">
                  <a:schemeClr val="dk1">
                    <a:alpha val="40000"/>
                  </a:schemeClr>
                </a:outerShdw>
              </a:effectLst>
            </a:endParaRPr>
          </a:p>
        </p:txBody>
      </p:sp>
      <p:sp>
        <p:nvSpPr>
          <p:cNvPr id="5" name="Rectangle 4"/>
          <p:cNvSpPr/>
          <p:nvPr/>
        </p:nvSpPr>
        <p:spPr>
          <a:xfrm>
            <a:off x="483870" y="1061087"/>
            <a:ext cx="378629" cy="400110"/>
          </a:xfrm>
          <a:prstGeom prst="rect">
            <a:avLst/>
          </a:prstGeom>
          <a:noFill/>
        </p:spPr>
        <p:txBody>
          <a:bodyPr wrap="none" lIns="91440" tIns="45720" rIns="91440" bIns="45720">
            <a:spAutoFit/>
          </a:bodyPr>
          <a:lstStyle/>
          <a:p>
            <a:pPr algn="ctr"/>
            <a:r>
              <a:rPr lang="en-US" sz="2000" b="0" cap="none" spc="0" dirty="0" smtClean="0">
                <a:ln w="0"/>
                <a:solidFill>
                  <a:srgbClr val="FF0000"/>
                </a:solidFill>
                <a:effectLst>
                  <a:outerShdw blurRad="38100" dist="19050" dir="2700000" algn="tl" rotWithShape="0">
                    <a:schemeClr val="dk1">
                      <a:alpha val="40000"/>
                    </a:schemeClr>
                  </a:outerShdw>
                </a:effectLst>
              </a:rPr>
              <a:t>9.</a:t>
            </a:r>
            <a:endParaRPr lang="en-US" sz="2000" b="0" cap="none" spc="0" dirty="0">
              <a:ln w="0"/>
              <a:solidFill>
                <a:srgbClr val="FF0000"/>
              </a:solidFill>
              <a:effectLst>
                <a:outerShdw blurRad="38100" dist="19050" dir="2700000" algn="tl" rotWithShape="0">
                  <a:schemeClr val="dk1">
                    <a:alpha val="40000"/>
                  </a:schemeClr>
                </a:outerShdw>
              </a:effectLst>
            </a:endParaRPr>
          </a:p>
        </p:txBody>
      </p:sp>
      <p:sp>
        <p:nvSpPr>
          <p:cNvPr id="7" name="Rectangle 6"/>
          <p:cNvSpPr/>
          <p:nvPr/>
        </p:nvSpPr>
        <p:spPr>
          <a:xfrm>
            <a:off x="319602" y="2607919"/>
            <a:ext cx="508473" cy="400110"/>
          </a:xfrm>
          <a:prstGeom prst="rect">
            <a:avLst/>
          </a:prstGeom>
          <a:noFill/>
        </p:spPr>
        <p:txBody>
          <a:bodyPr wrap="none" lIns="91440" tIns="45720" rIns="91440" bIns="45720">
            <a:spAutoFit/>
          </a:bodyPr>
          <a:lstStyle/>
          <a:p>
            <a:pPr algn="ctr"/>
            <a:r>
              <a:rPr lang="en-US" sz="2000" b="0" cap="none" spc="0" dirty="0" smtClean="0">
                <a:ln w="0"/>
                <a:solidFill>
                  <a:srgbClr val="FF0000"/>
                </a:solidFill>
                <a:effectLst>
                  <a:outerShdw blurRad="38100" dist="19050" dir="2700000" algn="tl" rotWithShape="0">
                    <a:schemeClr val="dk1">
                      <a:alpha val="40000"/>
                    </a:schemeClr>
                  </a:outerShdw>
                </a:effectLst>
              </a:rPr>
              <a:t>10.</a:t>
            </a:r>
            <a:endParaRPr lang="en-US" sz="2000" b="0" cap="none" spc="0" dirty="0">
              <a:ln w="0"/>
              <a:solidFill>
                <a:srgbClr val="FF0000"/>
              </a:solidFill>
              <a:effectLst>
                <a:outerShdw blurRad="38100" dist="19050" dir="2700000" algn="tl" rotWithShape="0">
                  <a:schemeClr val="dk1">
                    <a:alpha val="40000"/>
                  </a:schemeClr>
                </a:outerShdw>
              </a:effectLst>
            </a:endParaRPr>
          </a:p>
        </p:txBody>
      </p:sp>
      <p:sp>
        <p:nvSpPr>
          <p:cNvPr id="8" name="Rectangle 7"/>
          <p:cNvSpPr/>
          <p:nvPr/>
        </p:nvSpPr>
        <p:spPr>
          <a:xfrm>
            <a:off x="346221" y="3970085"/>
            <a:ext cx="464614" cy="369332"/>
          </a:xfrm>
          <a:prstGeom prst="rect">
            <a:avLst/>
          </a:prstGeom>
          <a:noFill/>
        </p:spPr>
        <p:txBody>
          <a:bodyPr wrap="none" lIns="91440" tIns="45720" rIns="91440" bIns="45720">
            <a:spAutoFit/>
          </a:bodyPr>
          <a:lstStyle/>
          <a:p>
            <a:pPr algn="ctr"/>
            <a:r>
              <a:rPr lang="en-US" b="0" cap="none" spc="0"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11.</a:t>
            </a:r>
            <a:endParaRPr lang="en-US"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02503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788891" y="1111624"/>
            <a:ext cx="5091953" cy="73331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http://visitworldplaces.com/photo/countries/svalbard-and-jan-mayen/05/</a:t>
            </a:r>
            <a:endParaRPr lang="en-US" dirty="0"/>
          </a:p>
        </p:txBody>
      </p:sp>
      <p:pic>
        <p:nvPicPr>
          <p:cNvPr id="3" name="Picture 2"/>
          <p:cNvPicPr>
            <a:picLocks noChangeAspect="1"/>
          </p:cNvPicPr>
          <p:nvPr/>
        </p:nvPicPr>
        <p:blipFill>
          <a:blip r:embed="rId3"/>
          <a:stretch>
            <a:fillRect/>
          </a:stretch>
        </p:blipFill>
        <p:spPr>
          <a:xfrm>
            <a:off x="2065587" y="6849035"/>
            <a:ext cx="2538563" cy="698687"/>
          </a:xfrm>
          <a:prstGeom prst="rect">
            <a:avLst/>
          </a:prstGeom>
        </p:spPr>
      </p:pic>
      <p:sp>
        <p:nvSpPr>
          <p:cNvPr id="4" name="TextBox 3"/>
          <p:cNvSpPr txBox="1"/>
          <p:nvPr/>
        </p:nvSpPr>
        <p:spPr>
          <a:xfrm>
            <a:off x="1942851" y="7690129"/>
            <a:ext cx="2784032" cy="646331"/>
          </a:xfrm>
          <a:prstGeom prst="rect">
            <a:avLst/>
          </a:prstGeom>
          <a:noFill/>
        </p:spPr>
        <p:txBody>
          <a:bodyPr wrap="none" rtlCol="0">
            <a:spAutoFit/>
          </a:bodyPr>
          <a:lstStyle/>
          <a:p>
            <a:r>
              <a:rPr lang="en-US" dirty="0" smtClean="0">
                <a:hlinkClick r:id="rId4"/>
              </a:rPr>
              <a:t>http://www.deviantart.com</a:t>
            </a:r>
            <a:endParaRPr lang="en-US" dirty="0" smtClean="0"/>
          </a:p>
          <a:p>
            <a:endParaRPr lang="en-US" dirty="0"/>
          </a:p>
        </p:txBody>
      </p:sp>
      <p:sp>
        <p:nvSpPr>
          <p:cNvPr id="5" name="TextBox 4"/>
          <p:cNvSpPr txBox="1"/>
          <p:nvPr/>
        </p:nvSpPr>
        <p:spPr>
          <a:xfrm>
            <a:off x="1538287" y="5819775"/>
            <a:ext cx="3781425" cy="923330"/>
          </a:xfrm>
          <a:prstGeom prst="rect">
            <a:avLst/>
          </a:prstGeom>
          <a:noFill/>
        </p:spPr>
        <p:txBody>
          <a:bodyPr wrap="square" rtlCol="0">
            <a:spAutoFit/>
          </a:bodyPr>
          <a:lstStyle/>
          <a:p>
            <a:r>
              <a:rPr lang="en-US" dirty="0">
                <a:hlinkClick r:id="rId5"/>
              </a:rPr>
              <a:t>http://visitworldplaces.com/photo/countries/svalbard-and-jan-mayen/05</a:t>
            </a:r>
            <a:r>
              <a:rPr lang="en-US" dirty="0" smtClean="0">
                <a:hlinkClick r:id="rId5"/>
              </a:rPr>
              <a:t>/</a:t>
            </a:r>
            <a:endParaRPr lang="en-US" dirty="0" smtClean="0"/>
          </a:p>
          <a:p>
            <a:endParaRPr lang="en-US" dirty="0"/>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1830" y="4582730"/>
            <a:ext cx="4762500" cy="619125"/>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36657" y="1866139"/>
            <a:ext cx="2300941" cy="1178082"/>
          </a:xfrm>
          <a:prstGeom prst="rect">
            <a:avLst/>
          </a:prstGeom>
        </p:spPr>
      </p:pic>
      <p:sp>
        <p:nvSpPr>
          <p:cNvPr id="12" name="TextBox 11"/>
          <p:cNvSpPr txBox="1"/>
          <p:nvPr/>
        </p:nvSpPr>
        <p:spPr>
          <a:xfrm>
            <a:off x="2236657" y="3535959"/>
            <a:ext cx="2578142" cy="369332"/>
          </a:xfrm>
          <a:prstGeom prst="rect">
            <a:avLst/>
          </a:prstGeom>
          <a:noFill/>
        </p:spPr>
        <p:txBody>
          <a:bodyPr wrap="none" rtlCol="0">
            <a:spAutoFit/>
          </a:bodyPr>
          <a:lstStyle/>
          <a:p>
            <a:r>
              <a:rPr lang="en-US" dirty="0">
                <a:solidFill>
                  <a:srgbClr val="DD4B39"/>
                </a:solidFill>
                <a:hlinkClick r:id="rId8"/>
              </a:rPr>
              <a:t>www.canada-photos.com</a:t>
            </a:r>
            <a:endParaRPr lang="en-US" dirty="0"/>
          </a:p>
        </p:txBody>
      </p:sp>
    </p:spTree>
    <p:extLst>
      <p:ext uri="{BB962C8B-B14F-4D97-AF65-F5344CB8AC3E}">
        <p14:creationId xmlns:p14="http://schemas.microsoft.com/office/powerpoint/2010/main" val="1927230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1002" y="4850674"/>
            <a:ext cx="3615991" cy="128886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7985" y="569317"/>
            <a:ext cx="2407601" cy="1095673"/>
          </a:xfrm>
          <a:prstGeom prst="rect">
            <a:avLst/>
          </a:prstGeom>
        </p:spPr>
      </p:pic>
      <p:sp>
        <p:nvSpPr>
          <p:cNvPr id="3" name="TextBox 2"/>
          <p:cNvSpPr txBox="1"/>
          <p:nvPr/>
        </p:nvSpPr>
        <p:spPr>
          <a:xfrm>
            <a:off x="444138" y="6139542"/>
            <a:ext cx="5767830" cy="2339102"/>
          </a:xfrm>
          <a:prstGeom prst="rect">
            <a:avLst/>
          </a:prstGeom>
          <a:noFill/>
        </p:spPr>
        <p:txBody>
          <a:bodyPr wrap="square" rtlCol="0">
            <a:spAutoFit/>
          </a:bodyPr>
          <a:lstStyle/>
          <a:p>
            <a:endParaRPr lang="en-US" dirty="0"/>
          </a:p>
          <a:p>
            <a:r>
              <a:rPr lang="en-US" sz="1600" b="1" dirty="0"/>
              <a:t>RST.6-8.1</a:t>
            </a:r>
          </a:p>
          <a:p>
            <a:r>
              <a:rPr lang="en-US" sz="1600" dirty="0"/>
              <a:t>Cite specific textual evidence to support analysis of science and technical texts. (MS-ESS2-5),(MS-ESS3-5) </a:t>
            </a:r>
          </a:p>
          <a:p>
            <a:endParaRPr lang="en-US" sz="1600" dirty="0"/>
          </a:p>
          <a:p>
            <a:r>
              <a:rPr lang="en-US" sz="1600" b="1" dirty="0"/>
              <a:t>RST.6-8.9</a:t>
            </a:r>
          </a:p>
          <a:p>
            <a:r>
              <a:rPr lang="en-US" sz="1600" dirty="0"/>
              <a:t>Compare and contrast the information gained from experiments, simulations, video, or multimedia sources with that gained from reading a text on the same topic. (</a:t>
            </a:r>
            <a:r>
              <a:rPr lang="en-US" sz="1600" dirty="0" smtClean="0"/>
              <a:t>MS-ESS2-5) </a:t>
            </a:r>
            <a:endParaRPr lang="en-US" sz="1600" dirty="0"/>
          </a:p>
        </p:txBody>
      </p:sp>
      <p:sp>
        <p:nvSpPr>
          <p:cNvPr id="6" name="TextBox 5"/>
          <p:cNvSpPr txBox="1"/>
          <p:nvPr/>
        </p:nvSpPr>
        <p:spPr>
          <a:xfrm>
            <a:off x="444138" y="1311047"/>
            <a:ext cx="5970307" cy="3293209"/>
          </a:xfrm>
          <a:prstGeom prst="rect">
            <a:avLst/>
          </a:prstGeom>
          <a:noFill/>
        </p:spPr>
        <p:txBody>
          <a:bodyPr wrap="square" rtlCol="0">
            <a:spAutoFit/>
          </a:bodyPr>
          <a:lstStyle/>
          <a:p>
            <a:endParaRPr lang="en-US" sz="1600" dirty="0"/>
          </a:p>
          <a:p>
            <a:r>
              <a:rPr lang="en-US" sz="1600" b="1" dirty="0"/>
              <a:t>MS-ESS2-5.</a:t>
            </a:r>
          </a:p>
          <a:p>
            <a:r>
              <a:rPr lang="en-US" sz="1600" dirty="0"/>
              <a:t>Collect data to provide evidence for how the motions and complex interactions of air masses results in changes in weather conditions. </a:t>
            </a:r>
          </a:p>
          <a:p>
            <a:endParaRPr lang="en-US" sz="1600" b="1" dirty="0"/>
          </a:p>
          <a:p>
            <a:r>
              <a:rPr lang="en-US" sz="1600" b="1" dirty="0" smtClean="0"/>
              <a:t>MS-ESS2-6</a:t>
            </a:r>
            <a:r>
              <a:rPr lang="en-US" sz="1600" b="1" dirty="0"/>
              <a:t>.</a:t>
            </a:r>
          </a:p>
          <a:p>
            <a:r>
              <a:rPr lang="en-US" sz="1600" dirty="0"/>
              <a:t>Develop and use a model to describe how unequal heating and rotation of the Earth cause patterns of atmospheric and oceanic circulation that determine regional climates. </a:t>
            </a:r>
            <a:endParaRPr lang="en-US" sz="1600" dirty="0" smtClean="0"/>
          </a:p>
          <a:p>
            <a:endParaRPr lang="en-US" sz="1600" dirty="0"/>
          </a:p>
          <a:p>
            <a:r>
              <a:rPr lang="en-US" sz="1600" b="1" dirty="0"/>
              <a:t>MS-ESS3-5.</a:t>
            </a:r>
          </a:p>
          <a:p>
            <a:r>
              <a:rPr lang="en-US" sz="1600" dirty="0"/>
              <a:t>Ask questions to clarify evidence of the factors that have caused the rise in global temperatures over the past century. </a:t>
            </a:r>
          </a:p>
        </p:txBody>
      </p:sp>
    </p:spTree>
    <p:extLst>
      <p:ext uri="{BB962C8B-B14F-4D97-AF65-F5344CB8AC3E}">
        <p14:creationId xmlns:p14="http://schemas.microsoft.com/office/powerpoint/2010/main" val="2104547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flipH="1">
            <a:off x="4959491" y="7632061"/>
            <a:ext cx="1662299" cy="1511939"/>
          </a:xfrm>
          <a:prstGeom prst="rect">
            <a:avLst/>
          </a:prstGeom>
        </p:spPr>
      </p:pic>
      <p:sp>
        <p:nvSpPr>
          <p:cNvPr id="2" name="TextBox 1"/>
          <p:cNvSpPr txBox="1"/>
          <p:nvPr/>
        </p:nvSpPr>
        <p:spPr>
          <a:xfrm>
            <a:off x="618991" y="382527"/>
            <a:ext cx="5620017" cy="7355860"/>
          </a:xfrm>
          <a:prstGeom prst="rect">
            <a:avLst/>
          </a:prstGeom>
          <a:no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Notes to Teachers</a:t>
            </a:r>
          </a:p>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Twitter is a wonderful source to find current, interesting and FREE articles that can be used with Critical Reading</a:t>
            </a:r>
          </a:p>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The most important step is to set up a twitter account for your classroom. </a:t>
            </a:r>
          </a:p>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Follow directions at https://twitter.com</a:t>
            </a:r>
          </a:p>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My suggestion is to make this a separate account from your personal account.  </a:t>
            </a:r>
          </a:p>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Make your name something that is unique to you and your classroom  (See </a:t>
            </a:r>
            <a:r>
              <a:rPr lang="en-US" sz="2000" dirty="0" err="1" smtClean="0">
                <a:latin typeface="Times New Roman" panose="02020603050405020304" pitchFamily="18" charset="0"/>
                <a:cs typeface="Times New Roman" panose="02020603050405020304" pitchFamily="18" charset="0"/>
              </a:rPr>
              <a:t>MsHalseyScience</a:t>
            </a:r>
            <a:r>
              <a:rPr lang="en-US" sz="2000"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Follow reliable sources in the news and science world.</a:t>
            </a:r>
          </a:p>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Follow fellow scientist at the local, state and global levels</a:t>
            </a:r>
          </a:p>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To find a topic of interest, use the search tool at the top</a:t>
            </a:r>
          </a:p>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Skim Twitter periodically and retweet articles to use at later date</a:t>
            </a:r>
          </a:p>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Cut, copy, paste and edit the article to fit your classroom needs.</a:t>
            </a:r>
          </a:p>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Edit the article to fit your students reading level if needed </a:t>
            </a:r>
            <a:endParaRPr lang="en-US" sz="2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679929" y="8020191"/>
            <a:ext cx="2678050" cy="772934"/>
          </a:xfrm>
          <a:prstGeom prst="rect">
            <a:avLst/>
          </a:prstGeom>
        </p:spPr>
      </p:pic>
    </p:spTree>
    <p:extLst>
      <p:ext uri="{BB962C8B-B14F-4D97-AF65-F5344CB8AC3E}">
        <p14:creationId xmlns:p14="http://schemas.microsoft.com/office/powerpoint/2010/main" val="2282968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1116" y="847904"/>
            <a:ext cx="5475768" cy="6863417"/>
          </a:xfrm>
          <a:prstGeom prst="rect">
            <a:avLst/>
          </a:prstGeom>
          <a:noFill/>
        </p:spPr>
        <p:txBody>
          <a:bodyPr wrap="square" rtlCol="0">
            <a:spAutoFit/>
          </a:bodyPr>
          <a:lstStyle/>
          <a:p>
            <a:pPr algn="ctr"/>
            <a:r>
              <a:rPr lang="en-US" sz="3600" b="1" dirty="0" smtClean="0">
                <a:latin typeface="Times New Roman" panose="02020603050405020304" pitchFamily="18" charset="0"/>
                <a:cs typeface="Times New Roman" panose="02020603050405020304" pitchFamily="18" charset="0"/>
              </a:rPr>
              <a:t>What is </a:t>
            </a:r>
          </a:p>
          <a:p>
            <a:pPr algn="ctr"/>
            <a:r>
              <a:rPr lang="en-US" sz="3600" b="1" dirty="0" smtClean="0">
                <a:latin typeface="Times New Roman" panose="02020603050405020304" pitchFamily="18" charset="0"/>
                <a:cs typeface="Times New Roman" panose="02020603050405020304" pitchFamily="18" charset="0"/>
              </a:rPr>
              <a:t>Critical Reading?</a:t>
            </a:r>
          </a:p>
          <a:p>
            <a:endParaRPr lang="en-US" sz="2000" dirty="0" smtClean="0">
              <a:solidFill>
                <a:srgbClr val="000000"/>
              </a:solidFill>
              <a:latin typeface="Times New Roman" panose="02020603050405020304" pitchFamily="18" charset="0"/>
            </a:endParaRPr>
          </a:p>
          <a:p>
            <a:endParaRPr lang="en-US" sz="2000" dirty="0">
              <a:solidFill>
                <a:srgbClr val="000000"/>
              </a:solidFill>
              <a:latin typeface="Times New Roman" panose="02020603050405020304" pitchFamily="18" charset="0"/>
            </a:endParaRPr>
          </a:p>
          <a:p>
            <a:r>
              <a:rPr lang="en-US" sz="2000" dirty="0" smtClean="0">
                <a:solidFill>
                  <a:srgbClr val="000000"/>
                </a:solidFill>
                <a:latin typeface="Times New Roman" panose="02020603050405020304" pitchFamily="18" charset="0"/>
              </a:rPr>
              <a:t>To </a:t>
            </a:r>
            <a:r>
              <a:rPr lang="en-US" sz="2000" dirty="0">
                <a:solidFill>
                  <a:srgbClr val="000000"/>
                </a:solidFill>
                <a:latin typeface="Times New Roman" panose="02020603050405020304" pitchFamily="18" charset="0"/>
              </a:rPr>
              <a:t>the </a:t>
            </a:r>
            <a:r>
              <a:rPr lang="en-US" sz="2000" b="1" dirty="0">
                <a:solidFill>
                  <a:srgbClr val="000000"/>
                </a:solidFill>
                <a:latin typeface="Times New Roman" panose="02020603050405020304" pitchFamily="18" charset="0"/>
              </a:rPr>
              <a:t>critical </a:t>
            </a:r>
            <a:r>
              <a:rPr lang="en-US" sz="2000" dirty="0">
                <a:solidFill>
                  <a:srgbClr val="000000"/>
                </a:solidFill>
                <a:latin typeface="Times New Roman" panose="02020603050405020304" pitchFamily="18" charset="0"/>
              </a:rPr>
              <a:t>reader, any single text provides but one portrayal of the facts, one individual’s “take” on the subject matter. Critical readers thus recognize not only </a:t>
            </a:r>
            <a:r>
              <a:rPr lang="en-US" sz="2000" b="1" i="1" dirty="0">
                <a:solidFill>
                  <a:srgbClr val="000000"/>
                </a:solidFill>
                <a:latin typeface="Times New Roman" panose="02020603050405020304" pitchFamily="18" charset="0"/>
              </a:rPr>
              <a:t>what </a:t>
            </a:r>
            <a:r>
              <a:rPr lang="en-US" sz="2000" dirty="0">
                <a:solidFill>
                  <a:srgbClr val="000000"/>
                </a:solidFill>
                <a:latin typeface="Times New Roman" panose="02020603050405020304" pitchFamily="18" charset="0"/>
              </a:rPr>
              <a:t>a text says, but also </a:t>
            </a:r>
            <a:r>
              <a:rPr lang="en-US" sz="2000" b="1" i="1" dirty="0">
                <a:solidFill>
                  <a:srgbClr val="000000"/>
                </a:solidFill>
                <a:latin typeface="Times New Roman" panose="02020603050405020304" pitchFamily="18" charset="0"/>
              </a:rPr>
              <a:t>how </a:t>
            </a:r>
            <a:r>
              <a:rPr lang="en-US" sz="2000" dirty="0">
                <a:solidFill>
                  <a:srgbClr val="000000"/>
                </a:solidFill>
                <a:latin typeface="Times New Roman" panose="02020603050405020304" pitchFamily="18" charset="0"/>
              </a:rPr>
              <a:t>that text portrays the subject matter. They recognize the various ways in which each and every text is the unique creation of a unique author.</a:t>
            </a:r>
          </a:p>
          <a:p>
            <a:endParaRPr lang="en-US" sz="2000" b="1" dirty="0">
              <a:solidFill>
                <a:prstClr val="black"/>
              </a:solidFill>
              <a:latin typeface="System"/>
            </a:endParaRPr>
          </a:p>
          <a:p>
            <a:r>
              <a:rPr lang="en-US" sz="2000" dirty="0">
                <a:solidFill>
                  <a:srgbClr val="000000"/>
                </a:solidFill>
                <a:latin typeface="Times New Roman" panose="02020603050405020304" pitchFamily="18" charset="0"/>
              </a:rPr>
              <a:t>These three steps or modes of analysis are reflected in three types of reading and discussion:</a:t>
            </a:r>
          </a:p>
          <a:p>
            <a:r>
              <a:rPr lang="en-US" sz="2000" dirty="0">
                <a:solidFill>
                  <a:srgbClr val="000000"/>
                </a:solidFill>
                <a:latin typeface="Times New Roman" panose="02020603050405020304" pitchFamily="18" charset="0"/>
              </a:rPr>
              <a:t>What a text </a:t>
            </a:r>
            <a:r>
              <a:rPr lang="en-US" sz="2000" b="1" dirty="0">
                <a:solidFill>
                  <a:srgbClr val="000000"/>
                </a:solidFill>
                <a:latin typeface="Times New Roman" panose="02020603050405020304" pitchFamily="18" charset="0"/>
              </a:rPr>
              <a:t>says </a:t>
            </a:r>
            <a:r>
              <a:rPr lang="en-US" sz="2000" dirty="0">
                <a:solidFill>
                  <a:srgbClr val="000000"/>
                </a:solidFill>
                <a:latin typeface="Times New Roman" panose="02020603050405020304" pitchFamily="18" charset="0"/>
              </a:rPr>
              <a:t>– </a:t>
            </a:r>
            <a:r>
              <a:rPr lang="en-US" sz="2000" b="1" dirty="0">
                <a:solidFill>
                  <a:srgbClr val="000000"/>
                </a:solidFill>
                <a:latin typeface="Times New Roman" panose="02020603050405020304" pitchFamily="18" charset="0"/>
              </a:rPr>
              <a:t>restatement</a:t>
            </a:r>
            <a:r>
              <a:rPr lang="en-US" sz="2000" dirty="0">
                <a:solidFill>
                  <a:srgbClr val="000000"/>
                </a:solidFill>
                <a:latin typeface="Times New Roman" panose="02020603050405020304" pitchFamily="18" charset="0"/>
              </a:rPr>
              <a:t> </a:t>
            </a:r>
          </a:p>
          <a:p>
            <a:r>
              <a:rPr lang="en-US" sz="2000" dirty="0">
                <a:solidFill>
                  <a:srgbClr val="000000"/>
                </a:solidFill>
                <a:latin typeface="Times New Roman" panose="02020603050405020304" pitchFamily="18" charset="0"/>
              </a:rPr>
              <a:t>What a text </a:t>
            </a:r>
            <a:r>
              <a:rPr lang="en-US" sz="2000" b="1" dirty="0">
                <a:solidFill>
                  <a:srgbClr val="000000"/>
                </a:solidFill>
                <a:latin typeface="Times New Roman" panose="02020603050405020304" pitchFamily="18" charset="0"/>
              </a:rPr>
              <a:t>does </a:t>
            </a:r>
            <a:r>
              <a:rPr lang="en-US" sz="2000" dirty="0">
                <a:solidFill>
                  <a:srgbClr val="000000"/>
                </a:solidFill>
                <a:latin typeface="Times New Roman" panose="02020603050405020304" pitchFamily="18" charset="0"/>
              </a:rPr>
              <a:t>– </a:t>
            </a:r>
            <a:r>
              <a:rPr lang="en-US" sz="2000" b="1" dirty="0">
                <a:solidFill>
                  <a:srgbClr val="000000"/>
                </a:solidFill>
                <a:latin typeface="Times New Roman" panose="02020603050405020304" pitchFamily="18" charset="0"/>
              </a:rPr>
              <a:t>description</a:t>
            </a:r>
            <a:r>
              <a:rPr lang="en-US" sz="2000" dirty="0">
                <a:solidFill>
                  <a:srgbClr val="000000"/>
                </a:solidFill>
                <a:latin typeface="Times New Roman" panose="02020603050405020304" pitchFamily="18" charset="0"/>
              </a:rPr>
              <a:t> </a:t>
            </a:r>
          </a:p>
          <a:p>
            <a:r>
              <a:rPr lang="en-US" sz="2000" dirty="0">
                <a:solidFill>
                  <a:srgbClr val="000000"/>
                </a:solidFill>
                <a:latin typeface="Times New Roman" panose="02020603050405020304" pitchFamily="18" charset="0"/>
              </a:rPr>
              <a:t>What a text </a:t>
            </a:r>
            <a:r>
              <a:rPr lang="en-US" sz="2000" b="1" dirty="0">
                <a:solidFill>
                  <a:srgbClr val="000000"/>
                </a:solidFill>
                <a:latin typeface="Times New Roman" panose="02020603050405020304" pitchFamily="18" charset="0"/>
              </a:rPr>
              <a:t>means </a:t>
            </a:r>
            <a:r>
              <a:rPr lang="en-US" sz="2000" dirty="0">
                <a:solidFill>
                  <a:srgbClr val="000000"/>
                </a:solidFill>
                <a:latin typeface="Times New Roman" panose="02020603050405020304" pitchFamily="18" charset="0"/>
              </a:rPr>
              <a:t>– </a:t>
            </a:r>
            <a:r>
              <a:rPr lang="en-US" sz="2000" b="1" dirty="0" smtClean="0">
                <a:solidFill>
                  <a:srgbClr val="000000"/>
                </a:solidFill>
                <a:latin typeface="Times New Roman" panose="02020603050405020304" pitchFamily="18" charset="0"/>
              </a:rPr>
              <a:t>interpretation</a:t>
            </a:r>
          </a:p>
          <a:p>
            <a:endParaRPr lang="en-US" sz="2000" b="1" dirty="0">
              <a:solidFill>
                <a:srgbClr val="000000"/>
              </a:solidFill>
              <a:latin typeface="Times New Roman" panose="02020603050405020304" pitchFamily="18" charset="0"/>
            </a:endParaRPr>
          </a:p>
          <a:p>
            <a:pPr algn="r"/>
            <a:r>
              <a:rPr lang="en-US" sz="1200" dirty="0" smtClean="0">
                <a:solidFill>
                  <a:srgbClr val="000000"/>
                </a:solidFill>
                <a:latin typeface="Times New Roman" panose="02020603050405020304" pitchFamily="18" charset="0"/>
              </a:rPr>
              <a:t>Source:  "Reading and Writing Ideas As Well As Words"</a:t>
            </a:r>
          </a:p>
          <a:p>
            <a:pPr algn="r"/>
            <a:r>
              <a:rPr lang="en-US" sz="1200" dirty="0" smtClean="0">
                <a:solidFill>
                  <a:srgbClr val="000000"/>
                </a:solidFill>
                <a:latin typeface="Times New Roman" panose="02020603050405020304" pitchFamily="18" charset="0"/>
              </a:rPr>
              <a:t>Dan Kurland's    www.criticalreading.com </a:t>
            </a:r>
          </a:p>
          <a:p>
            <a:pPr algn="r"/>
            <a:r>
              <a:rPr lang="en-US" sz="1200" dirty="0" smtClean="0">
                <a:solidFill>
                  <a:srgbClr val="000000"/>
                </a:solidFill>
                <a:latin typeface="Times New Roman" panose="02020603050405020304" pitchFamily="18" charset="0"/>
                <a:hlinkClick r:id="rId2"/>
              </a:rPr>
              <a:t>http://www.criticalreading.com/critical_reading.htm</a:t>
            </a:r>
            <a:endParaRPr lang="en-US" sz="1200" dirty="0" smtClean="0">
              <a:solidFill>
                <a:srgbClr val="000000"/>
              </a:solidFill>
              <a:latin typeface="Times New Roman" panose="02020603050405020304" pitchFamily="18" charset="0"/>
            </a:endParaRPr>
          </a:p>
          <a:p>
            <a:endParaRPr lang="en-US" sz="12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665222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7176" y="1571178"/>
            <a:ext cx="5423647" cy="6001643"/>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Title of Twitter </a:t>
            </a:r>
            <a:r>
              <a:rPr lang="en-US" sz="2000" b="1" dirty="0">
                <a:latin typeface="Times New Roman" panose="02020603050405020304" pitchFamily="18" charset="0"/>
                <a:cs typeface="Times New Roman" panose="02020603050405020304" pitchFamily="18" charset="0"/>
              </a:rPr>
              <a:t>Article</a:t>
            </a:r>
            <a:r>
              <a:rPr lang="en-US" sz="2000" b="1"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4 </a:t>
            </a:r>
            <a:r>
              <a:rPr lang="en-US" sz="2000" dirty="0">
                <a:latin typeface="Times New Roman" panose="02020603050405020304" pitchFamily="18" charset="0"/>
                <a:cs typeface="Times New Roman" panose="02020603050405020304" pitchFamily="18" charset="0"/>
              </a:rPr>
              <a:t>Ways Polar Bears Are Dealing With Climate Change</a:t>
            </a:r>
            <a:endParaRPr lang="en-US" sz="2000" dirty="0" smtClean="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URL:  </a:t>
            </a:r>
            <a:r>
              <a:rPr lang="en-US" sz="1600" dirty="0" smtClean="0">
                <a:latin typeface="Times New Roman" panose="02020603050405020304" pitchFamily="18" charset="0"/>
                <a:cs typeface="Times New Roman" panose="02020603050405020304" pitchFamily="18" charset="0"/>
                <a:hlinkClick r:id="rId2"/>
              </a:rPr>
              <a:t>http</a:t>
            </a:r>
            <a:r>
              <a:rPr lang="en-US" sz="1600" dirty="0">
                <a:latin typeface="Times New Roman" panose="02020603050405020304" pitchFamily="18" charset="0"/>
                <a:cs typeface="Times New Roman" panose="02020603050405020304" pitchFamily="18" charset="0"/>
                <a:hlinkClick r:id="rId2"/>
              </a:rPr>
              <a:t>://news.nationalgeographic.com/2015/09/150904-polar-bears-dolphins-seals-climate-change/?</a:t>
            </a:r>
            <a:r>
              <a:rPr lang="en-US" sz="1600" dirty="0" smtClean="0">
                <a:latin typeface="Times New Roman" panose="02020603050405020304" pitchFamily="18" charset="0"/>
                <a:cs typeface="Times New Roman" panose="02020603050405020304" pitchFamily="18" charset="0"/>
                <a:hlinkClick r:id="rId2"/>
              </a:rPr>
              <a:t>utm_source=Twitter&amp;utm_medium=Social&amp;utm_content=link_tw20150905news-polarbearsclimate&amp;utm_campaign=Content&amp;sf12802025=1</a:t>
            </a:r>
            <a:endParaRPr lang="en-US" sz="1600" dirty="0" smtClean="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
            </a:r>
            <a:br>
              <a:rPr lang="en-US" sz="2000" b="1" dirty="0" smtClean="0">
                <a:latin typeface="Times New Roman" panose="02020603050405020304" pitchFamily="18" charset="0"/>
                <a:cs typeface="Times New Roman" panose="02020603050405020304" pitchFamily="18" charset="0"/>
              </a:rPr>
            </a:br>
            <a:r>
              <a:rPr lang="en-US" sz="2000" b="1" dirty="0" smtClean="0">
                <a:latin typeface="Times New Roman" panose="02020603050405020304" pitchFamily="18" charset="0"/>
                <a:cs typeface="Times New Roman" panose="02020603050405020304" pitchFamily="18" charset="0"/>
              </a:rPr>
              <a:t>Source of </a:t>
            </a:r>
            <a:r>
              <a:rPr lang="en-US" sz="2000" b="1" dirty="0">
                <a:latin typeface="Times New Roman" panose="02020603050405020304" pitchFamily="18" charset="0"/>
                <a:cs typeface="Times New Roman" panose="02020603050405020304" pitchFamily="18" charset="0"/>
              </a:rPr>
              <a:t>Tweeted</a:t>
            </a:r>
            <a:r>
              <a:rPr lang="en-US" sz="2000" b="1"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National Geographic</a:t>
            </a:r>
          </a:p>
          <a:p>
            <a:r>
              <a:rPr lang="en-US" sz="2000" dirty="0" smtClean="0">
                <a:latin typeface="Times New Roman" panose="02020603050405020304" pitchFamily="18" charset="0"/>
                <a:cs typeface="Times New Roman" panose="02020603050405020304" pitchFamily="18" charset="0"/>
              </a:rPr>
              <a:t>@NatGeo  </a:t>
            </a:r>
          </a:p>
          <a:p>
            <a:r>
              <a:rPr lang="en-US" sz="2000" dirty="0" smtClean="0">
                <a:latin typeface="Times New Roman" panose="02020603050405020304" pitchFamily="18" charset="0"/>
                <a:cs typeface="Times New Roman" panose="02020603050405020304" pitchFamily="18" charset="0"/>
              </a:rPr>
              <a:t>on.natgeo.com/1KRNmM0</a:t>
            </a:r>
            <a:endParaRPr lang="en-US" sz="2000" dirty="0">
              <a:latin typeface="Times New Roman" panose="02020603050405020304" pitchFamily="18" charset="0"/>
              <a:cs typeface="Times New Roman" panose="02020603050405020304" pitchFamily="18" charset="0"/>
            </a:endParaRPr>
          </a:p>
          <a:p>
            <a:endParaRPr lang="en-US" sz="2000" b="1" dirty="0" smtClean="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Date of Tweet: </a:t>
            </a:r>
            <a:r>
              <a:rPr lang="en-US" sz="2000" dirty="0" smtClean="0">
                <a:latin typeface="Times New Roman" panose="02020603050405020304" pitchFamily="18" charset="0"/>
                <a:cs typeface="Times New Roman" panose="02020603050405020304" pitchFamily="18" charset="0"/>
              </a:rPr>
              <a:t>September 5, 2015</a:t>
            </a: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Published:   </a:t>
            </a:r>
            <a:r>
              <a:rPr lang="en-US" sz="2000" dirty="0">
                <a:latin typeface="Times New Roman" panose="02020603050405020304" pitchFamily="18" charset="0"/>
                <a:cs typeface="Times New Roman" panose="02020603050405020304" pitchFamily="18" charset="0"/>
              </a:rPr>
              <a:t>Fri Sep 04 12:02:00 EDT 2015</a:t>
            </a:r>
          </a:p>
          <a:p>
            <a:endParaRPr lang="en-US" sz="2000" b="1" dirty="0" smtClean="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Author</a:t>
            </a:r>
            <a:r>
              <a:rPr lang="en-US" sz="2000" b="1"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Rachel </a:t>
            </a:r>
            <a:r>
              <a:rPr lang="en-US" sz="2000" dirty="0">
                <a:latin typeface="Times New Roman" panose="02020603050405020304" pitchFamily="18" charset="0"/>
                <a:cs typeface="Times New Roman" panose="02020603050405020304" pitchFamily="18" charset="0"/>
              </a:rPr>
              <a:t>A. Becker</a:t>
            </a:r>
          </a:p>
        </p:txBody>
      </p:sp>
    </p:spTree>
    <p:extLst>
      <p:ext uri="{BB962C8B-B14F-4D97-AF65-F5344CB8AC3E}">
        <p14:creationId xmlns:p14="http://schemas.microsoft.com/office/powerpoint/2010/main" val="805286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0200" y="701748"/>
            <a:ext cx="3130985" cy="769441"/>
          </a:xfrm>
          <a:prstGeom prst="rect">
            <a:avLst/>
          </a:prstGeom>
          <a:noFill/>
        </p:spPr>
        <p:txBody>
          <a:bodyPr wrap="none" rtlCol="0">
            <a:spAutoFit/>
          </a:bodyPr>
          <a:lstStyle/>
          <a:p>
            <a:pPr algn="ctr"/>
            <a:r>
              <a:rPr lang="en-US" sz="4400" b="1" dirty="0" smtClean="0">
                <a:latin typeface="Times New Roman" panose="02020603050405020304" pitchFamily="18" charset="0"/>
                <a:cs typeface="Times New Roman" panose="02020603050405020304" pitchFamily="18" charset="0"/>
              </a:rPr>
              <a:t>Cue/Opener</a:t>
            </a:r>
            <a:endParaRPr lang="en-US" sz="44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566057" y="1708002"/>
            <a:ext cx="5608320" cy="6717223"/>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Use one of the following video as a dynamic opener</a:t>
            </a:r>
          </a:p>
          <a:p>
            <a:endParaRPr lang="en-US" b="1" dirty="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Polar Bear Predation:</a:t>
            </a:r>
            <a:endParaRPr lang="en-US" b="1" dirty="0">
              <a:latin typeface="Times New Roman" panose="02020603050405020304" pitchFamily="18" charset="0"/>
              <a:cs typeface="Times New Roman" panose="02020603050405020304" pitchFamily="18" charset="0"/>
            </a:endParaRPr>
          </a:p>
          <a:p>
            <a:r>
              <a:rPr lang="en-US" sz="1050" dirty="0">
                <a:hlinkClick r:id="rId2"/>
              </a:rPr>
              <a:t>http://news.nationalgeographic.com/2015/09/150904-polar-bears-dolphins-seals-climate-change/?</a:t>
            </a:r>
            <a:r>
              <a:rPr lang="en-US" sz="1050" dirty="0" smtClean="0">
                <a:hlinkClick r:id="rId2"/>
              </a:rPr>
              <a:t>utm_source=Twitter&amp;utm_medium=Social&amp;utm_content=link_tw20150905news-polarbearsclimate&amp;utm_campaign=Content&amp;sf12802025=1</a:t>
            </a:r>
            <a:endParaRPr lang="en-US" sz="1050" dirty="0" smtClean="0"/>
          </a:p>
          <a:p>
            <a:endParaRPr lang="en-US" sz="1050" dirty="0" smtClean="0"/>
          </a:p>
          <a:p>
            <a:endParaRPr lang="en-US" sz="1050" dirty="0" smtClean="0"/>
          </a:p>
          <a:p>
            <a:r>
              <a:rPr lang="en-US" b="1" dirty="0" smtClean="0">
                <a:latin typeface="Times New Roman" panose="02020603050405020304" pitchFamily="18" charset="0"/>
                <a:cs typeface="Times New Roman" panose="02020603050405020304" pitchFamily="18" charset="0"/>
              </a:rPr>
              <a:t>State of Polar Bears</a:t>
            </a:r>
          </a:p>
          <a:p>
            <a:r>
              <a:rPr lang="en-US" dirty="0">
                <a:latin typeface="Times New Roman" panose="02020603050405020304" pitchFamily="18" charset="0"/>
                <a:cs typeface="Times New Roman" panose="02020603050405020304" pitchFamily="18" charset="0"/>
                <a:hlinkClick r:id="rId3"/>
              </a:rPr>
              <a:t>http://</a:t>
            </a:r>
            <a:r>
              <a:rPr lang="en-US" dirty="0" smtClean="0">
                <a:latin typeface="Times New Roman" panose="02020603050405020304" pitchFamily="18" charset="0"/>
                <a:cs typeface="Times New Roman" panose="02020603050405020304" pitchFamily="18" charset="0"/>
                <a:hlinkClick r:id="rId3"/>
              </a:rPr>
              <a:t>video.nationalgeographic.com/video/polar-bears</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p>
          <a:p>
            <a:r>
              <a:rPr lang="en-US" b="1" dirty="0" smtClean="0">
                <a:latin typeface="Times New Roman" panose="02020603050405020304" pitchFamily="18" charset="0"/>
                <a:cs typeface="Times New Roman" panose="02020603050405020304" pitchFamily="18" charset="0"/>
              </a:rPr>
              <a:t>Meet the Polar Bear</a:t>
            </a:r>
          </a:p>
          <a:p>
            <a:r>
              <a:rPr lang="en-US" dirty="0">
                <a:latin typeface="Times New Roman" panose="02020603050405020304" pitchFamily="18" charset="0"/>
                <a:cs typeface="Times New Roman" panose="02020603050405020304" pitchFamily="18" charset="0"/>
                <a:hlinkClick r:id="rId4"/>
              </a:rPr>
              <a:t>https://</a:t>
            </a:r>
            <a:r>
              <a:rPr lang="en-US" dirty="0" smtClean="0">
                <a:latin typeface="Times New Roman" panose="02020603050405020304" pitchFamily="18" charset="0"/>
                <a:cs typeface="Times New Roman" panose="02020603050405020304" pitchFamily="18" charset="0"/>
                <a:hlinkClick r:id="rId4"/>
              </a:rPr>
              <a:t>youtu.be/HnryHZdz4uU</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Or</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Take a look at the picture</a:t>
            </a:r>
          </a:p>
          <a:p>
            <a:r>
              <a:rPr lang="en-US" dirty="0" smtClean="0">
                <a:latin typeface="Times New Roman" panose="02020603050405020304" pitchFamily="18" charset="0"/>
                <a:cs typeface="Times New Roman" panose="02020603050405020304" pitchFamily="18" charset="0"/>
              </a:rPr>
              <a:t>What do you think is </a:t>
            </a:r>
          </a:p>
          <a:p>
            <a:r>
              <a:rPr lang="en-US" dirty="0" smtClean="0">
                <a:latin typeface="Times New Roman" panose="02020603050405020304" pitchFamily="18" charset="0"/>
                <a:cs typeface="Times New Roman" panose="02020603050405020304" pitchFamily="18" charset="0"/>
              </a:rPr>
              <a:t>happening?</a:t>
            </a:r>
          </a:p>
          <a:p>
            <a:r>
              <a:rPr lang="en-US" dirty="0" smtClean="0">
                <a:latin typeface="Times New Roman" panose="02020603050405020304" pitchFamily="18" charset="0"/>
                <a:cs typeface="Times New Roman" panose="02020603050405020304" pitchFamily="18" charset="0"/>
              </a:rPr>
              <a:t>Why?</a:t>
            </a:r>
          </a:p>
          <a:p>
            <a:endParaRPr lang="en-US" dirty="0">
              <a:latin typeface="Times New Roman" panose="02020603050405020304" pitchFamily="18" charset="0"/>
              <a:cs typeface="Times New Roman" panose="02020603050405020304" pitchFamily="18" charset="0"/>
            </a:endParaRPr>
          </a:p>
          <a:p>
            <a:endParaRPr lang="en-US" dirty="0"/>
          </a:p>
        </p:txBody>
      </p:sp>
      <p:pic>
        <p:nvPicPr>
          <p:cNvPr id="4" name="Picture 3"/>
          <p:cNvPicPr>
            <a:picLocks noChangeAspect="1"/>
          </p:cNvPicPr>
          <p:nvPr/>
        </p:nvPicPr>
        <p:blipFill rotWithShape="1">
          <a:blip r:embed="rId5"/>
          <a:srcRect l="-770" t="872" r="770" b="-872"/>
          <a:stretch/>
        </p:blipFill>
        <p:spPr>
          <a:xfrm>
            <a:off x="3208455" y="6297913"/>
            <a:ext cx="2761727" cy="2438611"/>
          </a:xfrm>
          <a:prstGeom prst="rect">
            <a:avLst/>
          </a:prstGeom>
        </p:spPr>
      </p:pic>
    </p:spTree>
    <p:extLst>
      <p:ext uri="{BB962C8B-B14F-4D97-AF65-F5344CB8AC3E}">
        <p14:creationId xmlns:p14="http://schemas.microsoft.com/office/powerpoint/2010/main" val="2466903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40409" y="5080740"/>
            <a:ext cx="2475367" cy="2707432"/>
          </a:xfrm>
          <a:prstGeom prst="rect">
            <a:avLst/>
          </a:prstGeom>
        </p:spPr>
      </p:pic>
      <p:sp>
        <p:nvSpPr>
          <p:cNvPr id="2" name="TextBox 1"/>
          <p:cNvSpPr txBox="1"/>
          <p:nvPr/>
        </p:nvSpPr>
        <p:spPr>
          <a:xfrm>
            <a:off x="1343495" y="6518"/>
            <a:ext cx="4295791" cy="1446550"/>
          </a:xfrm>
          <a:prstGeom prst="rect">
            <a:avLst/>
          </a:prstGeom>
          <a:noFill/>
        </p:spPr>
        <p:txBody>
          <a:bodyPr wrap="none" rtlCol="0">
            <a:spAutoFit/>
          </a:bodyPr>
          <a:lstStyle/>
          <a:p>
            <a:pPr algn="ctr"/>
            <a:r>
              <a:rPr lang="en-US" sz="4400" b="1" dirty="0" smtClean="0">
                <a:latin typeface="Times New Roman" panose="02020603050405020304" pitchFamily="18" charset="0"/>
                <a:cs typeface="Times New Roman" panose="02020603050405020304" pitchFamily="18" charset="0"/>
              </a:rPr>
              <a:t>Background</a:t>
            </a:r>
          </a:p>
          <a:p>
            <a:pPr algn="ctr"/>
            <a:r>
              <a:rPr lang="en-US" sz="4400" b="1" dirty="0" smtClean="0">
                <a:latin typeface="Times New Roman" panose="02020603050405020304" pitchFamily="18" charset="0"/>
                <a:cs typeface="Times New Roman" panose="02020603050405020304" pitchFamily="18" charset="0"/>
              </a:rPr>
              <a:t>Prior Knowledge</a:t>
            </a:r>
            <a:endParaRPr lang="en-US" sz="44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40700" y="1614626"/>
            <a:ext cx="2932213" cy="3416320"/>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What do we know about </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a:t>
            </a:r>
            <a:r>
              <a:rPr lang="en-US" dirty="0" smtClean="0">
                <a:latin typeface="Times New Roman" panose="02020603050405020304" pitchFamily="18" charset="0"/>
                <a:cs typeface="Times New Roman" panose="02020603050405020304" pitchFamily="18" charset="0"/>
              </a:rPr>
              <a:t>olar bears</a:t>
            </a: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Global warming</a:t>
            </a: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Climate change</a:t>
            </a: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Arctic </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Some of the cities mentioned</a:t>
            </a:r>
          </a:p>
          <a:p>
            <a:r>
              <a:rPr lang="en-US" dirty="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n the article:</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solidFill>
                  <a:prstClr val="black"/>
                </a:solidFill>
                <a:latin typeface="Times New Roman" panose="02020603050405020304" pitchFamily="18" charset="0"/>
                <a:cs typeface="Times New Roman" panose="02020603050405020304" pitchFamily="18" charset="0"/>
              </a:rPr>
              <a:t>Svalbard</a:t>
            </a:r>
            <a:r>
              <a:rPr lang="en-US" dirty="0">
                <a:solidFill>
                  <a:prstClr val="black"/>
                </a:solidFill>
                <a:latin typeface="Times New Roman" panose="02020603050405020304" pitchFamily="18" charset="0"/>
                <a:cs typeface="Times New Roman" panose="02020603050405020304" pitchFamily="18" charset="0"/>
              </a:rPr>
              <a:t>, </a:t>
            </a:r>
            <a:r>
              <a:rPr lang="en-US" dirty="0" smtClean="0">
                <a:solidFill>
                  <a:prstClr val="black"/>
                </a:solidFill>
                <a:latin typeface="Times New Roman" panose="02020603050405020304" pitchFamily="18" charset="0"/>
                <a:cs typeface="Times New Roman" panose="02020603050405020304" pitchFamily="18" charset="0"/>
              </a:rPr>
              <a:t>Norway</a:t>
            </a:r>
          </a:p>
          <a:p>
            <a:pPr marL="285750" indent="-285750">
              <a:buFont typeface="Arial" panose="020B0604020202020204" pitchFamily="34" charset="0"/>
              <a:buChar char="•"/>
            </a:pPr>
            <a:r>
              <a:rPr lang="en-US" dirty="0">
                <a:solidFill>
                  <a:prstClr val="black"/>
                </a:solidFill>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outhern </a:t>
            </a:r>
            <a:r>
              <a:rPr lang="en-US" dirty="0">
                <a:latin typeface="Times New Roman" panose="02020603050405020304" pitchFamily="18" charset="0"/>
                <a:cs typeface="Times New Roman" panose="02020603050405020304" pitchFamily="18" charset="0"/>
              </a:rPr>
              <a:t>Beaufort </a:t>
            </a:r>
            <a:r>
              <a:rPr lang="en-US" dirty="0" smtClean="0">
                <a:latin typeface="Times New Roman" panose="02020603050405020304" pitchFamily="18" charset="0"/>
                <a:cs typeface="Times New Roman" panose="02020603050405020304" pitchFamily="18" charset="0"/>
              </a:rPr>
              <a:t>Sea</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Nunavut </a:t>
            </a:r>
            <a:r>
              <a:rPr lang="en-US" dirty="0">
                <a:latin typeface="Times New Roman" panose="02020603050405020304" pitchFamily="18" charset="0"/>
                <a:cs typeface="Times New Roman" panose="02020603050405020304" pitchFamily="18" charset="0"/>
              </a:rPr>
              <a:t>Territory, </a:t>
            </a:r>
            <a:r>
              <a:rPr lang="en-US" dirty="0" smtClean="0">
                <a:latin typeface="Times New Roman" panose="02020603050405020304" pitchFamily="18" charset="0"/>
                <a:cs typeface="Times New Roman" panose="02020603050405020304" pitchFamily="18" charset="0"/>
              </a:rPr>
              <a:t>Canada</a:t>
            </a:r>
          </a:p>
          <a:p>
            <a:pPr marL="285750" indent="-285750">
              <a:buFont typeface="Arial" panose="020B0604020202020204" pitchFamily="34" charset="0"/>
              <a:buChar char="•"/>
            </a:pPr>
            <a:r>
              <a:rPr lang="en-US" dirty="0">
                <a:solidFill>
                  <a:prstClr val="black"/>
                </a:solidFill>
                <a:latin typeface="Times New Roman" panose="02020603050405020304" pitchFamily="18" charset="0"/>
                <a:cs typeface="Times New Roman" panose="02020603050405020304" pitchFamily="18" charset="0"/>
              </a:rPr>
              <a:t>Churchill, Manitoba</a:t>
            </a:r>
            <a:endParaRPr lang="en-US" dirty="0" smtClean="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1798" y="6745129"/>
            <a:ext cx="2777681" cy="176581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790" y="6765801"/>
            <a:ext cx="2485410" cy="1751438"/>
          </a:xfrm>
          <a:prstGeom prst="rect">
            <a:avLst/>
          </a:prstGeom>
        </p:spPr>
      </p:pic>
      <p:pic>
        <p:nvPicPr>
          <p:cNvPr id="5" name="Picture 4"/>
          <p:cNvPicPr>
            <a:picLocks noChangeAspect="1"/>
          </p:cNvPicPr>
          <p:nvPr/>
        </p:nvPicPr>
        <p:blipFill>
          <a:blip r:embed="rId5"/>
          <a:stretch>
            <a:fillRect/>
          </a:stretch>
        </p:blipFill>
        <p:spPr>
          <a:xfrm>
            <a:off x="3630017" y="1708425"/>
            <a:ext cx="2818409" cy="3142750"/>
          </a:xfrm>
          <a:prstGeom prst="rect">
            <a:avLst/>
          </a:prstGeom>
        </p:spPr>
      </p:pic>
      <p:sp>
        <p:nvSpPr>
          <p:cNvPr id="7" name="Down Arrow 6"/>
          <p:cNvSpPr/>
          <p:nvPr/>
        </p:nvSpPr>
        <p:spPr>
          <a:xfrm>
            <a:off x="1443798" y="6434456"/>
            <a:ext cx="269966" cy="87085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6"/>
          <a:stretch>
            <a:fillRect/>
          </a:stretch>
        </p:blipFill>
        <p:spPr>
          <a:xfrm rot="16200000">
            <a:off x="5331856" y="6707853"/>
            <a:ext cx="304826" cy="890093"/>
          </a:xfrm>
          <a:prstGeom prst="rect">
            <a:avLst/>
          </a:prstGeom>
        </p:spPr>
      </p:pic>
      <p:pic>
        <p:nvPicPr>
          <p:cNvPr id="9" name="Picture 8"/>
          <p:cNvPicPr>
            <a:picLocks noChangeAspect="1"/>
          </p:cNvPicPr>
          <p:nvPr/>
        </p:nvPicPr>
        <p:blipFill>
          <a:blip r:embed="rId7"/>
          <a:stretch>
            <a:fillRect/>
          </a:stretch>
        </p:blipFill>
        <p:spPr>
          <a:xfrm>
            <a:off x="4146266" y="4780585"/>
            <a:ext cx="2155664" cy="1863504"/>
          </a:xfrm>
          <a:prstGeom prst="rect">
            <a:avLst/>
          </a:prstGeom>
        </p:spPr>
      </p:pic>
      <p:pic>
        <p:nvPicPr>
          <p:cNvPr id="10" name="Picture 9"/>
          <p:cNvPicPr>
            <a:picLocks noChangeAspect="1"/>
          </p:cNvPicPr>
          <p:nvPr/>
        </p:nvPicPr>
        <p:blipFill>
          <a:blip r:embed="rId8"/>
          <a:stretch>
            <a:fillRect/>
          </a:stretch>
        </p:blipFill>
        <p:spPr>
          <a:xfrm>
            <a:off x="4020273" y="5407511"/>
            <a:ext cx="890093" cy="304826"/>
          </a:xfrm>
          <a:prstGeom prst="rect">
            <a:avLst/>
          </a:prstGeom>
        </p:spPr>
      </p:pic>
      <p:pic>
        <p:nvPicPr>
          <p:cNvPr id="12" name="Picture 11"/>
          <p:cNvPicPr>
            <a:picLocks noChangeAspect="1"/>
          </p:cNvPicPr>
          <p:nvPr/>
        </p:nvPicPr>
        <p:blipFill>
          <a:blip r:embed="rId8"/>
          <a:stretch>
            <a:fillRect/>
          </a:stretch>
        </p:blipFill>
        <p:spPr>
          <a:xfrm rot="9043102">
            <a:off x="1395773" y="5560490"/>
            <a:ext cx="890093" cy="304826"/>
          </a:xfrm>
          <a:prstGeom prst="rect">
            <a:avLst/>
          </a:prstGeom>
        </p:spPr>
      </p:pic>
    </p:spTree>
    <p:extLst>
      <p:ext uri="{BB962C8B-B14F-4D97-AF65-F5344CB8AC3E}">
        <p14:creationId xmlns:p14="http://schemas.microsoft.com/office/powerpoint/2010/main" val="4287172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0784" y="175385"/>
            <a:ext cx="4056431" cy="769441"/>
          </a:xfrm>
          <a:prstGeom prst="rect">
            <a:avLst/>
          </a:prstGeom>
          <a:noFill/>
        </p:spPr>
        <p:txBody>
          <a:bodyPr wrap="none" rtlCol="0">
            <a:spAutoFit/>
          </a:bodyPr>
          <a:lstStyle/>
          <a:p>
            <a:pPr algn="ctr"/>
            <a:r>
              <a:rPr lang="en-US" sz="4400" b="1" dirty="0" smtClean="0">
                <a:latin typeface="Times New Roman" panose="02020603050405020304" pitchFamily="18" charset="0"/>
                <a:cs typeface="Times New Roman" panose="02020603050405020304" pitchFamily="18" charset="0"/>
              </a:rPr>
              <a:t>Key Vocabulary</a:t>
            </a:r>
            <a:endParaRPr lang="en-US" sz="44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83177" y="944826"/>
            <a:ext cx="6091646" cy="8217634"/>
          </a:xfrm>
          <a:prstGeom prst="rect">
            <a:avLst/>
          </a:prstGeom>
          <a:noFill/>
        </p:spPr>
        <p:txBody>
          <a:bodyPr wrap="square" rtlCol="0">
            <a:spAutoFit/>
          </a:bodyPr>
          <a:lstStyle/>
          <a:p>
            <a:r>
              <a:rPr lang="en-US" sz="1600" b="1" dirty="0" smtClean="0">
                <a:solidFill>
                  <a:prstClr val="black"/>
                </a:solidFill>
                <a:latin typeface="Times New Roman" panose="02020603050405020304" pitchFamily="18" charset="0"/>
                <a:cs typeface="Times New Roman" panose="02020603050405020304" pitchFamily="18" charset="0"/>
              </a:rPr>
              <a:t>Sea </a:t>
            </a:r>
            <a:r>
              <a:rPr lang="en-US" sz="1600" b="1" dirty="0">
                <a:solidFill>
                  <a:prstClr val="black"/>
                </a:solidFill>
                <a:latin typeface="Times New Roman" panose="02020603050405020304" pitchFamily="18" charset="0"/>
                <a:cs typeface="Times New Roman" panose="02020603050405020304" pitchFamily="18" charset="0"/>
              </a:rPr>
              <a:t>Ice:  ice formed by the freezing of seawater :  masses of floating ice that have drifted to sea </a:t>
            </a:r>
            <a:endParaRPr lang="en-US" sz="1600" b="1" dirty="0" smtClean="0">
              <a:solidFill>
                <a:prstClr val="black"/>
              </a:solidFill>
              <a:latin typeface="Times New Roman" panose="02020603050405020304" pitchFamily="18" charset="0"/>
              <a:cs typeface="Times New Roman" panose="02020603050405020304" pitchFamily="18" charset="0"/>
            </a:endParaRPr>
          </a:p>
          <a:p>
            <a:endParaRPr lang="en-US" sz="1600" b="1" dirty="0">
              <a:solidFill>
                <a:prstClr val="black"/>
              </a:solidFill>
              <a:latin typeface="Times New Roman" panose="02020603050405020304" pitchFamily="18" charset="0"/>
              <a:cs typeface="Times New Roman" panose="02020603050405020304" pitchFamily="18" charset="0"/>
            </a:endParaRPr>
          </a:p>
          <a:p>
            <a:r>
              <a:rPr lang="en-US" sz="1600" b="1" dirty="0">
                <a:solidFill>
                  <a:prstClr val="black"/>
                </a:solidFill>
                <a:latin typeface="Times New Roman" panose="02020603050405020304" pitchFamily="18" charset="0"/>
                <a:cs typeface="Times New Roman" panose="02020603050405020304" pitchFamily="18" charset="0"/>
              </a:rPr>
              <a:t>Predator:  an animal that lives by killing and eating other animals : an animal that preys on other animals</a:t>
            </a:r>
            <a:endParaRPr lang="en-US" sz="1600" b="1" dirty="0" smtClean="0">
              <a:solidFill>
                <a:prstClr val="black"/>
              </a:solidFill>
              <a:latin typeface="Times New Roman" panose="02020603050405020304" pitchFamily="18" charset="0"/>
              <a:cs typeface="Times New Roman" panose="02020603050405020304" pitchFamily="18" charset="0"/>
            </a:endParaRPr>
          </a:p>
          <a:p>
            <a:endParaRPr lang="en-US" sz="1600" b="1" dirty="0">
              <a:solidFill>
                <a:prstClr val="black"/>
              </a:solidFill>
              <a:latin typeface="Times New Roman" panose="02020603050405020304" pitchFamily="18" charset="0"/>
              <a:cs typeface="Times New Roman" panose="02020603050405020304" pitchFamily="18" charset="0"/>
            </a:endParaRPr>
          </a:p>
          <a:p>
            <a:r>
              <a:rPr lang="en-US" sz="1600" b="1" dirty="0">
                <a:solidFill>
                  <a:prstClr val="black"/>
                </a:solidFill>
                <a:latin typeface="Times New Roman" panose="02020603050405020304" pitchFamily="18" charset="0"/>
                <a:cs typeface="Times New Roman" panose="02020603050405020304" pitchFamily="18" charset="0"/>
              </a:rPr>
              <a:t>Prey:  an animal that is hunted or killed by another animal for food</a:t>
            </a:r>
            <a:endParaRPr lang="en-US" sz="1600" b="1" dirty="0" smtClean="0">
              <a:solidFill>
                <a:prstClr val="black"/>
              </a:solidFill>
              <a:latin typeface="Times New Roman" panose="02020603050405020304" pitchFamily="18" charset="0"/>
              <a:cs typeface="Times New Roman" panose="02020603050405020304" pitchFamily="18" charset="0"/>
            </a:endParaRPr>
          </a:p>
          <a:p>
            <a:endParaRPr lang="en-US" sz="1600" b="1" dirty="0">
              <a:solidFill>
                <a:prstClr val="black"/>
              </a:solidFill>
              <a:latin typeface="Times New Roman" panose="02020603050405020304" pitchFamily="18" charset="0"/>
              <a:cs typeface="Times New Roman" panose="02020603050405020304" pitchFamily="18" charset="0"/>
            </a:endParaRPr>
          </a:p>
          <a:p>
            <a:r>
              <a:rPr lang="en-US" sz="1600" b="1" dirty="0" smtClean="0">
                <a:solidFill>
                  <a:prstClr val="black"/>
                </a:solidFill>
                <a:latin typeface="Times New Roman" panose="02020603050405020304" pitchFamily="18" charset="0"/>
                <a:cs typeface="Times New Roman" panose="02020603050405020304" pitchFamily="18" charset="0"/>
              </a:rPr>
              <a:t>Polar </a:t>
            </a:r>
            <a:r>
              <a:rPr lang="en-US" sz="1600" b="1" dirty="0">
                <a:solidFill>
                  <a:prstClr val="black"/>
                </a:solidFill>
                <a:latin typeface="Times New Roman" panose="02020603050405020304" pitchFamily="18" charset="0"/>
                <a:cs typeface="Times New Roman" panose="02020603050405020304" pitchFamily="18" charset="0"/>
              </a:rPr>
              <a:t>Bears International:  the world's leading polar bear conservation organization. Their research, education, and action programs address the issues that are endangering polar bears.</a:t>
            </a:r>
            <a:endParaRPr lang="en-US" sz="1600" b="1" dirty="0" smtClean="0">
              <a:solidFill>
                <a:prstClr val="black"/>
              </a:solidFill>
              <a:latin typeface="Times New Roman" panose="02020603050405020304" pitchFamily="18" charset="0"/>
              <a:cs typeface="Times New Roman" panose="02020603050405020304" pitchFamily="18" charset="0"/>
            </a:endParaRPr>
          </a:p>
          <a:p>
            <a:endParaRPr lang="en-US" sz="1600" b="1" dirty="0">
              <a:solidFill>
                <a:prstClr val="black"/>
              </a:solidFill>
              <a:latin typeface="Times New Roman" panose="02020603050405020304" pitchFamily="18" charset="0"/>
              <a:cs typeface="Times New Roman" panose="02020603050405020304" pitchFamily="18" charset="0"/>
            </a:endParaRPr>
          </a:p>
          <a:p>
            <a:r>
              <a:rPr lang="en-US" sz="1600" b="1" dirty="0">
                <a:solidFill>
                  <a:prstClr val="black"/>
                </a:solidFill>
                <a:latin typeface="Times New Roman" panose="02020603050405020304" pitchFamily="18" charset="0"/>
                <a:cs typeface="Times New Roman" panose="02020603050405020304" pitchFamily="18" charset="0"/>
              </a:rPr>
              <a:t>Norwegian Arctic</a:t>
            </a:r>
            <a:r>
              <a:rPr lang="en-US" sz="1600" b="1" dirty="0" smtClean="0">
                <a:solidFill>
                  <a:prstClr val="black"/>
                </a:solidFill>
                <a:latin typeface="Times New Roman" panose="02020603050405020304" pitchFamily="18" charset="0"/>
                <a:cs typeface="Times New Roman" panose="02020603050405020304" pitchFamily="18" charset="0"/>
              </a:rPr>
              <a:t>:  The </a:t>
            </a:r>
            <a:r>
              <a:rPr lang="en-US" sz="1600" b="1" dirty="0">
                <a:solidFill>
                  <a:prstClr val="black"/>
                </a:solidFill>
                <a:latin typeface="Times New Roman" panose="02020603050405020304" pitchFamily="18" charset="0"/>
                <a:cs typeface="Times New Roman" panose="02020603050405020304" pitchFamily="18" charset="0"/>
              </a:rPr>
              <a:t>land on the Arctic Circle is divided among eight countries: Norway, Sweden, Finland, Russia, the United States (Alaska), Canada, Denmark (Greenland), and Iceland</a:t>
            </a:r>
            <a:endParaRPr lang="en-US" sz="1600" b="1" dirty="0" smtClean="0">
              <a:solidFill>
                <a:prstClr val="black"/>
              </a:solidFill>
              <a:latin typeface="Times New Roman" panose="02020603050405020304" pitchFamily="18" charset="0"/>
              <a:cs typeface="Times New Roman" panose="02020603050405020304" pitchFamily="18" charset="0"/>
            </a:endParaRPr>
          </a:p>
          <a:p>
            <a:endParaRPr lang="en-US" sz="1600" b="1" dirty="0">
              <a:solidFill>
                <a:prstClr val="black"/>
              </a:solidFill>
              <a:latin typeface="Times New Roman" panose="02020603050405020304" pitchFamily="18" charset="0"/>
              <a:cs typeface="Times New Roman" panose="02020603050405020304" pitchFamily="18" charset="0"/>
            </a:endParaRPr>
          </a:p>
          <a:p>
            <a:r>
              <a:rPr lang="en-US" sz="1600" b="1" dirty="0" smtClean="0">
                <a:solidFill>
                  <a:prstClr val="black"/>
                </a:solidFill>
                <a:latin typeface="Times New Roman" panose="02020603050405020304" pitchFamily="18" charset="0"/>
                <a:cs typeface="Times New Roman" panose="02020603050405020304" pitchFamily="18" charset="0"/>
              </a:rPr>
              <a:t>Surf </a:t>
            </a:r>
            <a:r>
              <a:rPr lang="en-US" sz="1600" b="1" dirty="0">
                <a:solidFill>
                  <a:prstClr val="black"/>
                </a:solidFill>
                <a:latin typeface="Times New Roman" panose="02020603050405020304" pitchFamily="18" charset="0"/>
                <a:cs typeface="Times New Roman" panose="02020603050405020304" pitchFamily="18" charset="0"/>
              </a:rPr>
              <a:t>and Turf:  a dish containing both seafood and meat, typically shellfish and </a:t>
            </a:r>
            <a:r>
              <a:rPr lang="en-US" sz="1600" b="1" dirty="0" smtClean="0">
                <a:solidFill>
                  <a:prstClr val="black"/>
                </a:solidFill>
                <a:latin typeface="Times New Roman" panose="02020603050405020304" pitchFamily="18" charset="0"/>
                <a:cs typeface="Times New Roman" panose="02020603050405020304" pitchFamily="18" charset="0"/>
              </a:rPr>
              <a:t>steak</a:t>
            </a:r>
            <a:endParaRPr lang="en-US" sz="1600" b="1" dirty="0">
              <a:solidFill>
                <a:prstClr val="black"/>
              </a:solidFill>
              <a:latin typeface="Times New Roman" panose="02020603050405020304" pitchFamily="18" charset="0"/>
              <a:cs typeface="Times New Roman" panose="02020603050405020304" pitchFamily="18" charset="0"/>
            </a:endParaRPr>
          </a:p>
          <a:p>
            <a:endParaRPr lang="en-US" sz="1600" b="1" dirty="0" smtClean="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Snow geese:  a gregarious goose that breeds in Arctic Canada and Greenland, typically having white plumage with black wing tips</a:t>
            </a:r>
            <a:endParaRPr lang="en-US" sz="1600" b="1" dirty="0" smtClean="0">
              <a:latin typeface="Times New Roman" panose="02020603050405020304" pitchFamily="18" charset="0"/>
              <a:cs typeface="Times New Roman" panose="02020603050405020304" pitchFamily="18" charset="0"/>
            </a:endParaRPr>
          </a:p>
          <a:p>
            <a:endParaRPr lang="en-US" sz="1600" b="1" dirty="0" smtClean="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Vertebrate zoologist: biological discipline that consists of the study of Vertebrate animals, i.e. animals with a backbone such as fish, amphibians, reptiles, birds and mammals </a:t>
            </a:r>
            <a:endParaRPr lang="en-US" sz="1600" b="1" dirty="0" smtClean="0">
              <a:latin typeface="Times New Roman" panose="02020603050405020304" pitchFamily="18" charset="0"/>
              <a:cs typeface="Times New Roman" panose="02020603050405020304" pitchFamily="18" charset="0"/>
            </a:endParaRPr>
          </a:p>
          <a:p>
            <a:endParaRPr lang="en-US" sz="1600" b="1" dirty="0" smtClean="0">
              <a:latin typeface="Times New Roman" panose="02020603050405020304" pitchFamily="18" charset="0"/>
              <a:cs typeface="Times New Roman" panose="02020603050405020304" pitchFamily="18" charset="0"/>
            </a:endParaRPr>
          </a:p>
          <a:p>
            <a:r>
              <a:rPr lang="en-US" sz="1600" b="1" dirty="0" smtClean="0">
                <a:latin typeface="Times New Roman" panose="02020603050405020304" pitchFamily="18" charset="0"/>
                <a:cs typeface="Times New Roman" panose="02020603050405020304" pitchFamily="18" charset="0"/>
              </a:rPr>
              <a:t>Population</a:t>
            </a:r>
            <a:r>
              <a:rPr lang="en-US" sz="1600" b="1" dirty="0">
                <a:latin typeface="Times New Roman" panose="02020603050405020304" pitchFamily="18" charset="0"/>
                <a:cs typeface="Times New Roman" panose="02020603050405020304" pitchFamily="18" charset="0"/>
              </a:rPr>
              <a:t>:  a group of people or animals of a particular kind that live in a place</a:t>
            </a:r>
            <a:endParaRPr lang="en-US" sz="1600" b="1" dirty="0" smtClean="0">
              <a:latin typeface="Times New Roman" panose="02020603050405020304" pitchFamily="18" charset="0"/>
              <a:cs typeface="Times New Roman" panose="02020603050405020304" pitchFamily="18" charset="0"/>
            </a:endParaRPr>
          </a:p>
          <a:p>
            <a:endParaRPr lang="en-US" sz="1600" b="1" dirty="0" smtClean="0">
              <a:latin typeface="Times New Roman" panose="02020603050405020304" pitchFamily="18" charset="0"/>
              <a:cs typeface="Times New Roman" panose="02020603050405020304" pitchFamily="18" charset="0"/>
            </a:endParaRPr>
          </a:p>
          <a:p>
            <a:r>
              <a:rPr lang="en-US" sz="1600" b="1" dirty="0" smtClean="0">
                <a:latin typeface="Times New Roman" panose="02020603050405020304" pitchFamily="18" charset="0"/>
                <a:cs typeface="Times New Roman" panose="02020603050405020304" pitchFamily="18" charset="0"/>
              </a:rPr>
              <a:t>Hibernate:  to </a:t>
            </a:r>
            <a:r>
              <a:rPr lang="en-US" sz="1600" b="1" dirty="0">
                <a:latin typeface="Times New Roman" panose="02020603050405020304" pitchFamily="18" charset="0"/>
                <a:cs typeface="Times New Roman" panose="02020603050405020304" pitchFamily="18" charset="0"/>
              </a:rPr>
              <a:t>spend the winter sleeping or resting  </a:t>
            </a:r>
            <a:endParaRPr lang="en-US" sz="1600" b="1" dirty="0" smtClean="0">
              <a:latin typeface="Times New Roman" panose="02020603050405020304" pitchFamily="18" charset="0"/>
              <a:cs typeface="Times New Roman" panose="02020603050405020304" pitchFamily="18" charset="0"/>
            </a:endParaRPr>
          </a:p>
          <a:p>
            <a:endParaRPr lang="en-US" sz="1600" b="1" dirty="0" smtClean="0">
              <a:latin typeface="Times New Roman" panose="02020603050405020304" pitchFamily="18" charset="0"/>
              <a:cs typeface="Times New Roman" panose="02020603050405020304" pitchFamily="18" charset="0"/>
            </a:endParaRPr>
          </a:p>
          <a:p>
            <a:r>
              <a:rPr lang="en-US" sz="1600" b="1" dirty="0" smtClean="0">
                <a:latin typeface="Times New Roman" panose="02020603050405020304" pitchFamily="18" charset="0"/>
                <a:cs typeface="Times New Roman" panose="02020603050405020304" pitchFamily="18" charset="0"/>
              </a:rPr>
              <a:t>Forage</a:t>
            </a:r>
            <a:r>
              <a:rPr lang="en-US" sz="1600" b="1" dirty="0">
                <a:latin typeface="Times New Roman" panose="02020603050405020304" pitchFamily="18" charset="0"/>
                <a:cs typeface="Times New Roman" panose="02020603050405020304" pitchFamily="18" charset="0"/>
              </a:rPr>
              <a:t>:  food for animals especially when taken by browsing or grazing</a:t>
            </a:r>
          </a:p>
        </p:txBody>
      </p:sp>
    </p:spTree>
    <p:extLst>
      <p:ext uri="{BB962C8B-B14F-4D97-AF65-F5344CB8AC3E}">
        <p14:creationId xmlns:p14="http://schemas.microsoft.com/office/powerpoint/2010/main" val="1900837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88360"/>
            <a:ext cx="5943600" cy="7786747"/>
          </a:xfrm>
          <a:prstGeom prst="rect">
            <a:avLst/>
          </a:prstGeom>
        </p:spPr>
        <p:txBody>
          <a:bodyPr wrap="square">
            <a:spAutoFit/>
          </a:bodyPr>
          <a:lstStyle/>
          <a:p>
            <a:pPr algn="ctr"/>
            <a:r>
              <a:rPr lang="en-US" sz="1600" b="1" dirty="0" smtClean="0">
                <a:latin typeface="Times New Roman" panose="02020603050405020304" pitchFamily="18" charset="0"/>
                <a:cs typeface="Times New Roman" panose="02020603050405020304" pitchFamily="18" charset="0"/>
              </a:rPr>
              <a:t>Divide by Category</a:t>
            </a:r>
          </a:p>
          <a:p>
            <a:pPr algn="ctr"/>
            <a:endParaRPr lang="en-US" sz="1600" b="1" dirty="0" smtClean="0">
              <a:latin typeface="Times New Roman" panose="02020603050405020304" pitchFamily="18" charset="0"/>
              <a:cs typeface="Times New Roman" panose="02020603050405020304" pitchFamily="18" charset="0"/>
            </a:endParaRPr>
          </a:p>
          <a:p>
            <a:r>
              <a:rPr lang="en-US" sz="1600" b="1" dirty="0" smtClean="0">
                <a:latin typeface="Times New Roman" panose="02020603050405020304" pitchFamily="18" charset="0"/>
                <a:cs typeface="Times New Roman" panose="02020603050405020304" pitchFamily="18" charset="0"/>
              </a:rPr>
              <a:t>What does the text say?</a:t>
            </a:r>
          </a:p>
          <a:p>
            <a:r>
              <a:rPr lang="en-US" sz="1200" dirty="0" smtClean="0">
                <a:latin typeface="Times New Roman" panose="02020603050405020304" pitchFamily="18" charset="0"/>
                <a:cs typeface="Times New Roman" panose="02020603050405020304" pitchFamily="18" charset="0"/>
              </a:rPr>
              <a:t>In paragraph 1, highlight the problem that polar bears face, and how this effects the way they have been acting.</a:t>
            </a:r>
          </a:p>
          <a:p>
            <a:r>
              <a:rPr lang="en-US" sz="1200" dirty="0" smtClean="0">
                <a:latin typeface="Times New Roman" panose="02020603050405020304" pitchFamily="18" charset="0"/>
                <a:cs typeface="Times New Roman" panose="02020603050405020304" pitchFamily="18" charset="0"/>
              </a:rPr>
              <a:t>In paragraph </a:t>
            </a:r>
            <a:r>
              <a:rPr lang="en-US" sz="1200" dirty="0">
                <a:latin typeface="Times New Roman" panose="02020603050405020304" pitchFamily="18" charset="0"/>
                <a:cs typeface="Times New Roman" panose="02020603050405020304" pitchFamily="18" charset="0"/>
              </a:rPr>
              <a:t>1</a:t>
            </a:r>
            <a:r>
              <a:rPr lang="en-US" sz="1200" dirty="0" smtClean="0">
                <a:latin typeface="Times New Roman" panose="02020603050405020304" pitchFamily="18" charset="0"/>
                <a:cs typeface="Times New Roman" panose="02020603050405020304" pitchFamily="18" charset="0"/>
              </a:rPr>
              <a:t>, highlight the data that discussed by Polar Bear International</a:t>
            </a:r>
          </a:p>
          <a:p>
            <a:r>
              <a:rPr lang="en-US" sz="1200" dirty="0" smtClean="0">
                <a:latin typeface="Times New Roman" panose="02020603050405020304" pitchFamily="18" charset="0"/>
                <a:cs typeface="Times New Roman" panose="02020603050405020304" pitchFamily="18" charset="0"/>
              </a:rPr>
              <a:t>In paragraph 2, highlight the scientist’s 10 year plan</a:t>
            </a:r>
          </a:p>
          <a:p>
            <a:pPr lvl="0"/>
            <a:r>
              <a:rPr lang="en-US" sz="1200" dirty="0">
                <a:solidFill>
                  <a:prstClr val="black"/>
                </a:solidFill>
                <a:latin typeface="Times New Roman" panose="02020603050405020304" pitchFamily="18" charset="0"/>
                <a:cs typeface="Times New Roman" panose="02020603050405020304" pitchFamily="18" charset="0"/>
              </a:rPr>
              <a:t>In paragraph </a:t>
            </a:r>
            <a:r>
              <a:rPr lang="en-US" sz="1200" dirty="0" smtClean="0">
                <a:solidFill>
                  <a:prstClr val="black"/>
                </a:solidFill>
                <a:latin typeface="Times New Roman" panose="02020603050405020304" pitchFamily="18" charset="0"/>
                <a:cs typeface="Times New Roman" panose="02020603050405020304" pitchFamily="18" charset="0"/>
              </a:rPr>
              <a:t>3, </a:t>
            </a:r>
            <a:r>
              <a:rPr lang="en-US" sz="1200" dirty="0">
                <a:solidFill>
                  <a:prstClr val="black"/>
                </a:solidFill>
                <a:latin typeface="Times New Roman" panose="02020603050405020304" pitchFamily="18" charset="0"/>
                <a:cs typeface="Times New Roman" panose="02020603050405020304" pitchFamily="18" charset="0"/>
              </a:rPr>
              <a:t>highlight the strange behavior of the polar </a:t>
            </a:r>
            <a:r>
              <a:rPr lang="en-US" sz="1200" dirty="0" smtClean="0">
                <a:solidFill>
                  <a:prstClr val="black"/>
                </a:solidFill>
                <a:latin typeface="Times New Roman" panose="02020603050405020304" pitchFamily="18" charset="0"/>
                <a:cs typeface="Times New Roman" panose="02020603050405020304" pitchFamily="18" charset="0"/>
              </a:rPr>
              <a:t>bears</a:t>
            </a:r>
            <a:endParaRPr lang="en-US" sz="1200" dirty="0">
              <a:solidFill>
                <a:prstClr val="black"/>
              </a:solidFill>
              <a:latin typeface="Times New Roman" panose="02020603050405020304" pitchFamily="18" charset="0"/>
              <a:cs typeface="Times New Roman" panose="02020603050405020304" pitchFamily="18" charset="0"/>
            </a:endParaRPr>
          </a:p>
          <a:p>
            <a:r>
              <a:rPr lang="en-US" sz="1200" dirty="0" smtClean="0">
                <a:latin typeface="Times New Roman" panose="02020603050405020304" pitchFamily="18" charset="0"/>
                <a:cs typeface="Times New Roman" panose="02020603050405020304" pitchFamily="18" charset="0"/>
              </a:rPr>
              <a:t>In paragraph 4, highlight the likely cause of the strange behavior </a:t>
            </a:r>
          </a:p>
          <a:p>
            <a:r>
              <a:rPr lang="en-US" sz="1200" dirty="0" smtClean="0">
                <a:latin typeface="Times New Roman" panose="02020603050405020304" pitchFamily="18" charset="0"/>
                <a:cs typeface="Times New Roman" panose="02020603050405020304" pitchFamily="18" charset="0"/>
              </a:rPr>
              <a:t>In paragraph 7, highlight the alternative food source for polar bears</a:t>
            </a:r>
          </a:p>
          <a:p>
            <a:r>
              <a:rPr lang="en-US" sz="1200" dirty="0" smtClean="0">
                <a:latin typeface="Times New Roman" panose="02020603050405020304" pitchFamily="18" charset="0"/>
                <a:cs typeface="Times New Roman" panose="02020603050405020304" pitchFamily="18" charset="0"/>
              </a:rPr>
              <a:t>In paragraph 10, highlight the cause of the food shortage for polar bears</a:t>
            </a:r>
          </a:p>
          <a:p>
            <a:r>
              <a:rPr lang="en-US" sz="1200" dirty="0" smtClean="0">
                <a:latin typeface="Times New Roman" panose="02020603050405020304" pitchFamily="18" charset="0"/>
                <a:cs typeface="Times New Roman" panose="02020603050405020304" pitchFamily="18" charset="0"/>
              </a:rPr>
              <a:t>In paragraph 11, highlight the key research discovered about polar bear hibernation</a:t>
            </a:r>
          </a:p>
          <a:p>
            <a:r>
              <a:rPr lang="en-US" sz="1200" dirty="0">
                <a:latin typeface="Times New Roman" panose="02020603050405020304" pitchFamily="18" charset="0"/>
                <a:cs typeface="Times New Roman" panose="02020603050405020304" pitchFamily="18" charset="0"/>
              </a:rPr>
              <a:t>In paragraph 12, </a:t>
            </a:r>
            <a:r>
              <a:rPr lang="en-US" sz="1200" dirty="0" smtClean="0">
                <a:latin typeface="Times New Roman" panose="02020603050405020304" pitchFamily="18" charset="0"/>
                <a:cs typeface="Times New Roman" panose="02020603050405020304" pitchFamily="18" charset="0"/>
              </a:rPr>
              <a:t>highlight the modifications the town </a:t>
            </a:r>
            <a:r>
              <a:rPr lang="en-US" sz="1200" dirty="0">
                <a:latin typeface="Times New Roman" panose="02020603050405020304" pitchFamily="18" charset="0"/>
                <a:cs typeface="Times New Roman" panose="02020603050405020304" pitchFamily="18" charset="0"/>
              </a:rPr>
              <a:t>of Arviat </a:t>
            </a:r>
            <a:r>
              <a:rPr lang="en-US" sz="1200" dirty="0" smtClean="0">
                <a:latin typeface="Times New Roman" panose="02020603050405020304" pitchFamily="18" charset="0"/>
                <a:cs typeface="Times New Roman" panose="02020603050405020304" pitchFamily="18" charset="0"/>
              </a:rPr>
              <a:t>made during Halloween</a:t>
            </a:r>
          </a:p>
          <a:p>
            <a:r>
              <a:rPr lang="en-US" sz="1200" dirty="0" smtClean="0">
                <a:latin typeface="Times New Roman" panose="02020603050405020304" pitchFamily="18" charset="0"/>
                <a:cs typeface="Times New Roman" panose="02020603050405020304" pitchFamily="18" charset="0"/>
              </a:rPr>
              <a:t>In paragraph 13, highlight the text that tells what polar bears will need to do until climate change is under control</a:t>
            </a:r>
          </a:p>
          <a:p>
            <a:endParaRPr lang="en-US" sz="1200" dirty="0">
              <a:latin typeface="Times New Roman" panose="02020603050405020304" pitchFamily="18" charset="0"/>
              <a:cs typeface="Times New Roman" panose="02020603050405020304" pitchFamily="18" charset="0"/>
            </a:endParaRPr>
          </a:p>
          <a:p>
            <a:r>
              <a:rPr lang="en-US" sz="1600" b="1" dirty="0" smtClean="0">
                <a:latin typeface="Times New Roman" panose="02020603050405020304" pitchFamily="18" charset="0"/>
                <a:cs typeface="Times New Roman" panose="02020603050405020304" pitchFamily="18" charset="0"/>
              </a:rPr>
              <a:t>How does the text say it?</a:t>
            </a:r>
            <a:endParaRPr lang="en-US" sz="1600" b="1" dirty="0">
              <a:latin typeface="Times New Roman" panose="02020603050405020304" pitchFamily="18" charset="0"/>
              <a:cs typeface="Times New Roman" panose="02020603050405020304" pitchFamily="18" charset="0"/>
            </a:endParaRPr>
          </a:p>
          <a:p>
            <a:r>
              <a:rPr lang="en-US" sz="1200" dirty="0" smtClean="0">
                <a:latin typeface="Times New Roman" panose="02020603050405020304" pitchFamily="18" charset="0"/>
                <a:cs typeface="Times New Roman" panose="02020603050405020304" pitchFamily="18" charset="0"/>
              </a:rPr>
              <a:t>Highlight the title of the article AND the date it was written</a:t>
            </a:r>
          </a:p>
          <a:p>
            <a:r>
              <a:rPr lang="en-US" sz="1200" dirty="0" smtClean="0">
                <a:latin typeface="Times New Roman" panose="02020603050405020304" pitchFamily="18" charset="0"/>
                <a:cs typeface="Times New Roman" panose="02020603050405020304" pitchFamily="18" charset="0"/>
              </a:rPr>
              <a:t>Highlight the name of the periodical that published this article</a:t>
            </a:r>
          </a:p>
          <a:p>
            <a:r>
              <a:rPr lang="en-US" sz="1200" dirty="0" smtClean="0">
                <a:latin typeface="Times New Roman" panose="02020603050405020304" pitchFamily="18" charset="0"/>
                <a:cs typeface="Times New Roman" panose="02020603050405020304" pitchFamily="18" charset="0"/>
              </a:rPr>
              <a:t>Highlight around the pictures</a:t>
            </a:r>
          </a:p>
          <a:p>
            <a:r>
              <a:rPr lang="en-US" sz="1200" dirty="0" smtClean="0">
                <a:latin typeface="Times New Roman" panose="02020603050405020304" pitchFamily="18" charset="0"/>
                <a:cs typeface="Times New Roman" panose="02020603050405020304" pitchFamily="18" charset="0"/>
              </a:rPr>
              <a:t>Highlight the captions</a:t>
            </a:r>
          </a:p>
          <a:p>
            <a:r>
              <a:rPr lang="en-US" sz="1200" dirty="0" smtClean="0">
                <a:latin typeface="Times New Roman" panose="02020603050405020304" pitchFamily="18" charset="0"/>
                <a:cs typeface="Times New Roman" panose="02020603050405020304" pitchFamily="18" charset="0"/>
              </a:rPr>
              <a:t>Between paragraph 2 and 3, highlight the sentence that is bold and italicized </a:t>
            </a:r>
          </a:p>
          <a:p>
            <a:r>
              <a:rPr lang="en-US" sz="1200" dirty="0" smtClean="0">
                <a:latin typeface="Times New Roman" panose="02020603050405020304" pitchFamily="18" charset="0"/>
                <a:cs typeface="Times New Roman" panose="02020603050405020304" pitchFamily="18" charset="0"/>
              </a:rPr>
              <a:t>In paragraph 5, highlight the word that is a synonym for benefit or advantage</a:t>
            </a:r>
            <a:r>
              <a:rPr lang="en-US" sz="1200" dirty="0">
                <a:solidFill>
                  <a:prstClr val="black"/>
                </a:solidFill>
                <a:latin typeface="Times New Roman" panose="02020603050405020304" pitchFamily="18" charset="0"/>
                <a:cs typeface="Times New Roman" panose="02020603050405020304" pitchFamily="18" charset="0"/>
              </a:rPr>
              <a:t> </a:t>
            </a:r>
            <a:endParaRPr lang="en-US" sz="1200" dirty="0" smtClean="0">
              <a:solidFill>
                <a:prstClr val="black"/>
              </a:solidFill>
              <a:latin typeface="Times New Roman" panose="02020603050405020304" pitchFamily="18" charset="0"/>
              <a:cs typeface="Times New Roman" panose="02020603050405020304" pitchFamily="18" charset="0"/>
            </a:endParaRPr>
          </a:p>
          <a:p>
            <a:r>
              <a:rPr lang="en-US" sz="1200" dirty="0" smtClean="0">
                <a:solidFill>
                  <a:prstClr val="black"/>
                </a:solidFill>
                <a:latin typeface="Times New Roman" panose="02020603050405020304" pitchFamily="18" charset="0"/>
                <a:cs typeface="Times New Roman" panose="02020603050405020304" pitchFamily="18" charset="0"/>
              </a:rPr>
              <a:t>In paragraph 5, highlight the quotes by Peter </a:t>
            </a:r>
            <a:r>
              <a:rPr lang="en-US" sz="1200" dirty="0" err="1" smtClean="0">
                <a:solidFill>
                  <a:prstClr val="black"/>
                </a:solidFill>
                <a:latin typeface="Times New Roman" panose="02020603050405020304" pitchFamily="18" charset="0"/>
                <a:cs typeface="Times New Roman" panose="02020603050405020304" pitchFamily="18" charset="0"/>
              </a:rPr>
              <a:t>Ewins</a:t>
            </a:r>
            <a:endParaRPr lang="en-US" sz="1200" dirty="0" smtClean="0">
              <a:solidFill>
                <a:prstClr val="black"/>
              </a:solidFill>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In paragraph </a:t>
            </a:r>
            <a:r>
              <a:rPr lang="en-US" sz="1200" dirty="0" smtClean="0">
                <a:latin typeface="Times New Roman" panose="02020603050405020304" pitchFamily="18" charset="0"/>
                <a:cs typeface="Times New Roman" panose="02020603050405020304" pitchFamily="18" charset="0"/>
              </a:rPr>
              <a:t>8, </a:t>
            </a:r>
            <a:r>
              <a:rPr lang="en-US" sz="1200" dirty="0">
                <a:latin typeface="Times New Roman" panose="02020603050405020304" pitchFamily="18" charset="0"/>
                <a:cs typeface="Times New Roman" panose="02020603050405020304" pitchFamily="18" charset="0"/>
              </a:rPr>
              <a:t>highlight the quotes by Peter </a:t>
            </a:r>
            <a:r>
              <a:rPr lang="en-US" sz="1200" dirty="0" err="1" smtClean="0">
                <a:latin typeface="Times New Roman" panose="02020603050405020304" pitchFamily="18" charset="0"/>
                <a:cs typeface="Times New Roman" panose="02020603050405020304" pitchFamily="18" charset="0"/>
              </a:rPr>
              <a:t>Ewins</a:t>
            </a:r>
            <a:endParaRPr lang="en-US" sz="1200" dirty="0" smtClean="0">
              <a:latin typeface="Times New Roman" panose="02020603050405020304" pitchFamily="18" charset="0"/>
              <a:cs typeface="Times New Roman" panose="02020603050405020304" pitchFamily="18" charset="0"/>
            </a:endParaRPr>
          </a:p>
          <a:p>
            <a:r>
              <a:rPr lang="en-US" sz="1200" dirty="0" smtClean="0">
                <a:latin typeface="Times New Roman" panose="02020603050405020304" pitchFamily="18" charset="0"/>
                <a:cs typeface="Times New Roman" panose="02020603050405020304" pitchFamily="18" charset="0"/>
              </a:rPr>
              <a:t>In paragraph 9, highlight </a:t>
            </a:r>
            <a:r>
              <a:rPr lang="en-US" sz="1200" dirty="0">
                <a:latin typeface="Times New Roman" panose="02020603050405020304" pitchFamily="18" charset="0"/>
                <a:cs typeface="Times New Roman" panose="02020603050405020304" pitchFamily="18" charset="0"/>
              </a:rPr>
              <a:t>the </a:t>
            </a:r>
            <a:r>
              <a:rPr lang="en-US" sz="1200" dirty="0" smtClean="0">
                <a:latin typeface="Times New Roman" panose="02020603050405020304" pitchFamily="18" charset="0"/>
                <a:cs typeface="Times New Roman" panose="02020603050405020304" pitchFamily="18" charset="0"/>
              </a:rPr>
              <a:t>text that tells the reader who Karyn Rode is</a:t>
            </a:r>
          </a:p>
          <a:p>
            <a:r>
              <a:rPr lang="en-US" sz="1200" dirty="0" smtClean="0">
                <a:latin typeface="Times New Roman" panose="02020603050405020304" pitchFamily="18" charset="0"/>
                <a:cs typeface="Times New Roman" panose="02020603050405020304" pitchFamily="18" charset="0"/>
              </a:rPr>
              <a:t>In paragraph 12, highlight the text that tell the reader what a bear banger is</a:t>
            </a:r>
          </a:p>
          <a:p>
            <a:r>
              <a:rPr lang="en-US" sz="1200" dirty="0">
                <a:latin typeface="Times New Roman" panose="02020603050405020304" pitchFamily="18" charset="0"/>
                <a:cs typeface="Times New Roman" panose="02020603050405020304" pitchFamily="18" charset="0"/>
              </a:rPr>
              <a:t>In paragraph </a:t>
            </a:r>
            <a:r>
              <a:rPr lang="en-US" sz="1200" dirty="0" smtClean="0">
                <a:latin typeface="Times New Roman" panose="02020603050405020304" pitchFamily="18" charset="0"/>
                <a:cs typeface="Times New Roman" panose="02020603050405020304" pitchFamily="18" charset="0"/>
              </a:rPr>
              <a:t>13, </a:t>
            </a:r>
            <a:r>
              <a:rPr lang="en-US" sz="1200" dirty="0">
                <a:latin typeface="Times New Roman" panose="02020603050405020304" pitchFamily="18" charset="0"/>
                <a:cs typeface="Times New Roman" panose="02020603050405020304" pitchFamily="18" charset="0"/>
              </a:rPr>
              <a:t>highlight the quotes by Peter </a:t>
            </a:r>
            <a:r>
              <a:rPr lang="en-US" sz="1200" dirty="0" err="1">
                <a:latin typeface="Times New Roman" panose="02020603050405020304" pitchFamily="18" charset="0"/>
                <a:cs typeface="Times New Roman" panose="02020603050405020304" pitchFamily="18" charset="0"/>
              </a:rPr>
              <a:t>Ewins</a:t>
            </a:r>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sz="1600" b="1" dirty="0" smtClean="0">
                <a:latin typeface="Times New Roman" panose="02020603050405020304" pitchFamily="18" charset="0"/>
                <a:cs typeface="Times New Roman" panose="02020603050405020304" pitchFamily="18" charset="0"/>
              </a:rPr>
              <a:t>What does the text mean?</a:t>
            </a:r>
          </a:p>
          <a:p>
            <a:r>
              <a:rPr lang="en-US" sz="1200" dirty="0" smtClean="0">
                <a:latin typeface="Times New Roman" panose="02020603050405020304" pitchFamily="18" charset="0"/>
                <a:cs typeface="Times New Roman" panose="02020603050405020304" pitchFamily="18" charset="0"/>
              </a:rPr>
              <a:t>Using what you know about ecosystems, what do you predict will happen to the this area due to the change in the polar bears eating habits.  </a:t>
            </a:r>
          </a:p>
          <a:p>
            <a:endParaRPr lang="en-US" sz="1200" dirty="0" smtClean="0">
              <a:latin typeface="Times New Roman" panose="02020603050405020304" pitchFamily="18" charset="0"/>
              <a:cs typeface="Times New Roman" panose="02020603050405020304" pitchFamily="18" charset="0"/>
            </a:endParaRPr>
          </a:p>
          <a:p>
            <a:pPr lvl="0"/>
            <a:r>
              <a:rPr lang="en-US" sz="1200" dirty="0" smtClean="0">
                <a:solidFill>
                  <a:prstClr val="black"/>
                </a:solidFill>
                <a:latin typeface="Times New Roman" panose="02020603050405020304" pitchFamily="18" charset="0"/>
                <a:cs typeface="Times New Roman" panose="02020603050405020304" pitchFamily="18" charset="0"/>
              </a:rPr>
              <a:t>"As </a:t>
            </a:r>
            <a:r>
              <a:rPr lang="en-US" sz="1200" dirty="0">
                <a:solidFill>
                  <a:prstClr val="black"/>
                </a:solidFill>
                <a:latin typeface="Times New Roman" panose="02020603050405020304" pitchFamily="18" charset="0"/>
                <a:cs typeface="Times New Roman" panose="02020603050405020304" pitchFamily="18" charset="0"/>
              </a:rPr>
              <a:t>Sea Ice Shrinks, Can Polar Bears Survive on Land</a:t>
            </a:r>
            <a:r>
              <a:rPr lang="en-US" sz="1200" dirty="0" smtClean="0">
                <a:solidFill>
                  <a:prstClr val="black"/>
                </a:solidFill>
                <a:latin typeface="Times New Roman" panose="02020603050405020304" pitchFamily="18" charset="0"/>
                <a:cs typeface="Times New Roman" panose="02020603050405020304" pitchFamily="18" charset="0"/>
              </a:rPr>
              <a:t>?“ and "Polar </a:t>
            </a:r>
            <a:r>
              <a:rPr lang="en-US" sz="1200" dirty="0">
                <a:solidFill>
                  <a:prstClr val="black"/>
                </a:solidFill>
                <a:latin typeface="Times New Roman" panose="02020603050405020304" pitchFamily="18" charset="0"/>
                <a:cs typeface="Times New Roman" panose="02020603050405020304" pitchFamily="18" charset="0"/>
              </a:rPr>
              <a:t>Bears Turning to Goose Eggs to Survive Warming</a:t>
            </a:r>
            <a:r>
              <a:rPr lang="en-US" sz="1200" dirty="0" smtClean="0">
                <a:solidFill>
                  <a:prstClr val="black"/>
                </a:solidFill>
                <a:latin typeface="Times New Roman" panose="02020603050405020304" pitchFamily="18" charset="0"/>
                <a:cs typeface="Times New Roman" panose="02020603050405020304" pitchFamily="18" charset="0"/>
              </a:rPr>
              <a:t>?“ are also article by the National Geographic that discuss the polar </a:t>
            </a:r>
            <a:r>
              <a:rPr lang="en-US" sz="1200" dirty="0">
                <a:solidFill>
                  <a:prstClr val="black"/>
                </a:solidFill>
                <a:latin typeface="Times New Roman" panose="02020603050405020304" pitchFamily="18" charset="0"/>
                <a:cs typeface="Times New Roman" panose="02020603050405020304" pitchFamily="18" charset="0"/>
              </a:rPr>
              <a:t>b</a:t>
            </a:r>
            <a:r>
              <a:rPr lang="en-US" sz="1200" dirty="0" smtClean="0">
                <a:solidFill>
                  <a:prstClr val="black"/>
                </a:solidFill>
                <a:latin typeface="Times New Roman" panose="02020603050405020304" pitchFamily="18" charset="0"/>
                <a:cs typeface="Times New Roman" panose="02020603050405020304" pitchFamily="18" charset="0"/>
              </a:rPr>
              <a:t>ears.  Compare and contrast the article to the one we read today.   </a:t>
            </a:r>
            <a:endParaRPr lang="en-US" sz="1200" dirty="0">
              <a:solidFill>
                <a:prstClr val="black"/>
              </a:solidFill>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sz="1200" dirty="0" smtClean="0">
                <a:latin typeface="Times New Roman" panose="02020603050405020304" pitchFamily="18" charset="0"/>
                <a:cs typeface="Times New Roman" panose="02020603050405020304" pitchFamily="18" charset="0"/>
              </a:rPr>
              <a:t>Look online at the National Geographic “Polar </a:t>
            </a:r>
            <a:r>
              <a:rPr lang="en-US" sz="1200" dirty="0">
                <a:latin typeface="Times New Roman" panose="02020603050405020304" pitchFamily="18" charset="0"/>
                <a:cs typeface="Times New Roman" panose="02020603050405020304" pitchFamily="18" charset="0"/>
              </a:rPr>
              <a:t>Bear Watch </a:t>
            </a:r>
            <a:r>
              <a:rPr lang="en-US" sz="1200" dirty="0" smtClean="0">
                <a:latin typeface="Times New Roman" panose="02020603050405020304" pitchFamily="18" charset="0"/>
                <a:cs typeface="Times New Roman" panose="02020603050405020304" pitchFamily="18" charset="0"/>
              </a:rPr>
              <a:t>Blog.”  Write a blog or a comment to blog.</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11726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529</TotalTime>
  <Words>4098</Words>
  <Application>Microsoft Office PowerPoint</Application>
  <PresentationFormat>Letter Paper (8.5x11 in)</PresentationFormat>
  <Paragraphs>306</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System</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 Peters</dc:creator>
  <cp:lastModifiedBy>Diane Peters</cp:lastModifiedBy>
  <cp:revision>50</cp:revision>
  <dcterms:created xsi:type="dcterms:W3CDTF">2015-09-06T12:48:19Z</dcterms:created>
  <dcterms:modified xsi:type="dcterms:W3CDTF">2016-01-02T04:15:53Z</dcterms:modified>
</cp:coreProperties>
</file>