
<file path=[Content_Types].xml><?xml version="1.0" encoding="utf-8"?>
<Types xmlns="http://schemas.openxmlformats.org/package/2006/content-types">
  <Default Extension="png" ContentType="image/png"/>
  <Default Extension="tmp"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0" r:id="rId2"/>
    <p:sldId id="256" r:id="rId3"/>
    <p:sldId id="258" r:id="rId4"/>
    <p:sldId id="262" r:id="rId5"/>
    <p:sldId id="264" r:id="rId6"/>
    <p:sldId id="265" r:id="rId7"/>
    <p:sldId id="257" r:id="rId8"/>
    <p:sldId id="266" r:id="rId9"/>
    <p:sldId id="263" r:id="rId10"/>
    <p:sldId id="267" r:id="rId11"/>
  </p:sldIdLst>
  <p:sldSz cx="6858000" cy="9144000" type="letter"/>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56" userDrawn="1">
          <p15:clr>
            <a:srgbClr val="A4A3A4"/>
          </p15:clr>
        </p15:guide>
        <p15:guide id="2" pos="213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412" autoAdjust="0"/>
    <p:restoredTop sz="94660"/>
  </p:normalViewPr>
  <p:slideViewPr>
    <p:cSldViewPr snapToGrid="0" showGuides="1">
      <p:cViewPr varScale="1">
        <p:scale>
          <a:sx n="52" d="100"/>
          <a:sy n="52" d="100"/>
        </p:scale>
        <p:origin x="1254" y="78"/>
      </p:cViewPr>
      <p:guideLst>
        <p:guide orient="horz" pos="2856"/>
        <p:guide pos="213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smtClean="0"/>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B16F1AD-2D30-4FB8-A14C-6F0C32FF0AFF}" type="datetimeFigureOut">
              <a:rPr lang="en-US" smtClean="0"/>
              <a:t>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38F683-34ED-40CB-A458-E3238AD2CCE0}" type="slidenum">
              <a:rPr lang="en-US" smtClean="0"/>
              <a:t>‹#›</a:t>
            </a:fld>
            <a:endParaRPr lang="en-US"/>
          </a:p>
        </p:txBody>
      </p:sp>
    </p:spTree>
    <p:extLst>
      <p:ext uri="{BB962C8B-B14F-4D97-AF65-F5344CB8AC3E}">
        <p14:creationId xmlns:p14="http://schemas.microsoft.com/office/powerpoint/2010/main" val="20842555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B16F1AD-2D30-4FB8-A14C-6F0C32FF0AFF}" type="datetimeFigureOut">
              <a:rPr lang="en-US" smtClean="0"/>
              <a:t>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38F683-34ED-40CB-A458-E3238AD2CCE0}" type="slidenum">
              <a:rPr lang="en-US" smtClean="0"/>
              <a:t>‹#›</a:t>
            </a:fld>
            <a:endParaRPr lang="en-US"/>
          </a:p>
        </p:txBody>
      </p:sp>
    </p:spTree>
    <p:extLst>
      <p:ext uri="{BB962C8B-B14F-4D97-AF65-F5344CB8AC3E}">
        <p14:creationId xmlns:p14="http://schemas.microsoft.com/office/powerpoint/2010/main" val="36449152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B16F1AD-2D30-4FB8-A14C-6F0C32FF0AFF}" type="datetimeFigureOut">
              <a:rPr lang="en-US" smtClean="0"/>
              <a:t>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38F683-34ED-40CB-A458-E3238AD2CCE0}" type="slidenum">
              <a:rPr lang="en-US" smtClean="0"/>
              <a:t>‹#›</a:t>
            </a:fld>
            <a:endParaRPr lang="en-US"/>
          </a:p>
        </p:txBody>
      </p:sp>
    </p:spTree>
    <p:extLst>
      <p:ext uri="{BB962C8B-B14F-4D97-AF65-F5344CB8AC3E}">
        <p14:creationId xmlns:p14="http://schemas.microsoft.com/office/powerpoint/2010/main" val="2692640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B16F1AD-2D30-4FB8-A14C-6F0C32FF0AFF}" type="datetimeFigureOut">
              <a:rPr lang="en-US" smtClean="0"/>
              <a:t>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38F683-34ED-40CB-A458-E3238AD2CCE0}" type="slidenum">
              <a:rPr lang="en-US" smtClean="0"/>
              <a:t>‹#›</a:t>
            </a:fld>
            <a:endParaRPr lang="en-US"/>
          </a:p>
        </p:txBody>
      </p:sp>
    </p:spTree>
    <p:extLst>
      <p:ext uri="{BB962C8B-B14F-4D97-AF65-F5344CB8AC3E}">
        <p14:creationId xmlns:p14="http://schemas.microsoft.com/office/powerpoint/2010/main" val="36428834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smtClean="0"/>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B16F1AD-2D30-4FB8-A14C-6F0C32FF0AFF}" type="datetimeFigureOut">
              <a:rPr lang="en-US" smtClean="0"/>
              <a:t>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38F683-34ED-40CB-A458-E3238AD2CCE0}" type="slidenum">
              <a:rPr lang="en-US" smtClean="0"/>
              <a:t>‹#›</a:t>
            </a:fld>
            <a:endParaRPr lang="en-US"/>
          </a:p>
        </p:txBody>
      </p:sp>
    </p:spTree>
    <p:extLst>
      <p:ext uri="{BB962C8B-B14F-4D97-AF65-F5344CB8AC3E}">
        <p14:creationId xmlns:p14="http://schemas.microsoft.com/office/powerpoint/2010/main" val="31372145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B16F1AD-2D30-4FB8-A14C-6F0C32FF0AFF}" type="datetimeFigureOut">
              <a:rPr lang="en-US" smtClean="0"/>
              <a:t>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38F683-34ED-40CB-A458-E3238AD2CCE0}" type="slidenum">
              <a:rPr lang="en-US" smtClean="0"/>
              <a:t>‹#›</a:t>
            </a:fld>
            <a:endParaRPr lang="en-US"/>
          </a:p>
        </p:txBody>
      </p:sp>
    </p:spTree>
    <p:extLst>
      <p:ext uri="{BB962C8B-B14F-4D97-AF65-F5344CB8AC3E}">
        <p14:creationId xmlns:p14="http://schemas.microsoft.com/office/powerpoint/2010/main" val="187383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B16F1AD-2D30-4FB8-A14C-6F0C32FF0AFF}" type="datetimeFigureOut">
              <a:rPr lang="en-US" smtClean="0"/>
              <a:t>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38F683-34ED-40CB-A458-E3238AD2CCE0}" type="slidenum">
              <a:rPr lang="en-US" smtClean="0"/>
              <a:t>‹#›</a:t>
            </a:fld>
            <a:endParaRPr lang="en-US"/>
          </a:p>
        </p:txBody>
      </p:sp>
    </p:spTree>
    <p:extLst>
      <p:ext uri="{BB962C8B-B14F-4D97-AF65-F5344CB8AC3E}">
        <p14:creationId xmlns:p14="http://schemas.microsoft.com/office/powerpoint/2010/main" val="3846964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B16F1AD-2D30-4FB8-A14C-6F0C32FF0AFF}" type="datetimeFigureOut">
              <a:rPr lang="en-US" smtClean="0"/>
              <a:t>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38F683-34ED-40CB-A458-E3238AD2CCE0}" type="slidenum">
              <a:rPr lang="en-US" smtClean="0"/>
              <a:t>‹#›</a:t>
            </a:fld>
            <a:endParaRPr lang="en-US"/>
          </a:p>
        </p:txBody>
      </p:sp>
    </p:spTree>
    <p:extLst>
      <p:ext uri="{BB962C8B-B14F-4D97-AF65-F5344CB8AC3E}">
        <p14:creationId xmlns:p14="http://schemas.microsoft.com/office/powerpoint/2010/main" val="41308704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16F1AD-2D30-4FB8-A14C-6F0C32FF0AFF}" type="datetimeFigureOut">
              <a:rPr lang="en-US" smtClean="0"/>
              <a:t>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38F683-34ED-40CB-A458-E3238AD2CCE0}" type="slidenum">
              <a:rPr lang="en-US" smtClean="0"/>
              <a:t>‹#›</a:t>
            </a:fld>
            <a:endParaRPr lang="en-US"/>
          </a:p>
        </p:txBody>
      </p:sp>
    </p:spTree>
    <p:extLst>
      <p:ext uri="{BB962C8B-B14F-4D97-AF65-F5344CB8AC3E}">
        <p14:creationId xmlns:p14="http://schemas.microsoft.com/office/powerpoint/2010/main" val="26955150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smtClean="0"/>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16F1AD-2D30-4FB8-A14C-6F0C32FF0AFF}" type="datetimeFigureOut">
              <a:rPr lang="en-US" smtClean="0"/>
              <a:t>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38F683-34ED-40CB-A458-E3238AD2CCE0}" type="slidenum">
              <a:rPr lang="en-US" smtClean="0"/>
              <a:t>‹#›</a:t>
            </a:fld>
            <a:endParaRPr lang="en-US"/>
          </a:p>
        </p:txBody>
      </p:sp>
    </p:spTree>
    <p:extLst>
      <p:ext uri="{BB962C8B-B14F-4D97-AF65-F5344CB8AC3E}">
        <p14:creationId xmlns:p14="http://schemas.microsoft.com/office/powerpoint/2010/main" val="10901117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16F1AD-2D30-4FB8-A14C-6F0C32FF0AFF}" type="datetimeFigureOut">
              <a:rPr lang="en-US" smtClean="0"/>
              <a:t>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38F683-34ED-40CB-A458-E3238AD2CCE0}" type="slidenum">
              <a:rPr lang="en-US" smtClean="0"/>
              <a:t>‹#›</a:t>
            </a:fld>
            <a:endParaRPr lang="en-US"/>
          </a:p>
        </p:txBody>
      </p:sp>
    </p:spTree>
    <p:extLst>
      <p:ext uri="{BB962C8B-B14F-4D97-AF65-F5344CB8AC3E}">
        <p14:creationId xmlns:p14="http://schemas.microsoft.com/office/powerpoint/2010/main" val="38712397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7B16F1AD-2D30-4FB8-A14C-6F0C32FF0AFF}" type="datetimeFigureOut">
              <a:rPr lang="en-US" smtClean="0"/>
              <a:t>1/1/2016</a:t>
            </a:fld>
            <a:endParaRPr lang="en-US"/>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4638F683-34ED-40CB-A458-E3238AD2CCE0}" type="slidenum">
              <a:rPr lang="en-US" smtClean="0"/>
              <a:t>‹#›</a:t>
            </a:fld>
            <a:endParaRPr lang="en-US"/>
          </a:p>
        </p:txBody>
      </p:sp>
    </p:spTree>
    <p:extLst>
      <p:ext uri="{BB962C8B-B14F-4D97-AF65-F5344CB8AC3E}">
        <p14:creationId xmlns:p14="http://schemas.microsoft.com/office/powerpoint/2010/main" val="2139689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tmp"/><Relationship Id="rId2" Type="http://schemas.openxmlformats.org/officeDocument/2006/relationships/image" Target="../media/image1.gif"/><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gif"/><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gif"/><Relationship Id="rId1" Type="http://schemas.openxmlformats.org/officeDocument/2006/relationships/slideLayout" Target="../slideLayouts/slideLayout7.xml"/><Relationship Id="rId5" Type="http://schemas.openxmlformats.org/officeDocument/2006/relationships/image" Target="../media/image14.gif"/><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tile tx="0" ty="0" sx="100000" sy="100000" flip="none" algn="tl"/>
        </a:blipFill>
        <a:effectLst/>
      </p:bgPr>
    </p:bg>
    <p:spTree>
      <p:nvGrpSpPr>
        <p:cNvPr id="1" name=""/>
        <p:cNvGrpSpPr/>
        <p:nvPr/>
      </p:nvGrpSpPr>
      <p:grpSpPr>
        <a:xfrm>
          <a:off x="0" y="0"/>
          <a:ext cx="0" cy="0"/>
          <a:chOff x="0" y="0"/>
          <a:chExt cx="0" cy="0"/>
        </a:xfrm>
      </p:grpSpPr>
      <p:sp>
        <p:nvSpPr>
          <p:cNvPr id="5" name="Rectangle 4"/>
          <p:cNvSpPr/>
          <p:nvPr/>
        </p:nvSpPr>
        <p:spPr>
          <a:xfrm>
            <a:off x="737419" y="707923"/>
            <a:ext cx="5397910" cy="777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4290" y="707923"/>
            <a:ext cx="5427406" cy="7787149"/>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20858" y="6879399"/>
            <a:ext cx="1180040" cy="537023"/>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87993" y="7419884"/>
            <a:ext cx="2358513" cy="840658"/>
          </a:xfrm>
          <a:prstGeom prst="rect">
            <a:avLst/>
          </a:prstGeom>
        </p:spPr>
      </p:pic>
      <p:sp>
        <p:nvSpPr>
          <p:cNvPr id="7" name="TextBox 6"/>
          <p:cNvSpPr txBox="1"/>
          <p:nvPr/>
        </p:nvSpPr>
        <p:spPr>
          <a:xfrm>
            <a:off x="4626751" y="5824765"/>
            <a:ext cx="1157689" cy="1015663"/>
          </a:xfrm>
          <a:prstGeom prst="rect">
            <a:avLst/>
          </a:prstGeom>
          <a:noFill/>
        </p:spPr>
        <p:txBody>
          <a:bodyPr wrap="none" rtlCol="0">
            <a:spAutoFit/>
          </a:bodyPr>
          <a:lstStyle/>
          <a:p>
            <a:r>
              <a:rPr lang="en-US" sz="2000" b="1" dirty="0" smtClean="0"/>
              <a:t>MS LS1-7</a:t>
            </a:r>
          </a:p>
          <a:p>
            <a:endParaRPr lang="en-US" sz="2000" b="1" dirty="0" smtClean="0"/>
          </a:p>
          <a:p>
            <a:r>
              <a:rPr lang="en-US" sz="2000" b="1" dirty="0" smtClean="0"/>
              <a:t>SL 8.5</a:t>
            </a:r>
            <a:endParaRPr lang="en-US" sz="2000" b="1" dirty="0"/>
          </a:p>
        </p:txBody>
      </p:sp>
      <p:sp>
        <p:nvSpPr>
          <p:cNvPr id="9" name="Rectangle 8"/>
          <p:cNvSpPr/>
          <p:nvPr/>
        </p:nvSpPr>
        <p:spPr>
          <a:xfrm>
            <a:off x="1088308" y="958895"/>
            <a:ext cx="4696132" cy="1384995"/>
          </a:xfrm>
          <a:prstGeom prst="rect">
            <a:avLst/>
          </a:prstGeom>
        </p:spPr>
        <p:txBody>
          <a:bodyPr wrap="square">
            <a:spAutoFit/>
          </a:bodyPr>
          <a:lstStyle/>
          <a:p>
            <a:pPr algn="ctr"/>
            <a:r>
              <a:rPr lang="en-US" sz="2800" b="1" dirty="0" smtClean="0">
                <a:solidFill>
                  <a:srgbClr val="0070C0"/>
                </a:solidFill>
              </a:rPr>
              <a:t>Using a Foldable </a:t>
            </a:r>
            <a:r>
              <a:rPr lang="en-US" sz="2800" b="1" dirty="0">
                <a:solidFill>
                  <a:srgbClr val="0070C0"/>
                </a:solidFill>
              </a:rPr>
              <a:t>to </a:t>
            </a:r>
            <a:r>
              <a:rPr lang="en-US" sz="2800" b="1" dirty="0" smtClean="0">
                <a:solidFill>
                  <a:srgbClr val="0070C0"/>
                </a:solidFill>
              </a:rPr>
              <a:t>Describe Cycle of Matter and Energy in</a:t>
            </a:r>
          </a:p>
          <a:p>
            <a:pPr algn="ctr"/>
            <a:r>
              <a:rPr lang="en-US" sz="2800" b="1" dirty="0" smtClean="0">
                <a:solidFill>
                  <a:srgbClr val="0070C0"/>
                </a:solidFill>
              </a:rPr>
              <a:t>Organism and Ecosystems</a:t>
            </a:r>
            <a:endParaRPr lang="en-US" sz="2800" b="1" dirty="0">
              <a:solidFill>
                <a:srgbClr val="0070C0"/>
              </a:solidFill>
            </a:endParaRPr>
          </a:p>
        </p:txBody>
      </p:sp>
      <p:pic>
        <p:nvPicPr>
          <p:cNvPr id="6" name="Picture 5"/>
          <p:cNvPicPr>
            <a:picLocks noChangeAspect="1"/>
          </p:cNvPicPr>
          <p:nvPr/>
        </p:nvPicPr>
        <p:blipFill>
          <a:blip r:embed="rId6"/>
          <a:stretch>
            <a:fillRect/>
          </a:stretch>
        </p:blipFill>
        <p:spPr>
          <a:xfrm>
            <a:off x="2213380" y="3541296"/>
            <a:ext cx="2194992" cy="2137607"/>
          </a:xfrm>
          <a:prstGeom prst="rect">
            <a:avLst/>
          </a:prstGeom>
        </p:spPr>
      </p:pic>
      <p:sp>
        <p:nvSpPr>
          <p:cNvPr id="10" name="TextBox 9"/>
          <p:cNvSpPr txBox="1"/>
          <p:nvPr/>
        </p:nvSpPr>
        <p:spPr>
          <a:xfrm>
            <a:off x="930377" y="6133208"/>
            <a:ext cx="3001658" cy="1569660"/>
          </a:xfrm>
          <a:prstGeom prst="rect">
            <a:avLst/>
          </a:prstGeom>
          <a:noFill/>
        </p:spPr>
        <p:txBody>
          <a:bodyPr wrap="square" rtlCol="0">
            <a:spAutoFit/>
          </a:bodyPr>
          <a:lstStyle/>
          <a:p>
            <a:r>
              <a:rPr lang="en-US" sz="3200" dirty="0" smtClean="0">
                <a:solidFill>
                  <a:srgbClr val="FF0000"/>
                </a:solidFill>
                <a:latin typeface="Algerian" panose="04020705040A02060702" pitchFamily="82" charset="0"/>
              </a:rPr>
              <a:t>Created </a:t>
            </a:r>
          </a:p>
          <a:p>
            <a:r>
              <a:rPr lang="en-US" sz="3200" dirty="0" smtClean="0">
                <a:solidFill>
                  <a:srgbClr val="FF0000"/>
                </a:solidFill>
                <a:latin typeface="Algerian" panose="04020705040A02060702" pitchFamily="82" charset="0"/>
              </a:rPr>
              <a:t>by:</a:t>
            </a:r>
          </a:p>
          <a:p>
            <a:r>
              <a:rPr lang="en-US" sz="3200" dirty="0" smtClean="0">
                <a:solidFill>
                  <a:srgbClr val="FF0000"/>
                </a:solidFill>
                <a:latin typeface="Algerian" panose="04020705040A02060702" pitchFamily="82" charset="0"/>
              </a:rPr>
              <a:t>D. Peters</a:t>
            </a:r>
          </a:p>
        </p:txBody>
      </p:sp>
      <p:pic>
        <p:nvPicPr>
          <p:cNvPr id="11" name="Picture 10" descr="Foldable MS LS 1-7 Halsey.pptx [Autosaved].pptx - PowerPoint"/>
          <p:cNvPicPr>
            <a:picLocks noChangeAspect="1"/>
          </p:cNvPicPr>
          <p:nvPr/>
        </p:nvPicPr>
        <p:blipFill rotWithShape="1">
          <a:blip r:embed="rId7" cstate="print">
            <a:extLst>
              <a:ext uri="{28A0092B-C50C-407E-A947-70E740481C1C}">
                <a14:useLocalDpi xmlns:a14="http://schemas.microsoft.com/office/drawing/2010/main" val="0"/>
              </a:ext>
            </a:extLst>
          </a:blip>
          <a:srcRect l="40442" t="18897" r="21630" b="15396"/>
          <a:stretch/>
        </p:blipFill>
        <p:spPr>
          <a:xfrm>
            <a:off x="4626750" y="2364632"/>
            <a:ext cx="1219755" cy="1219755"/>
          </a:xfrm>
          <a:prstGeom prst="rect">
            <a:avLst/>
          </a:prstGeom>
        </p:spPr>
      </p:pic>
      <p:pic>
        <p:nvPicPr>
          <p:cNvPr id="12" name="Picture 11" descr="Foldable MS LS 1-7 Halsey.pptx [Autosaved].pptx - PowerPoint"/>
          <p:cNvPicPr>
            <a:picLocks noChangeAspect="1"/>
          </p:cNvPicPr>
          <p:nvPr/>
        </p:nvPicPr>
        <p:blipFill rotWithShape="1">
          <a:blip r:embed="rId8" cstate="print">
            <a:extLst>
              <a:ext uri="{28A0092B-C50C-407E-A947-70E740481C1C}">
                <a14:useLocalDpi xmlns:a14="http://schemas.microsoft.com/office/drawing/2010/main" val="0"/>
              </a:ext>
            </a:extLst>
          </a:blip>
          <a:srcRect l="39660" t="14225" r="19936" b="15100"/>
          <a:stretch/>
        </p:blipFill>
        <p:spPr>
          <a:xfrm>
            <a:off x="930377" y="2354302"/>
            <a:ext cx="1235380" cy="1247335"/>
          </a:xfrm>
          <a:prstGeom prst="rect">
            <a:avLst/>
          </a:prstGeom>
        </p:spPr>
      </p:pic>
      <p:pic>
        <p:nvPicPr>
          <p:cNvPr id="8" name="Picture 7"/>
          <p:cNvPicPr>
            <a:picLocks noChangeAspect="1"/>
          </p:cNvPicPr>
          <p:nvPr/>
        </p:nvPicPr>
        <p:blipFill>
          <a:blip r:embed="rId9"/>
          <a:stretch>
            <a:fillRect/>
          </a:stretch>
        </p:blipFill>
        <p:spPr>
          <a:xfrm rot="2787567">
            <a:off x="1185798" y="2726238"/>
            <a:ext cx="4017625" cy="3836053"/>
          </a:xfrm>
          <a:prstGeom prst="rect">
            <a:avLst/>
          </a:prstGeom>
        </p:spPr>
      </p:pic>
    </p:spTree>
    <p:extLst>
      <p:ext uri="{BB962C8B-B14F-4D97-AF65-F5344CB8AC3E}">
        <p14:creationId xmlns:p14="http://schemas.microsoft.com/office/powerpoint/2010/main" val="15439715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tile tx="0" ty="0" sx="100000" sy="100000" flip="none" algn="tl"/>
        </a:blipFill>
        <a:effectLst/>
      </p:bgPr>
    </p:bg>
    <p:spTree>
      <p:nvGrpSpPr>
        <p:cNvPr id="1" name=""/>
        <p:cNvGrpSpPr/>
        <p:nvPr/>
      </p:nvGrpSpPr>
      <p:grpSpPr>
        <a:xfrm>
          <a:off x="0" y="0"/>
          <a:ext cx="0" cy="0"/>
          <a:chOff x="0" y="0"/>
          <a:chExt cx="0" cy="0"/>
        </a:xfrm>
      </p:grpSpPr>
      <p:sp>
        <p:nvSpPr>
          <p:cNvPr id="3" name="Rectangle 2"/>
          <p:cNvSpPr/>
          <p:nvPr/>
        </p:nvSpPr>
        <p:spPr>
          <a:xfrm>
            <a:off x="723900" y="742950"/>
            <a:ext cx="5429250" cy="762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stretch>
            <a:fillRect/>
          </a:stretch>
        </p:blipFill>
        <p:spPr>
          <a:xfrm>
            <a:off x="716045" y="676318"/>
            <a:ext cx="5425910" cy="7791363"/>
          </a:xfrm>
          <a:prstGeom prst="rect">
            <a:avLst/>
          </a:prstGeom>
        </p:spPr>
      </p:pic>
      <p:sp>
        <p:nvSpPr>
          <p:cNvPr id="4" name="TextBox 3"/>
          <p:cNvSpPr txBox="1"/>
          <p:nvPr/>
        </p:nvSpPr>
        <p:spPr>
          <a:xfrm>
            <a:off x="2471594" y="1278034"/>
            <a:ext cx="1971502" cy="830997"/>
          </a:xfrm>
          <a:prstGeom prst="rect">
            <a:avLst/>
          </a:prstGeom>
          <a:noFill/>
        </p:spPr>
        <p:txBody>
          <a:bodyPr wrap="none" rtlCol="0">
            <a:spAutoFit/>
          </a:bodyPr>
          <a:lstStyle/>
          <a:p>
            <a:r>
              <a:rPr lang="en-US" sz="4800" b="1" dirty="0" smtClean="0">
                <a:solidFill>
                  <a:srgbClr val="0070C0"/>
                </a:solidFill>
              </a:rPr>
              <a:t>Credits</a:t>
            </a:r>
            <a:endParaRPr lang="en-US" sz="4800" b="1" dirty="0">
              <a:solidFill>
                <a:srgbClr val="0070C0"/>
              </a:solidFill>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3566" y="2236685"/>
            <a:ext cx="3810868" cy="1270289"/>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99685" y="4040107"/>
            <a:ext cx="1928907" cy="877824"/>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89973" y="5154434"/>
            <a:ext cx="2779183" cy="990600"/>
          </a:xfrm>
          <a:prstGeom prst="rect">
            <a:avLst/>
          </a:prstGeom>
        </p:spPr>
      </p:pic>
    </p:spTree>
    <p:extLst>
      <p:ext uri="{BB962C8B-B14F-4D97-AF65-F5344CB8AC3E}">
        <p14:creationId xmlns:p14="http://schemas.microsoft.com/office/powerpoint/2010/main" val="16445991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8819" y="780930"/>
            <a:ext cx="5840361" cy="7909858"/>
          </a:xfrm>
          <a:prstGeom prst="rect">
            <a:avLst/>
          </a:prstGeom>
        </p:spPr>
        <p:txBody>
          <a:bodyPr wrap="square">
            <a:spAutoFit/>
          </a:bodyPr>
          <a:lstStyle/>
          <a:p>
            <a:r>
              <a:rPr lang="en-US" sz="1400" b="1" dirty="0" smtClean="0"/>
              <a:t>MS LS1-7</a:t>
            </a:r>
          </a:p>
          <a:p>
            <a:r>
              <a:rPr lang="en-US" sz="1400" b="1" dirty="0" smtClean="0"/>
              <a:t>Develop a model to describe how food is rearranged through chemical reactions forming new molecules that support growth and/or release energy as this matter moves through an organism. [Clarification Statement: Emphasis is on describing that molecules are broken apart and put back together and that in this process, energy is released.] [Assessment Boundary: Assessment does not include details of the chemical reactions for photosynthesis or respiration.]</a:t>
            </a:r>
          </a:p>
          <a:p>
            <a:endParaRPr lang="en-US" sz="1400" dirty="0"/>
          </a:p>
          <a:p>
            <a:r>
              <a:rPr lang="en-US" sz="1400" b="1" dirty="0" smtClean="0">
                <a:solidFill>
                  <a:srgbClr val="0070C0"/>
                </a:solidFill>
              </a:rPr>
              <a:t>Science and Engineering Practices </a:t>
            </a:r>
          </a:p>
          <a:p>
            <a:r>
              <a:rPr lang="en-US" sz="1400" b="1" dirty="0" smtClean="0">
                <a:solidFill>
                  <a:srgbClr val="0070C0"/>
                </a:solidFill>
              </a:rPr>
              <a:t>Developing and Using Models </a:t>
            </a:r>
          </a:p>
          <a:p>
            <a:r>
              <a:rPr lang="en-US" sz="1400" dirty="0" smtClean="0">
                <a:solidFill>
                  <a:srgbClr val="0070C0"/>
                </a:solidFill>
              </a:rPr>
              <a:t>Modeling in 6–8 builds on K–5 experiences and progresses to developing, using, and revising models to describe, test, and predict more abstract phenomena and design systems.</a:t>
            </a:r>
          </a:p>
          <a:p>
            <a:r>
              <a:rPr lang="en-US" sz="1400" dirty="0" smtClean="0">
                <a:solidFill>
                  <a:srgbClr val="0070C0"/>
                </a:solidFill>
              </a:rPr>
              <a:t>•Develop a model to describe unobservable mechanisms. (MS-LS1-7)</a:t>
            </a:r>
          </a:p>
          <a:p>
            <a:endParaRPr lang="en-US" sz="1400" dirty="0">
              <a:solidFill>
                <a:srgbClr val="0070C0"/>
              </a:solidFill>
            </a:endParaRPr>
          </a:p>
          <a:p>
            <a:r>
              <a:rPr lang="en-US" sz="1400" b="1" dirty="0" smtClean="0">
                <a:solidFill>
                  <a:srgbClr val="C00000"/>
                </a:solidFill>
              </a:rPr>
              <a:t>Disciplinary Core Ideas </a:t>
            </a:r>
            <a:endParaRPr lang="en-US" sz="1400" dirty="0" smtClean="0">
              <a:solidFill>
                <a:srgbClr val="C00000"/>
              </a:solidFill>
            </a:endParaRPr>
          </a:p>
          <a:p>
            <a:r>
              <a:rPr lang="en-US" sz="1400" b="1" dirty="0" smtClean="0">
                <a:solidFill>
                  <a:srgbClr val="C00000"/>
                </a:solidFill>
              </a:rPr>
              <a:t>LS1.C: Organization for Matter and Energy Flow in Organisms </a:t>
            </a:r>
          </a:p>
          <a:p>
            <a:r>
              <a:rPr lang="en-US" sz="1400" dirty="0" smtClean="0">
                <a:solidFill>
                  <a:srgbClr val="C00000"/>
                </a:solidFill>
              </a:rPr>
              <a:t>•Within individual organisms, food moves through a series of chemical reactions in which it is broken down and rearranged to form new molecules, to support growth, or to release energy. (MS-LS1-7) </a:t>
            </a:r>
          </a:p>
          <a:p>
            <a:endParaRPr lang="en-US" sz="1400" dirty="0">
              <a:solidFill>
                <a:srgbClr val="C00000"/>
              </a:solidFill>
            </a:endParaRPr>
          </a:p>
          <a:p>
            <a:r>
              <a:rPr lang="en-US" sz="1400" b="1" dirty="0" smtClean="0">
                <a:solidFill>
                  <a:srgbClr val="C00000"/>
                </a:solidFill>
              </a:rPr>
              <a:t>PS3.D: Energy in Chemical Processes and Everyday Life</a:t>
            </a:r>
          </a:p>
          <a:p>
            <a:r>
              <a:rPr lang="en-US" sz="1400" dirty="0" smtClean="0">
                <a:solidFill>
                  <a:srgbClr val="C00000"/>
                </a:solidFill>
              </a:rPr>
              <a:t>•Cellular respiration in plants and animals involve chemical reactions with oxygen that release stored energy. In these processes, complex molecules containing carbon react with oxygen to produce carbon dioxide and other materials. (secondary to MS-LS1-7) </a:t>
            </a:r>
          </a:p>
          <a:p>
            <a:endParaRPr lang="en-US" dirty="0" smtClean="0">
              <a:solidFill>
                <a:srgbClr val="0070C0"/>
              </a:solidFill>
            </a:endParaRPr>
          </a:p>
          <a:p>
            <a:r>
              <a:rPr lang="en-US" sz="1400" b="1" dirty="0" smtClean="0">
                <a:solidFill>
                  <a:schemeClr val="accent6">
                    <a:lumMod val="75000"/>
                  </a:schemeClr>
                </a:solidFill>
              </a:rPr>
              <a:t>Energy and Matter </a:t>
            </a:r>
          </a:p>
          <a:p>
            <a:r>
              <a:rPr lang="en-US" sz="1400" dirty="0" smtClean="0">
                <a:solidFill>
                  <a:schemeClr val="accent6">
                    <a:lumMod val="75000"/>
                  </a:schemeClr>
                </a:solidFill>
              </a:rPr>
              <a:t>• Matter is conserved because atoms are conserved in physical and chemical processes. (MS-LS1-7)</a:t>
            </a:r>
          </a:p>
          <a:p>
            <a:endParaRPr lang="en-US" sz="1400" dirty="0" smtClean="0">
              <a:solidFill>
                <a:schemeClr val="accent6">
                  <a:lumMod val="75000"/>
                </a:schemeClr>
              </a:solidFill>
            </a:endParaRPr>
          </a:p>
          <a:p>
            <a:r>
              <a:rPr lang="en-US" sz="1400" dirty="0" smtClean="0"/>
              <a:t>CCSS </a:t>
            </a:r>
          </a:p>
          <a:p>
            <a:r>
              <a:rPr lang="en-US" sz="1400" dirty="0" smtClean="0"/>
              <a:t>SL.8.5</a:t>
            </a:r>
            <a:endParaRPr lang="en-US" sz="1400" dirty="0"/>
          </a:p>
          <a:p>
            <a:r>
              <a:rPr lang="en-US" sz="1400" dirty="0"/>
              <a:t>Integrate multimedia and visual displays into presentations to clarify information, strengthen claims and evidence, and add interest. (MS-LS1-7</a:t>
            </a:r>
            <a:r>
              <a:rPr lang="en-US" sz="1400" dirty="0" smtClean="0"/>
              <a:t>) </a:t>
            </a:r>
            <a:endParaRPr lang="en-US" sz="1400" dirty="0"/>
          </a:p>
        </p:txBody>
      </p:sp>
      <p:pic>
        <p:nvPicPr>
          <p:cNvPr id="2" name="Picture 1"/>
          <p:cNvPicPr>
            <a:picLocks noChangeAspect="1"/>
          </p:cNvPicPr>
          <p:nvPr/>
        </p:nvPicPr>
        <p:blipFill>
          <a:blip r:embed="rId2"/>
          <a:stretch>
            <a:fillRect/>
          </a:stretch>
        </p:blipFill>
        <p:spPr>
          <a:xfrm>
            <a:off x="2596823" y="219122"/>
            <a:ext cx="1664352" cy="755970"/>
          </a:xfrm>
          <a:prstGeom prst="rect">
            <a:avLst/>
          </a:prstGeom>
        </p:spPr>
      </p:pic>
    </p:spTree>
    <p:extLst>
      <p:ext uri="{BB962C8B-B14F-4D97-AF65-F5344CB8AC3E}">
        <p14:creationId xmlns:p14="http://schemas.microsoft.com/office/powerpoint/2010/main" val="24498677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4968" y="222525"/>
            <a:ext cx="6371303" cy="8556188"/>
          </a:xfrm>
          <a:prstGeom prst="rect">
            <a:avLst/>
          </a:prstGeom>
        </p:spPr>
        <p:txBody>
          <a:bodyPr wrap="square">
            <a:spAutoFit/>
          </a:bodyPr>
          <a:lstStyle/>
          <a:p>
            <a:pPr algn="ctr"/>
            <a:r>
              <a:rPr lang="en-US" sz="2800" b="1" dirty="0" smtClean="0"/>
              <a:t>Teacher Notes</a:t>
            </a:r>
          </a:p>
          <a:p>
            <a:r>
              <a:rPr lang="en-US" dirty="0" smtClean="0"/>
              <a:t>In my option, the NGSS unit </a:t>
            </a:r>
            <a:r>
              <a:rPr lang="en-US" b="1" dirty="0" smtClean="0"/>
              <a:t>“From Molecules to Organisms:  Structure and Processes” </a:t>
            </a:r>
            <a:r>
              <a:rPr lang="en-US" dirty="0" smtClean="0"/>
              <a:t>has two standards that address photosynthesis and cellular respiration for middle school students.  </a:t>
            </a:r>
            <a:r>
              <a:rPr lang="en-US" dirty="0"/>
              <a:t>The </a:t>
            </a:r>
            <a:r>
              <a:rPr lang="en-US" dirty="0" smtClean="0"/>
              <a:t>details </a:t>
            </a:r>
            <a:r>
              <a:rPr lang="en-US" dirty="0"/>
              <a:t>of the chemical reactions for photosynthesis </a:t>
            </a:r>
            <a:r>
              <a:rPr lang="en-US" dirty="0" smtClean="0"/>
              <a:t>and respiration</a:t>
            </a:r>
            <a:r>
              <a:rPr lang="en-US" dirty="0"/>
              <a:t> </a:t>
            </a:r>
            <a:r>
              <a:rPr lang="en-US" dirty="0" smtClean="0"/>
              <a:t>are covered in high school (HS LS2).</a:t>
            </a:r>
          </a:p>
          <a:p>
            <a:endParaRPr lang="en-US" dirty="0" smtClean="0"/>
          </a:p>
          <a:p>
            <a:r>
              <a:rPr lang="en-US" b="1" dirty="0" smtClean="0"/>
              <a:t>MS LS1-6 </a:t>
            </a:r>
            <a:r>
              <a:rPr lang="en-US" dirty="0" smtClean="0"/>
              <a:t>Covers the role of cycling matter and energy, but not the biochemical mechanism of photosynthesis.  It introduces photosynthesis and cellular respiration on a relatively basic level.</a:t>
            </a:r>
          </a:p>
          <a:p>
            <a:r>
              <a:rPr lang="en-US" dirty="0" smtClean="0"/>
              <a:t> </a:t>
            </a:r>
          </a:p>
          <a:p>
            <a:r>
              <a:rPr lang="en-US" b="1" dirty="0" smtClean="0"/>
              <a:t>MS LS1-7 </a:t>
            </a:r>
            <a:r>
              <a:rPr lang="en-US" dirty="0" smtClean="0"/>
              <a:t>Takes most of the concepts from MS LS1-6, then guides student to model the process of chemical reactions, molecules and energy.  This model describes the unobservable </a:t>
            </a:r>
            <a:r>
              <a:rPr lang="en-US" dirty="0"/>
              <a:t>mechanisms such as how food is rearranged through chemical reactions forming new molecules that support growth </a:t>
            </a:r>
            <a:r>
              <a:rPr lang="en-US" dirty="0" smtClean="0"/>
              <a:t>and </a:t>
            </a:r>
            <a:r>
              <a:rPr lang="en-US" dirty="0"/>
              <a:t>release energy as this matter moves through an organism.  </a:t>
            </a:r>
            <a:r>
              <a:rPr lang="en-US" dirty="0" smtClean="0"/>
              <a:t> There is also an </a:t>
            </a:r>
            <a:r>
              <a:rPr lang="en-US" dirty="0"/>
              <a:t>e</a:t>
            </a:r>
            <a:r>
              <a:rPr lang="en-US" dirty="0" smtClean="0"/>
              <a:t>mphasis </a:t>
            </a:r>
            <a:r>
              <a:rPr lang="en-US" dirty="0"/>
              <a:t>is on describing that molecules are broken apart and put back </a:t>
            </a:r>
            <a:r>
              <a:rPr lang="en-US" dirty="0" smtClean="0"/>
              <a:t>together where </a:t>
            </a:r>
            <a:r>
              <a:rPr lang="en-US" dirty="0"/>
              <a:t>energy is </a:t>
            </a:r>
            <a:r>
              <a:rPr lang="en-US" dirty="0" smtClean="0"/>
              <a:t>released.</a:t>
            </a:r>
          </a:p>
          <a:p>
            <a:endParaRPr lang="en-US" dirty="0"/>
          </a:p>
          <a:p>
            <a:r>
              <a:rPr lang="en-US" i="1" dirty="0" smtClean="0"/>
              <a:t>This foldable lesson focuses only on MS LS1-7.</a:t>
            </a:r>
          </a:p>
          <a:p>
            <a:r>
              <a:rPr lang="en-US" dirty="0" smtClean="0"/>
              <a:t>Students will be asked to create a four corner foldable where they can illustrate the concepts.  Instructions and sample </a:t>
            </a:r>
            <a:r>
              <a:rPr lang="en-US" dirty="0"/>
              <a:t>are included. </a:t>
            </a:r>
            <a:endParaRPr lang="en-US" dirty="0" smtClean="0"/>
          </a:p>
          <a:p>
            <a:endParaRPr lang="en-US" dirty="0" smtClean="0"/>
          </a:p>
          <a:p>
            <a:r>
              <a:rPr lang="en-US" b="1" dirty="0" smtClean="0"/>
              <a:t>SWBAT </a:t>
            </a:r>
            <a:r>
              <a:rPr lang="en-US" dirty="0" smtClean="0"/>
              <a:t>Develop </a:t>
            </a:r>
            <a:r>
              <a:rPr lang="en-US" dirty="0"/>
              <a:t>a model to describe how food is rearranged through chemical reactions forming new molecules that support growth and/or release energy as this matter moves through an organism. </a:t>
            </a:r>
          </a:p>
          <a:p>
            <a:endParaRPr lang="en-US" dirty="0" smtClean="0"/>
          </a:p>
        </p:txBody>
      </p:sp>
    </p:spTree>
    <p:extLst>
      <p:ext uri="{BB962C8B-B14F-4D97-AF65-F5344CB8AC3E}">
        <p14:creationId xmlns:p14="http://schemas.microsoft.com/office/powerpoint/2010/main" val="2937922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6858000" cy="9144000"/>
          </a:xfrm>
          <a:prstGeom prst="rect">
            <a:avLst/>
          </a:prstGeom>
        </p:spPr>
      </p:pic>
      <p:sp>
        <p:nvSpPr>
          <p:cNvPr id="16" name="Rectangle 15"/>
          <p:cNvSpPr/>
          <p:nvPr/>
        </p:nvSpPr>
        <p:spPr>
          <a:xfrm rot="2725197">
            <a:off x="5450794" y="4741727"/>
            <a:ext cx="928461" cy="895350"/>
          </a:xfrm>
          <a:prstGeom prst="rect">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23236" y="880328"/>
            <a:ext cx="6135328" cy="7848302"/>
          </a:xfrm>
          <a:prstGeom prst="rect">
            <a:avLst/>
          </a:prstGeom>
        </p:spPr>
        <p:txBody>
          <a:bodyPr wrap="square">
            <a:spAutoFit/>
          </a:bodyPr>
          <a:lstStyle/>
          <a:p>
            <a:r>
              <a:rPr lang="en-US" dirty="0" smtClean="0"/>
              <a:t>Use a four corner foldable </a:t>
            </a:r>
            <a:r>
              <a:rPr lang="en-US" dirty="0"/>
              <a:t>to </a:t>
            </a:r>
            <a:r>
              <a:rPr lang="en-US" dirty="0" smtClean="0"/>
              <a:t>model </a:t>
            </a:r>
            <a:r>
              <a:rPr lang="en-US" dirty="0"/>
              <a:t>how food is rearranged through chemical reactions forming new molecules that support growth </a:t>
            </a:r>
            <a:r>
              <a:rPr lang="en-US" dirty="0" smtClean="0"/>
              <a:t>and </a:t>
            </a:r>
            <a:r>
              <a:rPr lang="en-US" dirty="0"/>
              <a:t>release energy as this matter moves through an organism</a:t>
            </a:r>
            <a:r>
              <a:rPr lang="en-US" dirty="0" smtClean="0"/>
              <a:t>.</a:t>
            </a:r>
          </a:p>
          <a:p>
            <a:endParaRPr lang="en-US" dirty="0"/>
          </a:p>
          <a:p>
            <a:r>
              <a:rPr lang="en-US" b="1" dirty="0" smtClean="0"/>
              <a:t>Outside Corners</a:t>
            </a:r>
          </a:p>
          <a:p>
            <a:pPr marL="285750" indent="-285750">
              <a:buFont typeface="Arial" panose="020B0604020202020204" pitchFamily="34" charset="0"/>
              <a:buChar char="•"/>
            </a:pPr>
            <a:r>
              <a:rPr lang="en-US" dirty="0" smtClean="0"/>
              <a:t>Numbered 1-4</a:t>
            </a:r>
          </a:p>
          <a:p>
            <a:pPr marL="285750" indent="-285750">
              <a:buFont typeface="Arial" panose="020B0604020202020204" pitchFamily="34" charset="0"/>
              <a:buChar char="•"/>
            </a:pPr>
            <a:r>
              <a:rPr lang="en-US" dirty="0" smtClean="0"/>
              <a:t>Short sentences that describe the process in which organisms get energy (both plants and animals)</a:t>
            </a:r>
          </a:p>
          <a:p>
            <a:endParaRPr lang="en-US" dirty="0"/>
          </a:p>
          <a:p>
            <a:r>
              <a:rPr lang="en-US" b="1" dirty="0" smtClean="0"/>
              <a:t>Inside Corners</a:t>
            </a:r>
          </a:p>
          <a:p>
            <a:pPr marL="285750" indent="-285750">
              <a:buFont typeface="Arial" panose="020B0604020202020204" pitchFamily="34" charset="0"/>
              <a:buChar char="•"/>
            </a:pPr>
            <a:r>
              <a:rPr lang="en-US" dirty="0" smtClean="0"/>
              <a:t>Corresponds with outside corners</a:t>
            </a:r>
          </a:p>
          <a:p>
            <a:pPr marL="285750" indent="-285750">
              <a:buFont typeface="Arial" panose="020B0604020202020204" pitchFamily="34" charset="0"/>
              <a:buChar char="•"/>
            </a:pPr>
            <a:r>
              <a:rPr lang="en-US" dirty="0" smtClean="0"/>
              <a:t>Short sentence that describes the chemical reaction of the molecules</a:t>
            </a:r>
            <a:endParaRPr lang="en-US" dirty="0"/>
          </a:p>
          <a:p>
            <a:endParaRPr lang="en-US" dirty="0" smtClean="0"/>
          </a:p>
          <a:p>
            <a:r>
              <a:rPr lang="en-US" b="1" dirty="0" smtClean="0"/>
              <a:t>Inside Square</a:t>
            </a:r>
          </a:p>
          <a:p>
            <a:r>
              <a:rPr lang="en-US" dirty="0" smtClean="0"/>
              <a:t>Illustration of the process with labels and arrows</a:t>
            </a:r>
          </a:p>
          <a:p>
            <a:endParaRPr lang="en-US" i="1" dirty="0"/>
          </a:p>
          <a:p>
            <a:r>
              <a:rPr lang="en-US" b="1" dirty="0" smtClean="0"/>
              <a:t>Suggested Key Vocabulary</a:t>
            </a:r>
            <a:endParaRPr lang="en-US" b="1" dirty="0"/>
          </a:p>
          <a:p>
            <a:r>
              <a:rPr lang="en-US" dirty="0" smtClean="0"/>
              <a:t>chemical reactions		molecules </a:t>
            </a:r>
            <a:endParaRPr lang="en-US" dirty="0"/>
          </a:p>
          <a:p>
            <a:r>
              <a:rPr lang="en-US" dirty="0" smtClean="0"/>
              <a:t>growth 			organisms</a:t>
            </a:r>
          </a:p>
          <a:p>
            <a:r>
              <a:rPr lang="en-US" dirty="0" smtClean="0"/>
              <a:t>food 			sugar (glucose)</a:t>
            </a:r>
          </a:p>
          <a:p>
            <a:r>
              <a:rPr lang="en-US" dirty="0" smtClean="0"/>
              <a:t>Photosynthesis		cellular </a:t>
            </a:r>
            <a:r>
              <a:rPr lang="en-US" dirty="0"/>
              <a:t>respiration </a:t>
            </a:r>
          </a:p>
          <a:p>
            <a:r>
              <a:rPr lang="en-US" dirty="0" smtClean="0"/>
              <a:t>plants 			animals </a:t>
            </a:r>
          </a:p>
          <a:p>
            <a:r>
              <a:rPr lang="en-US" dirty="0"/>
              <a:t>a</a:t>
            </a:r>
            <a:r>
              <a:rPr lang="en-US" dirty="0" smtClean="0"/>
              <a:t>utotrophs		heterotrophs </a:t>
            </a:r>
          </a:p>
          <a:p>
            <a:r>
              <a:rPr lang="en-US" dirty="0"/>
              <a:t>o</a:t>
            </a:r>
            <a:r>
              <a:rPr lang="en-US" dirty="0" smtClean="0"/>
              <a:t>xygen			carbon dioxide</a:t>
            </a:r>
          </a:p>
          <a:p>
            <a:r>
              <a:rPr lang="en-US" dirty="0" smtClean="0"/>
              <a:t>Energy			digestive system</a:t>
            </a:r>
          </a:p>
          <a:p>
            <a:r>
              <a:rPr lang="en-US" dirty="0" smtClean="0"/>
              <a:t> </a:t>
            </a:r>
            <a:endParaRPr lang="en-US" dirty="0"/>
          </a:p>
        </p:txBody>
      </p:sp>
      <p:sp>
        <p:nvSpPr>
          <p:cNvPr id="3" name="TextBox 2"/>
          <p:cNvSpPr txBox="1"/>
          <p:nvPr/>
        </p:nvSpPr>
        <p:spPr>
          <a:xfrm>
            <a:off x="4281714" y="362857"/>
            <a:ext cx="635110" cy="276999"/>
          </a:xfrm>
          <a:prstGeom prst="rect">
            <a:avLst/>
          </a:prstGeom>
          <a:noFill/>
        </p:spPr>
        <p:txBody>
          <a:bodyPr wrap="none" rtlCol="0">
            <a:spAutoFit/>
          </a:bodyPr>
          <a:lstStyle/>
          <a:p>
            <a:r>
              <a:rPr lang="en-US" sz="1200" dirty="0" smtClean="0"/>
              <a:t>Name: </a:t>
            </a:r>
            <a:endParaRPr lang="en-US" sz="1200" dirty="0"/>
          </a:p>
        </p:txBody>
      </p:sp>
      <p:sp>
        <p:nvSpPr>
          <p:cNvPr id="7" name="Rectangle 6"/>
          <p:cNvSpPr/>
          <p:nvPr/>
        </p:nvSpPr>
        <p:spPr>
          <a:xfrm>
            <a:off x="4348389" y="1847850"/>
            <a:ext cx="928461" cy="89535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a:off x="4348389" y="1847850"/>
            <a:ext cx="928461" cy="8953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4348389" y="1847850"/>
            <a:ext cx="928461" cy="8953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rot="2725197">
            <a:off x="5457330" y="3020134"/>
            <a:ext cx="928461" cy="89535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5591175" y="3143250"/>
            <a:ext cx="647700" cy="63533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597710" y="4871733"/>
            <a:ext cx="647700" cy="635339"/>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83469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rot="2702023">
            <a:off x="1171934" y="1396706"/>
            <a:ext cx="4572000" cy="4563111"/>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708289" y="7966129"/>
            <a:ext cx="1441420" cy="584775"/>
          </a:xfrm>
          <a:prstGeom prst="rect">
            <a:avLst/>
          </a:prstGeom>
          <a:noFill/>
        </p:spPr>
        <p:txBody>
          <a:bodyPr wrap="none" rtlCol="0">
            <a:spAutoFit/>
          </a:bodyPr>
          <a:lstStyle/>
          <a:p>
            <a:pPr algn="ctr"/>
            <a:r>
              <a:rPr lang="en-US" sz="3200" b="1" dirty="0" smtClean="0"/>
              <a:t>Sample</a:t>
            </a:r>
            <a:endParaRPr lang="en-US" sz="3200" b="1" dirty="0"/>
          </a:p>
        </p:txBody>
      </p:sp>
      <p:cxnSp>
        <p:nvCxnSpPr>
          <p:cNvPr id="4" name="Straight Connector 3"/>
          <p:cNvCxnSpPr/>
          <p:nvPr/>
        </p:nvCxnSpPr>
        <p:spPr>
          <a:xfrm>
            <a:off x="228186" y="3673098"/>
            <a:ext cx="645949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3429000" y="448510"/>
            <a:ext cx="0" cy="645950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rot="18861185">
            <a:off x="961911" y="1974712"/>
            <a:ext cx="2757683" cy="1200329"/>
          </a:xfrm>
          <a:prstGeom prst="rect">
            <a:avLst/>
          </a:prstGeom>
          <a:noFill/>
        </p:spPr>
        <p:txBody>
          <a:bodyPr wrap="square" rtlCol="0">
            <a:spAutoFit/>
          </a:bodyPr>
          <a:lstStyle/>
          <a:p>
            <a:pPr marL="342900" indent="-342900">
              <a:buAutoNum type="arabicPeriod"/>
            </a:pPr>
            <a:r>
              <a:rPr lang="en-US" dirty="0" smtClean="0"/>
              <a:t>Energy from sunlight is captured by chlorophyll in chloroplast.</a:t>
            </a:r>
          </a:p>
          <a:p>
            <a:pPr marL="342900" indent="-342900">
              <a:buAutoNum type="arabicPeriod"/>
            </a:pPr>
            <a:endParaRPr lang="en-US" dirty="0"/>
          </a:p>
        </p:txBody>
      </p:sp>
      <p:sp>
        <p:nvSpPr>
          <p:cNvPr id="10" name="TextBox 9"/>
          <p:cNvSpPr txBox="1"/>
          <p:nvPr/>
        </p:nvSpPr>
        <p:spPr>
          <a:xfrm rot="2657079">
            <a:off x="2926735" y="2025271"/>
            <a:ext cx="3053166" cy="1200329"/>
          </a:xfrm>
          <a:prstGeom prst="rect">
            <a:avLst/>
          </a:prstGeom>
          <a:noFill/>
        </p:spPr>
        <p:txBody>
          <a:bodyPr wrap="square" rtlCol="0">
            <a:spAutoFit/>
          </a:bodyPr>
          <a:lstStyle/>
          <a:p>
            <a:pPr marL="342900" indent="-342900">
              <a:buAutoNum type="arabicPeriod" startAt="2"/>
            </a:pPr>
            <a:r>
              <a:rPr lang="en-US" dirty="0" smtClean="0"/>
              <a:t>Energy that has been captures is converted into energy found in food.</a:t>
            </a:r>
          </a:p>
          <a:p>
            <a:pPr marL="342900" indent="-342900">
              <a:buAutoNum type="arabicPeriod" startAt="2"/>
            </a:pPr>
            <a:endParaRPr lang="en-US" dirty="0"/>
          </a:p>
        </p:txBody>
      </p:sp>
      <p:sp>
        <p:nvSpPr>
          <p:cNvPr id="11" name="TextBox 10"/>
          <p:cNvSpPr txBox="1"/>
          <p:nvPr/>
        </p:nvSpPr>
        <p:spPr>
          <a:xfrm rot="8160463">
            <a:off x="2682985" y="4369690"/>
            <a:ext cx="3766088" cy="1200329"/>
          </a:xfrm>
          <a:prstGeom prst="rect">
            <a:avLst/>
          </a:prstGeom>
          <a:noFill/>
        </p:spPr>
        <p:txBody>
          <a:bodyPr wrap="square" rtlCol="0">
            <a:spAutoFit/>
          </a:bodyPr>
          <a:lstStyle/>
          <a:p>
            <a:pPr marL="342900" indent="-342900">
              <a:buAutoNum type="arabicPeriod" startAt="3"/>
            </a:pPr>
            <a:r>
              <a:rPr lang="en-US" dirty="0" smtClean="0"/>
              <a:t>Heterotrophs eat the plants where it undergoes a chemical reaction in the digestive system.</a:t>
            </a:r>
          </a:p>
          <a:p>
            <a:pPr marL="342900" indent="-342900">
              <a:buAutoNum type="arabicPeriod" startAt="3"/>
            </a:pPr>
            <a:endParaRPr lang="en-US" dirty="0"/>
          </a:p>
        </p:txBody>
      </p:sp>
      <p:sp>
        <p:nvSpPr>
          <p:cNvPr id="12" name="TextBox 11"/>
          <p:cNvSpPr txBox="1"/>
          <p:nvPr/>
        </p:nvSpPr>
        <p:spPr>
          <a:xfrm rot="13489677">
            <a:off x="690820" y="4255813"/>
            <a:ext cx="3299863" cy="1200329"/>
          </a:xfrm>
          <a:prstGeom prst="rect">
            <a:avLst/>
          </a:prstGeom>
          <a:noFill/>
        </p:spPr>
        <p:txBody>
          <a:bodyPr wrap="square" rtlCol="0">
            <a:spAutoFit/>
          </a:bodyPr>
          <a:lstStyle/>
          <a:p>
            <a:pPr marL="342900" indent="-342900">
              <a:buAutoNum type="arabicPeriod" startAt="4"/>
            </a:pPr>
            <a:r>
              <a:rPr lang="en-US" dirty="0" smtClean="0"/>
              <a:t>Energy is released in the heterotrophs to keep cells healthy and grow new cells.</a:t>
            </a:r>
          </a:p>
          <a:p>
            <a:pPr marL="342900" indent="-342900">
              <a:buAutoNum type="arabicPeriod" startAt="4"/>
            </a:pPr>
            <a:endParaRPr lang="en-US" dirty="0"/>
          </a:p>
        </p:txBody>
      </p:sp>
    </p:spTree>
    <p:extLst>
      <p:ext uri="{BB962C8B-B14F-4D97-AF65-F5344CB8AC3E}">
        <p14:creationId xmlns:p14="http://schemas.microsoft.com/office/powerpoint/2010/main" val="9783085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47313" y="517675"/>
            <a:ext cx="6440369" cy="639033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rot="2702023">
            <a:off x="1171934" y="1396706"/>
            <a:ext cx="4572000" cy="4563111"/>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708289" y="7966129"/>
            <a:ext cx="1441420" cy="584775"/>
          </a:xfrm>
          <a:prstGeom prst="rect">
            <a:avLst/>
          </a:prstGeom>
          <a:noFill/>
        </p:spPr>
        <p:txBody>
          <a:bodyPr wrap="none" rtlCol="0">
            <a:spAutoFit/>
          </a:bodyPr>
          <a:lstStyle/>
          <a:p>
            <a:pPr algn="ctr"/>
            <a:r>
              <a:rPr lang="en-US" sz="3200" b="1" dirty="0" smtClean="0"/>
              <a:t>Sample</a:t>
            </a:r>
            <a:endParaRPr lang="en-US" sz="3200" b="1" dirty="0"/>
          </a:p>
        </p:txBody>
      </p:sp>
      <p:sp>
        <p:nvSpPr>
          <p:cNvPr id="3" name="TextBox 2"/>
          <p:cNvSpPr txBox="1"/>
          <p:nvPr/>
        </p:nvSpPr>
        <p:spPr>
          <a:xfrm rot="18835820">
            <a:off x="-62655" y="1060116"/>
            <a:ext cx="3142319" cy="1477328"/>
          </a:xfrm>
          <a:prstGeom prst="rect">
            <a:avLst/>
          </a:prstGeom>
          <a:noFill/>
        </p:spPr>
        <p:txBody>
          <a:bodyPr wrap="square" rtlCol="0">
            <a:spAutoFit/>
          </a:bodyPr>
          <a:lstStyle/>
          <a:p>
            <a:pPr algn="ctr"/>
            <a:r>
              <a:rPr lang="en-US" dirty="0" smtClean="0"/>
              <a:t>Chloroplast contains chlorophyll which traps the energy from the sunlight and stores it as chemical energy</a:t>
            </a:r>
          </a:p>
          <a:p>
            <a:endParaRPr lang="en-US" dirty="0"/>
          </a:p>
        </p:txBody>
      </p:sp>
      <p:sp>
        <p:nvSpPr>
          <p:cNvPr id="4" name="TextBox 3"/>
          <p:cNvSpPr txBox="1"/>
          <p:nvPr/>
        </p:nvSpPr>
        <p:spPr>
          <a:xfrm rot="2595428">
            <a:off x="3558458" y="998560"/>
            <a:ext cx="3936569" cy="1600438"/>
          </a:xfrm>
          <a:prstGeom prst="rect">
            <a:avLst/>
          </a:prstGeom>
          <a:noFill/>
        </p:spPr>
        <p:txBody>
          <a:bodyPr wrap="square" rtlCol="0">
            <a:spAutoFit/>
          </a:bodyPr>
          <a:lstStyle/>
          <a:p>
            <a:pPr algn="ctr"/>
            <a:r>
              <a:rPr lang="en-US" sz="1600" dirty="0" smtClean="0"/>
              <a:t>Glucose is created in </a:t>
            </a:r>
          </a:p>
          <a:p>
            <a:pPr algn="ctr"/>
            <a:r>
              <a:rPr lang="en-US" sz="1600" dirty="0" smtClean="0"/>
              <a:t>plants from hydrogen and </a:t>
            </a:r>
          </a:p>
          <a:p>
            <a:pPr algn="ctr"/>
            <a:r>
              <a:rPr lang="en-US" sz="1600" dirty="0" smtClean="0"/>
              <a:t>carbon dioxide molecules using </a:t>
            </a:r>
          </a:p>
          <a:p>
            <a:pPr algn="ctr"/>
            <a:r>
              <a:rPr lang="en-US" sz="1600" dirty="0" smtClean="0"/>
              <a:t>chemical energy from the splitting </a:t>
            </a:r>
          </a:p>
          <a:p>
            <a:pPr algn="ctr"/>
            <a:r>
              <a:rPr lang="en-US" sz="1600" dirty="0" smtClean="0"/>
              <a:t>of H20 and stored sunlight energy.</a:t>
            </a:r>
          </a:p>
          <a:p>
            <a:endParaRPr lang="en-US" dirty="0"/>
          </a:p>
        </p:txBody>
      </p:sp>
      <p:sp>
        <p:nvSpPr>
          <p:cNvPr id="11" name="TextBox 10"/>
          <p:cNvSpPr txBox="1"/>
          <p:nvPr/>
        </p:nvSpPr>
        <p:spPr>
          <a:xfrm rot="8086512">
            <a:off x="3345394" y="4992099"/>
            <a:ext cx="4386020" cy="1631216"/>
          </a:xfrm>
          <a:prstGeom prst="rect">
            <a:avLst/>
          </a:prstGeom>
          <a:noFill/>
        </p:spPr>
        <p:txBody>
          <a:bodyPr wrap="square" rtlCol="0">
            <a:spAutoFit/>
          </a:bodyPr>
          <a:lstStyle/>
          <a:p>
            <a:pPr algn="ctr"/>
            <a:r>
              <a:rPr lang="en-US" dirty="0" smtClean="0"/>
              <a:t>Co</a:t>
            </a:r>
            <a:r>
              <a:rPr lang="en-US" sz="1600" dirty="0" smtClean="0"/>
              <a:t>mplex glucose </a:t>
            </a:r>
          </a:p>
          <a:p>
            <a:pPr algn="ctr"/>
            <a:r>
              <a:rPr lang="en-US" sz="1600" dirty="0"/>
              <a:t>m</a:t>
            </a:r>
            <a:r>
              <a:rPr lang="en-US" sz="1600" dirty="0" smtClean="0"/>
              <a:t>olecules are broken down</a:t>
            </a:r>
          </a:p>
          <a:p>
            <a:pPr algn="ctr"/>
            <a:r>
              <a:rPr lang="en-US" sz="1600" dirty="0" smtClean="0"/>
              <a:t> into simpler molecules (carbon</a:t>
            </a:r>
          </a:p>
          <a:p>
            <a:pPr algn="ctr"/>
            <a:r>
              <a:rPr lang="en-US" sz="1600" dirty="0" smtClean="0"/>
              <a:t> dioxide, water, ATP) in a chemical</a:t>
            </a:r>
          </a:p>
          <a:p>
            <a:pPr algn="ctr"/>
            <a:r>
              <a:rPr lang="en-US" sz="1600" dirty="0" smtClean="0"/>
              <a:t> reaction called cellular respiration</a:t>
            </a:r>
          </a:p>
          <a:p>
            <a:endParaRPr lang="en-US" dirty="0"/>
          </a:p>
        </p:txBody>
      </p:sp>
      <p:sp>
        <p:nvSpPr>
          <p:cNvPr id="12" name="TextBox 11"/>
          <p:cNvSpPr txBox="1"/>
          <p:nvPr/>
        </p:nvSpPr>
        <p:spPr>
          <a:xfrm rot="13529808">
            <a:off x="-854597" y="4786906"/>
            <a:ext cx="4542427" cy="1846659"/>
          </a:xfrm>
          <a:prstGeom prst="rect">
            <a:avLst/>
          </a:prstGeom>
          <a:noFill/>
        </p:spPr>
        <p:txBody>
          <a:bodyPr wrap="square" rtlCol="0">
            <a:spAutoFit/>
          </a:bodyPr>
          <a:lstStyle/>
          <a:p>
            <a:pPr algn="ctr"/>
            <a:r>
              <a:rPr lang="en-US" sz="1600" dirty="0" smtClean="0"/>
              <a:t>Energy is released</a:t>
            </a:r>
          </a:p>
          <a:p>
            <a:pPr algn="ctr"/>
            <a:r>
              <a:rPr lang="en-US" sz="1600" dirty="0" smtClean="0"/>
              <a:t> when the molecules of</a:t>
            </a:r>
          </a:p>
          <a:p>
            <a:pPr algn="ctr"/>
            <a:r>
              <a:rPr lang="en-US" sz="1600" dirty="0" smtClean="0"/>
              <a:t> glucose are broken down.</a:t>
            </a:r>
          </a:p>
          <a:p>
            <a:pPr algn="ctr"/>
            <a:r>
              <a:rPr lang="en-US" sz="1600" dirty="0" smtClean="0"/>
              <a:t>  The energy is used by cells to</a:t>
            </a:r>
          </a:p>
          <a:p>
            <a:pPr algn="ctr"/>
            <a:r>
              <a:rPr lang="en-US" sz="1600" dirty="0" smtClean="0"/>
              <a:t> build up molecules so the cell can multiply</a:t>
            </a:r>
          </a:p>
          <a:p>
            <a:pPr algn="ctr"/>
            <a:r>
              <a:rPr lang="en-US" sz="1600" dirty="0" smtClean="0"/>
              <a:t> and promote bone and muscle growth</a:t>
            </a:r>
          </a:p>
          <a:p>
            <a:endParaRPr lang="en-US" dirty="0"/>
          </a:p>
        </p:txBody>
      </p:sp>
    </p:spTree>
    <p:extLst>
      <p:ext uri="{BB962C8B-B14F-4D97-AF65-F5344CB8AC3E}">
        <p14:creationId xmlns:p14="http://schemas.microsoft.com/office/powerpoint/2010/main" val="24944972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2">
            <a:extLst>
              <a:ext uri="{28A0092B-C50C-407E-A947-70E740481C1C}">
                <a14:useLocalDpi xmlns:a14="http://schemas.microsoft.com/office/drawing/2010/main" val="0"/>
              </a:ext>
            </a:extLst>
          </a:blip>
          <a:srcRect l="24176" t="13285" r="26345" b="10610"/>
          <a:stretch/>
        </p:blipFill>
        <p:spPr>
          <a:xfrm flipH="1">
            <a:off x="1211012" y="3575610"/>
            <a:ext cx="1372704" cy="1907753"/>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68820" y="2878814"/>
            <a:ext cx="2248982" cy="2248982"/>
          </a:xfrm>
          <a:prstGeom prst="rect">
            <a:avLst/>
          </a:prstGeom>
        </p:spPr>
      </p:pic>
      <p:sp>
        <p:nvSpPr>
          <p:cNvPr id="2" name="Rectangle 1"/>
          <p:cNvSpPr/>
          <p:nvPr/>
        </p:nvSpPr>
        <p:spPr>
          <a:xfrm>
            <a:off x="1172771" y="1465523"/>
            <a:ext cx="4542634" cy="4494641"/>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740862" y="6885317"/>
            <a:ext cx="1441421" cy="584775"/>
          </a:xfrm>
          <a:prstGeom prst="rect">
            <a:avLst/>
          </a:prstGeom>
          <a:noFill/>
        </p:spPr>
        <p:txBody>
          <a:bodyPr wrap="none" rtlCol="0">
            <a:spAutoFit/>
          </a:bodyPr>
          <a:lstStyle/>
          <a:p>
            <a:pPr algn="ctr"/>
            <a:r>
              <a:rPr lang="en-US" sz="3200" b="1" dirty="0" smtClean="0"/>
              <a:t>Sample</a:t>
            </a:r>
            <a:endParaRPr lang="en-US" sz="3200" b="1" dirty="0"/>
          </a:p>
        </p:txBody>
      </p:sp>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l="5462" t="35514" r="-1" b="27174"/>
          <a:stretch/>
        </p:blipFill>
        <p:spPr>
          <a:xfrm rot="16200000">
            <a:off x="1424860" y="3039614"/>
            <a:ext cx="3081350" cy="739229"/>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75390" y="1600200"/>
            <a:ext cx="876300" cy="876300"/>
          </a:xfrm>
          <a:prstGeom prst="rect">
            <a:avLst/>
          </a:prstGeom>
        </p:spPr>
      </p:pic>
      <p:sp>
        <p:nvSpPr>
          <p:cNvPr id="13" name="Rectangle 12"/>
          <p:cNvSpPr/>
          <p:nvPr/>
        </p:nvSpPr>
        <p:spPr>
          <a:xfrm>
            <a:off x="4008395" y="5174648"/>
            <a:ext cx="1178271" cy="369332"/>
          </a:xfrm>
          <a:prstGeom prst="rect">
            <a:avLst/>
          </a:prstGeom>
        </p:spPr>
        <p:txBody>
          <a:bodyPr wrap="none">
            <a:spAutoFit/>
          </a:bodyPr>
          <a:lstStyle/>
          <a:p>
            <a:r>
              <a:rPr lang="en-US" b="1" dirty="0" smtClean="0">
                <a:solidFill>
                  <a:srgbClr val="0070C0"/>
                </a:solidFill>
              </a:rPr>
              <a:t>Autotroph</a:t>
            </a:r>
            <a:endParaRPr lang="en-US" b="1" dirty="0">
              <a:solidFill>
                <a:srgbClr val="0070C0"/>
              </a:solidFill>
            </a:endParaRPr>
          </a:p>
        </p:txBody>
      </p:sp>
      <p:sp>
        <p:nvSpPr>
          <p:cNvPr id="14" name="Rectangle 13"/>
          <p:cNvSpPr/>
          <p:nvPr/>
        </p:nvSpPr>
        <p:spPr>
          <a:xfrm>
            <a:off x="1123589" y="5486672"/>
            <a:ext cx="1460208" cy="369332"/>
          </a:xfrm>
          <a:prstGeom prst="rect">
            <a:avLst/>
          </a:prstGeom>
        </p:spPr>
        <p:txBody>
          <a:bodyPr wrap="none">
            <a:spAutoFit/>
          </a:bodyPr>
          <a:lstStyle/>
          <a:p>
            <a:r>
              <a:rPr lang="en-US" b="1" dirty="0">
                <a:solidFill>
                  <a:srgbClr val="0070C0"/>
                </a:solidFill>
              </a:rPr>
              <a:t>Heterotrophs</a:t>
            </a:r>
          </a:p>
        </p:txBody>
      </p:sp>
      <p:sp>
        <p:nvSpPr>
          <p:cNvPr id="15" name="Rectangle 14"/>
          <p:cNvSpPr/>
          <p:nvPr/>
        </p:nvSpPr>
        <p:spPr>
          <a:xfrm>
            <a:off x="3311489" y="2201783"/>
            <a:ext cx="2110423" cy="923330"/>
          </a:xfrm>
          <a:prstGeom prst="rect">
            <a:avLst/>
          </a:prstGeom>
        </p:spPr>
        <p:txBody>
          <a:bodyPr wrap="square">
            <a:spAutoFit/>
          </a:bodyPr>
          <a:lstStyle/>
          <a:p>
            <a:r>
              <a:rPr lang="en-US" dirty="0" smtClean="0"/>
              <a:t>Photosynthesis</a:t>
            </a:r>
          </a:p>
          <a:p>
            <a:r>
              <a:rPr lang="en-US" dirty="0" smtClean="0"/>
              <a:t>Builds sugars </a:t>
            </a:r>
            <a:r>
              <a:rPr lang="en-US" dirty="0"/>
              <a:t>(glucose)</a:t>
            </a:r>
          </a:p>
        </p:txBody>
      </p:sp>
      <p:sp>
        <p:nvSpPr>
          <p:cNvPr id="16" name="Rectangle 15"/>
          <p:cNvSpPr/>
          <p:nvPr/>
        </p:nvSpPr>
        <p:spPr>
          <a:xfrm>
            <a:off x="1224960" y="2156334"/>
            <a:ext cx="1467010" cy="1200329"/>
          </a:xfrm>
          <a:prstGeom prst="rect">
            <a:avLst/>
          </a:prstGeom>
        </p:spPr>
        <p:txBody>
          <a:bodyPr wrap="square">
            <a:spAutoFit/>
          </a:bodyPr>
          <a:lstStyle/>
          <a:p>
            <a:r>
              <a:rPr lang="en-US" dirty="0"/>
              <a:t>Cellular Respiration:  </a:t>
            </a:r>
            <a:r>
              <a:rPr lang="en-US" dirty="0" smtClean="0"/>
              <a:t>Breaks down </a:t>
            </a:r>
            <a:r>
              <a:rPr lang="en-US" dirty="0"/>
              <a:t>sugars</a:t>
            </a:r>
          </a:p>
        </p:txBody>
      </p:sp>
      <p:cxnSp>
        <p:nvCxnSpPr>
          <p:cNvPr id="18" name="Straight Arrow Connector 17"/>
          <p:cNvCxnSpPr/>
          <p:nvPr/>
        </p:nvCxnSpPr>
        <p:spPr>
          <a:xfrm flipV="1">
            <a:off x="2077368" y="4867627"/>
            <a:ext cx="487953" cy="19846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2632898" y="4342654"/>
            <a:ext cx="1657350" cy="7683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1428750" y="3324225"/>
            <a:ext cx="414779" cy="173355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2563073" y="4981234"/>
            <a:ext cx="1330249" cy="923330"/>
          </a:xfrm>
          <a:prstGeom prst="rect">
            <a:avLst/>
          </a:prstGeom>
          <a:noFill/>
        </p:spPr>
        <p:txBody>
          <a:bodyPr wrap="square" rtlCol="0">
            <a:spAutoFit/>
          </a:bodyPr>
          <a:lstStyle/>
          <a:p>
            <a:r>
              <a:rPr lang="en-US" dirty="0" smtClean="0"/>
              <a:t>Energy is used for grow</a:t>
            </a:r>
            <a:r>
              <a:rPr lang="en-US" i="1" dirty="0" smtClean="0"/>
              <a:t>t</a:t>
            </a:r>
            <a:r>
              <a:rPr lang="en-US" dirty="0" smtClean="0"/>
              <a:t>h</a:t>
            </a:r>
            <a:endParaRPr lang="en-US" dirty="0"/>
          </a:p>
        </p:txBody>
      </p:sp>
      <p:cxnSp>
        <p:nvCxnSpPr>
          <p:cNvPr id="26" name="Straight Arrow Connector 25"/>
          <p:cNvCxnSpPr/>
          <p:nvPr/>
        </p:nvCxnSpPr>
        <p:spPr>
          <a:xfrm flipH="1">
            <a:off x="4896048" y="2660296"/>
            <a:ext cx="158502" cy="49720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79942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47313" y="517675"/>
            <a:ext cx="6440369" cy="639033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rot="2702023">
            <a:off x="1172771" y="1465523"/>
            <a:ext cx="4542634" cy="4494641"/>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210061" y="7966129"/>
            <a:ext cx="4437882" cy="1077218"/>
          </a:xfrm>
          <a:prstGeom prst="rect">
            <a:avLst/>
          </a:prstGeom>
          <a:noFill/>
        </p:spPr>
        <p:txBody>
          <a:bodyPr wrap="none" rtlCol="0">
            <a:spAutoFit/>
          </a:bodyPr>
          <a:lstStyle/>
          <a:p>
            <a:pPr algn="ctr"/>
            <a:r>
              <a:rPr lang="en-US" sz="3200" b="1" dirty="0" smtClean="0"/>
              <a:t>Printable Template</a:t>
            </a:r>
          </a:p>
          <a:p>
            <a:pPr algn="ctr"/>
            <a:r>
              <a:rPr lang="en-US" sz="3200" b="1" dirty="0" smtClean="0"/>
              <a:t>For Interactive Notebook</a:t>
            </a:r>
            <a:endParaRPr lang="en-US" sz="3200" b="1" dirty="0"/>
          </a:p>
        </p:txBody>
      </p:sp>
    </p:spTree>
    <p:extLst>
      <p:ext uri="{BB962C8B-B14F-4D97-AF65-F5344CB8AC3E}">
        <p14:creationId xmlns:p14="http://schemas.microsoft.com/office/powerpoint/2010/main" val="14622530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49450" y="557939"/>
            <a:ext cx="2200759" cy="296017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699203" y="7966129"/>
            <a:ext cx="3459601" cy="584775"/>
          </a:xfrm>
          <a:prstGeom prst="rect">
            <a:avLst/>
          </a:prstGeom>
          <a:noFill/>
        </p:spPr>
        <p:txBody>
          <a:bodyPr wrap="none" rtlCol="0">
            <a:spAutoFit/>
          </a:bodyPr>
          <a:lstStyle/>
          <a:p>
            <a:pPr algn="ctr"/>
            <a:r>
              <a:rPr lang="en-US" sz="3200" b="1" dirty="0" smtClean="0"/>
              <a:t>Foldable Directions</a:t>
            </a:r>
            <a:endParaRPr lang="en-US" sz="3200" b="1" dirty="0"/>
          </a:p>
        </p:txBody>
      </p:sp>
      <p:sp>
        <p:nvSpPr>
          <p:cNvPr id="3" name="Right Triangle 2"/>
          <p:cNvSpPr/>
          <p:nvPr/>
        </p:nvSpPr>
        <p:spPr>
          <a:xfrm rot="10800000">
            <a:off x="449448" y="557939"/>
            <a:ext cx="2200759" cy="2247254"/>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a:endCxn id="3" idx="0"/>
          </p:cNvCxnSpPr>
          <p:nvPr/>
        </p:nvCxnSpPr>
        <p:spPr>
          <a:xfrm flipV="1">
            <a:off x="449447" y="2805193"/>
            <a:ext cx="2200760" cy="1"/>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787204" y="655793"/>
            <a:ext cx="2154264" cy="2862322"/>
          </a:xfrm>
          <a:prstGeom prst="rect">
            <a:avLst/>
          </a:prstGeom>
          <a:noFill/>
        </p:spPr>
        <p:txBody>
          <a:bodyPr wrap="square" rtlCol="0">
            <a:spAutoFit/>
          </a:bodyPr>
          <a:lstStyle/>
          <a:p>
            <a:r>
              <a:rPr lang="en-US" sz="2000" b="1" dirty="0" smtClean="0"/>
              <a:t>Fold from corner to form right triangle</a:t>
            </a:r>
          </a:p>
          <a:p>
            <a:endParaRPr lang="en-US" sz="2000" b="1" dirty="0"/>
          </a:p>
          <a:p>
            <a:endParaRPr lang="en-US" sz="2000" b="1" dirty="0" smtClean="0"/>
          </a:p>
          <a:p>
            <a:endParaRPr lang="en-US" sz="2000" b="1" dirty="0"/>
          </a:p>
          <a:p>
            <a:endParaRPr lang="en-US" sz="2000" b="1" dirty="0" smtClean="0"/>
          </a:p>
          <a:p>
            <a:endParaRPr lang="en-US" sz="2000" b="1" dirty="0"/>
          </a:p>
          <a:p>
            <a:r>
              <a:rPr lang="en-US" sz="2000" b="1" dirty="0" smtClean="0"/>
              <a:t>Cut off excess</a:t>
            </a:r>
            <a:endParaRPr lang="en-US" sz="2000" b="1" dirty="0"/>
          </a:p>
        </p:txBody>
      </p:sp>
      <p:pic>
        <p:nvPicPr>
          <p:cNvPr id="9" name="Picture 8"/>
          <p:cNvPicPr>
            <a:picLocks noChangeAspect="1"/>
          </p:cNvPicPr>
          <p:nvPr/>
        </p:nvPicPr>
        <p:blipFill>
          <a:blip r:embed="rId2"/>
          <a:stretch>
            <a:fillRect/>
          </a:stretch>
        </p:blipFill>
        <p:spPr>
          <a:xfrm rot="10800000">
            <a:off x="449447" y="4093029"/>
            <a:ext cx="2251667" cy="2294850"/>
          </a:xfrm>
          <a:prstGeom prst="rect">
            <a:avLst/>
          </a:prstGeom>
        </p:spPr>
      </p:pic>
      <p:sp>
        <p:nvSpPr>
          <p:cNvPr id="10" name="Right Triangle 9"/>
          <p:cNvSpPr/>
          <p:nvPr/>
        </p:nvSpPr>
        <p:spPr>
          <a:xfrm rot="8184420">
            <a:off x="766961" y="5638468"/>
            <a:ext cx="1590786" cy="1484443"/>
          </a:xfrm>
          <a:prstGeom prst="rtTriangl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699203" y="4279021"/>
            <a:ext cx="2560484" cy="2031325"/>
          </a:xfrm>
          <a:prstGeom prst="rect">
            <a:avLst/>
          </a:prstGeom>
          <a:noFill/>
        </p:spPr>
        <p:txBody>
          <a:bodyPr wrap="square" rtlCol="0">
            <a:spAutoFit/>
          </a:bodyPr>
          <a:lstStyle/>
          <a:p>
            <a:r>
              <a:rPr lang="en-US" b="1" dirty="0" smtClean="0"/>
              <a:t>Fold Triangle in half</a:t>
            </a:r>
          </a:p>
          <a:p>
            <a:endParaRPr lang="en-US" b="1" dirty="0"/>
          </a:p>
          <a:p>
            <a:r>
              <a:rPr lang="en-US" b="1" dirty="0" smtClean="0"/>
              <a:t>	Unfold</a:t>
            </a:r>
          </a:p>
          <a:p>
            <a:r>
              <a:rPr lang="en-US" b="1" dirty="0"/>
              <a:t>	</a:t>
            </a:r>
            <a:r>
              <a:rPr lang="en-US" b="1" dirty="0" smtClean="0"/>
              <a:t>	</a:t>
            </a:r>
          </a:p>
          <a:p>
            <a:r>
              <a:rPr lang="en-US" b="1" dirty="0"/>
              <a:t>	</a:t>
            </a:r>
            <a:r>
              <a:rPr lang="en-US" b="1" dirty="0" smtClean="0"/>
              <a:t>Fold the 	corners to the 	center</a:t>
            </a:r>
            <a:endParaRPr lang="en-US" b="1" dirty="0"/>
          </a:p>
        </p:txBody>
      </p:sp>
      <p:sp>
        <p:nvSpPr>
          <p:cNvPr id="12" name="Rectangle 11"/>
          <p:cNvSpPr/>
          <p:nvPr/>
        </p:nvSpPr>
        <p:spPr>
          <a:xfrm>
            <a:off x="4386020" y="4610100"/>
            <a:ext cx="1849916" cy="1777779"/>
          </a:xfrm>
          <a:prstGeom prst="rect">
            <a:avLst/>
          </a:pr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p:nvPr/>
        </p:nvCxnSpPr>
        <p:spPr>
          <a:xfrm>
            <a:off x="4386020" y="4610100"/>
            <a:ext cx="1849916" cy="177777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19" name="Picture 18"/>
          <p:cNvPicPr>
            <a:picLocks noChangeAspect="1"/>
          </p:cNvPicPr>
          <p:nvPr/>
        </p:nvPicPr>
        <p:blipFill>
          <a:blip r:embed="rId3"/>
          <a:stretch>
            <a:fillRect/>
          </a:stretch>
        </p:blipFill>
        <p:spPr>
          <a:xfrm rot="5400000">
            <a:off x="4349440" y="4590607"/>
            <a:ext cx="1889924" cy="1816765"/>
          </a:xfrm>
          <a:prstGeom prst="rect">
            <a:avLst/>
          </a:prstGeom>
        </p:spPr>
      </p:pic>
    </p:spTree>
    <p:extLst>
      <p:ext uri="{BB962C8B-B14F-4D97-AF65-F5344CB8AC3E}">
        <p14:creationId xmlns:p14="http://schemas.microsoft.com/office/powerpoint/2010/main" val="219733793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871</TotalTime>
  <Words>810</Words>
  <Application>Microsoft Office PowerPoint</Application>
  <PresentationFormat>Letter Paper (8.5x11 in)</PresentationFormat>
  <Paragraphs>110</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Algerian</vt: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Diane Peters</dc:creator>
  <cp:lastModifiedBy>Diane Peters</cp:lastModifiedBy>
  <cp:revision>39</cp:revision>
  <dcterms:created xsi:type="dcterms:W3CDTF">2015-08-18T22:55:34Z</dcterms:created>
  <dcterms:modified xsi:type="dcterms:W3CDTF">2016-01-02T04:36:04Z</dcterms:modified>
</cp:coreProperties>
</file>