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 id="268" r:id="rId3"/>
    <p:sldId id="269" r:id="rId4"/>
    <p:sldId id="258" r:id="rId5"/>
    <p:sldId id="272" r:id="rId6"/>
    <p:sldId id="262" r:id="rId7"/>
    <p:sldId id="273" r:id="rId8"/>
    <p:sldId id="274" r:id="rId9"/>
    <p:sldId id="266" r:id="rId10"/>
    <p:sldId id="275" r:id="rId11"/>
    <p:sldId id="263" r:id="rId12"/>
  </p:sldIdLst>
  <p:sldSz cx="6858000" cy="9144000" type="letter"/>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56"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485" autoAdjust="0"/>
    <p:restoredTop sz="94660"/>
  </p:normalViewPr>
  <p:slideViewPr>
    <p:cSldViewPr snapToGrid="0" showGuides="1">
      <p:cViewPr varScale="1">
        <p:scale>
          <a:sx n="52" d="100"/>
          <a:sy n="52" d="100"/>
        </p:scale>
        <p:origin x="1248" y="78"/>
      </p:cViewPr>
      <p:guideLst>
        <p:guide orient="horz" pos="2856"/>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B16F1AD-2D30-4FB8-A14C-6F0C32FF0AFF}" type="datetimeFigureOut">
              <a:rPr lang="en-US" smtClean="0"/>
              <a:pPr/>
              <a:t>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38F683-34ED-40CB-A458-E3238AD2CCE0}" type="slidenum">
              <a:rPr lang="en-US" smtClean="0"/>
              <a:pPr/>
              <a:t>‹#›</a:t>
            </a:fld>
            <a:endParaRPr lang="en-US"/>
          </a:p>
        </p:txBody>
      </p:sp>
    </p:spTree>
    <p:extLst>
      <p:ext uri="{BB962C8B-B14F-4D97-AF65-F5344CB8AC3E}">
        <p14:creationId xmlns:p14="http://schemas.microsoft.com/office/powerpoint/2010/main" val="2084255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B16F1AD-2D30-4FB8-A14C-6F0C32FF0AFF}" type="datetimeFigureOut">
              <a:rPr lang="en-US" smtClean="0"/>
              <a:pPr/>
              <a:t>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38F683-34ED-40CB-A458-E3238AD2CCE0}" type="slidenum">
              <a:rPr lang="en-US" smtClean="0"/>
              <a:pPr/>
              <a:t>‹#›</a:t>
            </a:fld>
            <a:endParaRPr lang="en-US"/>
          </a:p>
        </p:txBody>
      </p:sp>
    </p:spTree>
    <p:extLst>
      <p:ext uri="{BB962C8B-B14F-4D97-AF65-F5344CB8AC3E}">
        <p14:creationId xmlns:p14="http://schemas.microsoft.com/office/powerpoint/2010/main" val="36449152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B16F1AD-2D30-4FB8-A14C-6F0C32FF0AFF}" type="datetimeFigureOut">
              <a:rPr lang="en-US" smtClean="0"/>
              <a:pPr/>
              <a:t>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38F683-34ED-40CB-A458-E3238AD2CCE0}" type="slidenum">
              <a:rPr lang="en-US" smtClean="0"/>
              <a:pPr/>
              <a:t>‹#›</a:t>
            </a:fld>
            <a:endParaRPr lang="en-US"/>
          </a:p>
        </p:txBody>
      </p:sp>
    </p:spTree>
    <p:extLst>
      <p:ext uri="{BB962C8B-B14F-4D97-AF65-F5344CB8AC3E}">
        <p14:creationId xmlns:p14="http://schemas.microsoft.com/office/powerpoint/2010/main" val="2692640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B16F1AD-2D30-4FB8-A14C-6F0C32FF0AFF}" type="datetimeFigureOut">
              <a:rPr lang="en-US" smtClean="0"/>
              <a:pPr/>
              <a:t>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38F683-34ED-40CB-A458-E3238AD2CCE0}" type="slidenum">
              <a:rPr lang="en-US" smtClean="0"/>
              <a:pPr/>
              <a:t>‹#›</a:t>
            </a:fld>
            <a:endParaRPr lang="en-US"/>
          </a:p>
        </p:txBody>
      </p:sp>
    </p:spTree>
    <p:extLst>
      <p:ext uri="{BB962C8B-B14F-4D97-AF65-F5344CB8AC3E}">
        <p14:creationId xmlns:p14="http://schemas.microsoft.com/office/powerpoint/2010/main" val="3642883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16F1AD-2D30-4FB8-A14C-6F0C32FF0AFF}" type="datetimeFigureOut">
              <a:rPr lang="en-US" smtClean="0"/>
              <a:pPr/>
              <a:t>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38F683-34ED-40CB-A458-E3238AD2CCE0}" type="slidenum">
              <a:rPr lang="en-US" smtClean="0"/>
              <a:pPr/>
              <a:t>‹#›</a:t>
            </a:fld>
            <a:endParaRPr lang="en-US"/>
          </a:p>
        </p:txBody>
      </p:sp>
    </p:spTree>
    <p:extLst>
      <p:ext uri="{BB962C8B-B14F-4D97-AF65-F5344CB8AC3E}">
        <p14:creationId xmlns:p14="http://schemas.microsoft.com/office/powerpoint/2010/main" val="31372145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B16F1AD-2D30-4FB8-A14C-6F0C32FF0AFF}" type="datetimeFigureOut">
              <a:rPr lang="en-US" smtClean="0"/>
              <a:pPr/>
              <a:t>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38F683-34ED-40CB-A458-E3238AD2CCE0}" type="slidenum">
              <a:rPr lang="en-US" smtClean="0"/>
              <a:pPr/>
              <a:t>‹#›</a:t>
            </a:fld>
            <a:endParaRPr lang="en-US"/>
          </a:p>
        </p:txBody>
      </p:sp>
    </p:spTree>
    <p:extLst>
      <p:ext uri="{BB962C8B-B14F-4D97-AF65-F5344CB8AC3E}">
        <p14:creationId xmlns:p14="http://schemas.microsoft.com/office/powerpoint/2010/main" val="187383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B16F1AD-2D30-4FB8-A14C-6F0C32FF0AFF}" type="datetimeFigureOut">
              <a:rPr lang="en-US" smtClean="0"/>
              <a:pPr/>
              <a:t>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38F683-34ED-40CB-A458-E3238AD2CCE0}" type="slidenum">
              <a:rPr lang="en-US" smtClean="0"/>
              <a:pPr/>
              <a:t>‹#›</a:t>
            </a:fld>
            <a:endParaRPr lang="en-US"/>
          </a:p>
        </p:txBody>
      </p:sp>
    </p:spTree>
    <p:extLst>
      <p:ext uri="{BB962C8B-B14F-4D97-AF65-F5344CB8AC3E}">
        <p14:creationId xmlns:p14="http://schemas.microsoft.com/office/powerpoint/2010/main" val="3846964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B16F1AD-2D30-4FB8-A14C-6F0C32FF0AFF}" type="datetimeFigureOut">
              <a:rPr lang="en-US" smtClean="0"/>
              <a:pPr/>
              <a:t>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38F683-34ED-40CB-A458-E3238AD2CCE0}" type="slidenum">
              <a:rPr lang="en-US" smtClean="0"/>
              <a:pPr/>
              <a:t>‹#›</a:t>
            </a:fld>
            <a:endParaRPr lang="en-US"/>
          </a:p>
        </p:txBody>
      </p:sp>
    </p:spTree>
    <p:extLst>
      <p:ext uri="{BB962C8B-B14F-4D97-AF65-F5344CB8AC3E}">
        <p14:creationId xmlns:p14="http://schemas.microsoft.com/office/powerpoint/2010/main" val="4130870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16F1AD-2D30-4FB8-A14C-6F0C32FF0AFF}" type="datetimeFigureOut">
              <a:rPr lang="en-US" smtClean="0"/>
              <a:pPr/>
              <a:t>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38F683-34ED-40CB-A458-E3238AD2CCE0}" type="slidenum">
              <a:rPr lang="en-US" smtClean="0"/>
              <a:pPr/>
              <a:t>‹#›</a:t>
            </a:fld>
            <a:endParaRPr lang="en-US"/>
          </a:p>
        </p:txBody>
      </p:sp>
    </p:spTree>
    <p:extLst>
      <p:ext uri="{BB962C8B-B14F-4D97-AF65-F5344CB8AC3E}">
        <p14:creationId xmlns:p14="http://schemas.microsoft.com/office/powerpoint/2010/main" val="26955150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16F1AD-2D30-4FB8-A14C-6F0C32FF0AFF}" type="datetimeFigureOut">
              <a:rPr lang="en-US" smtClean="0"/>
              <a:pPr/>
              <a:t>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38F683-34ED-40CB-A458-E3238AD2CCE0}" type="slidenum">
              <a:rPr lang="en-US" smtClean="0"/>
              <a:pPr/>
              <a:t>‹#›</a:t>
            </a:fld>
            <a:endParaRPr lang="en-US"/>
          </a:p>
        </p:txBody>
      </p:sp>
    </p:spTree>
    <p:extLst>
      <p:ext uri="{BB962C8B-B14F-4D97-AF65-F5344CB8AC3E}">
        <p14:creationId xmlns:p14="http://schemas.microsoft.com/office/powerpoint/2010/main" val="1090111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16F1AD-2D30-4FB8-A14C-6F0C32FF0AFF}" type="datetimeFigureOut">
              <a:rPr lang="en-US" smtClean="0"/>
              <a:pPr/>
              <a:t>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38F683-34ED-40CB-A458-E3238AD2CCE0}" type="slidenum">
              <a:rPr lang="en-US" smtClean="0"/>
              <a:pPr/>
              <a:t>‹#›</a:t>
            </a:fld>
            <a:endParaRPr lang="en-US"/>
          </a:p>
        </p:txBody>
      </p:sp>
    </p:spTree>
    <p:extLst>
      <p:ext uri="{BB962C8B-B14F-4D97-AF65-F5344CB8AC3E}">
        <p14:creationId xmlns:p14="http://schemas.microsoft.com/office/powerpoint/2010/main" val="3871239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7B16F1AD-2D30-4FB8-A14C-6F0C32FF0AFF}" type="datetimeFigureOut">
              <a:rPr lang="en-US" smtClean="0"/>
              <a:pPr/>
              <a:t>1/1/2016</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4638F683-34ED-40CB-A458-E3238AD2CCE0}" type="slidenum">
              <a:rPr lang="en-US" smtClean="0"/>
              <a:pPr/>
              <a:t>‹#›</a:t>
            </a:fld>
            <a:endParaRPr lang="en-US"/>
          </a:p>
        </p:txBody>
      </p:sp>
    </p:spTree>
    <p:extLst>
      <p:ext uri="{BB962C8B-B14F-4D97-AF65-F5344CB8AC3E}">
        <p14:creationId xmlns:p14="http://schemas.microsoft.com/office/powerpoint/2010/main" val="2139689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nextgenscience.org/5-ps1-1-matter-and-its-interactions"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www.nap.edu/openbook.php?record_id=13165&amp;page=108"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chemweb.ucc.ie/"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8.png"/><Relationship Id="rId1" Type="http://schemas.openxmlformats.org/officeDocument/2006/relationships/slideLayout" Target="../slideLayouts/slideLayout7.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tile tx="0" ty="0" sx="100000" sy="100000" flip="none" algn="tl"/>
        </a:blipFill>
        <a:effectLst/>
      </p:bgPr>
    </p:bg>
    <p:spTree>
      <p:nvGrpSpPr>
        <p:cNvPr id="1" name=""/>
        <p:cNvGrpSpPr/>
        <p:nvPr/>
      </p:nvGrpSpPr>
      <p:grpSpPr>
        <a:xfrm>
          <a:off x="0" y="0"/>
          <a:ext cx="0" cy="0"/>
          <a:chOff x="0" y="0"/>
          <a:chExt cx="0" cy="0"/>
        </a:xfrm>
      </p:grpSpPr>
      <p:sp>
        <p:nvSpPr>
          <p:cNvPr id="5" name="Rectangle 4"/>
          <p:cNvSpPr/>
          <p:nvPr/>
        </p:nvSpPr>
        <p:spPr>
          <a:xfrm>
            <a:off x="737419" y="707923"/>
            <a:ext cx="5397910" cy="777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4290" y="707923"/>
            <a:ext cx="5427406" cy="7787149"/>
          </a:xfrm>
          <a:prstGeom prst="rect">
            <a:avLst/>
          </a:prstGeom>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220858" y="6879399"/>
            <a:ext cx="1180040" cy="537023"/>
          </a:xfrm>
          <a:prstGeom prst="rect">
            <a:avLst/>
          </a:prstGeom>
        </p:spPr>
      </p:pic>
      <p:pic>
        <p:nvPicPr>
          <p:cNvPr id="4" name="Picture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487993" y="7419884"/>
            <a:ext cx="2358513" cy="840658"/>
          </a:xfrm>
          <a:prstGeom prst="rect">
            <a:avLst/>
          </a:prstGeom>
        </p:spPr>
      </p:pic>
      <p:sp>
        <p:nvSpPr>
          <p:cNvPr id="7" name="TextBox 6"/>
          <p:cNvSpPr txBox="1"/>
          <p:nvPr/>
        </p:nvSpPr>
        <p:spPr>
          <a:xfrm>
            <a:off x="4626751" y="5824765"/>
            <a:ext cx="989373" cy="1015663"/>
          </a:xfrm>
          <a:prstGeom prst="rect">
            <a:avLst/>
          </a:prstGeom>
          <a:noFill/>
        </p:spPr>
        <p:txBody>
          <a:bodyPr wrap="none" rtlCol="0">
            <a:spAutoFit/>
          </a:bodyPr>
          <a:lstStyle/>
          <a:p>
            <a:r>
              <a:rPr lang="en-US" sz="2000" b="1" dirty="0" smtClean="0"/>
              <a:t>5-PS1-1</a:t>
            </a:r>
          </a:p>
          <a:p>
            <a:endParaRPr lang="en-US" sz="2000" b="1" dirty="0" smtClean="0"/>
          </a:p>
          <a:p>
            <a:r>
              <a:rPr lang="en-US" sz="2000" b="1" dirty="0" smtClean="0"/>
              <a:t>RI 5.7</a:t>
            </a:r>
            <a:endParaRPr lang="en-US" sz="2000" b="1" dirty="0"/>
          </a:p>
        </p:txBody>
      </p:sp>
      <p:sp>
        <p:nvSpPr>
          <p:cNvPr id="9" name="Rectangle 8"/>
          <p:cNvSpPr/>
          <p:nvPr/>
        </p:nvSpPr>
        <p:spPr>
          <a:xfrm>
            <a:off x="1088308" y="958895"/>
            <a:ext cx="4696132" cy="1384995"/>
          </a:xfrm>
          <a:prstGeom prst="rect">
            <a:avLst/>
          </a:prstGeom>
        </p:spPr>
        <p:txBody>
          <a:bodyPr wrap="square">
            <a:spAutoFit/>
          </a:bodyPr>
          <a:lstStyle/>
          <a:p>
            <a:pPr algn="ctr"/>
            <a:r>
              <a:rPr lang="en-US" sz="2800" b="1" dirty="0" smtClean="0">
                <a:solidFill>
                  <a:srgbClr val="0070C0"/>
                </a:solidFill>
              </a:rPr>
              <a:t>Using a Foldable </a:t>
            </a:r>
            <a:r>
              <a:rPr lang="en-US" sz="2800" b="1" dirty="0">
                <a:solidFill>
                  <a:srgbClr val="0070C0"/>
                </a:solidFill>
              </a:rPr>
              <a:t>to </a:t>
            </a:r>
            <a:r>
              <a:rPr lang="en-US" sz="2800" b="1" dirty="0" smtClean="0">
                <a:solidFill>
                  <a:srgbClr val="0070C0"/>
                </a:solidFill>
              </a:rPr>
              <a:t>Describe That Matter Is Made of </a:t>
            </a:r>
          </a:p>
          <a:p>
            <a:pPr algn="ctr"/>
            <a:r>
              <a:rPr lang="en-US" sz="2800" b="1" dirty="0" smtClean="0">
                <a:solidFill>
                  <a:srgbClr val="0070C0"/>
                </a:solidFill>
              </a:rPr>
              <a:t>Particles Too Small to be Seen</a:t>
            </a:r>
            <a:endParaRPr lang="en-US" sz="2800" b="1" dirty="0">
              <a:solidFill>
                <a:srgbClr val="0070C0"/>
              </a:solidFill>
            </a:endParaRPr>
          </a:p>
        </p:txBody>
      </p:sp>
      <p:sp>
        <p:nvSpPr>
          <p:cNvPr id="10" name="TextBox 9"/>
          <p:cNvSpPr txBox="1"/>
          <p:nvPr/>
        </p:nvSpPr>
        <p:spPr>
          <a:xfrm>
            <a:off x="1987164" y="3173045"/>
            <a:ext cx="3001658" cy="1569660"/>
          </a:xfrm>
          <a:prstGeom prst="rect">
            <a:avLst/>
          </a:prstGeom>
          <a:noFill/>
        </p:spPr>
        <p:txBody>
          <a:bodyPr wrap="square" rtlCol="0">
            <a:spAutoFit/>
          </a:bodyPr>
          <a:lstStyle/>
          <a:p>
            <a:r>
              <a:rPr lang="en-US" sz="3200" dirty="0" smtClean="0">
                <a:solidFill>
                  <a:srgbClr val="FF0000"/>
                </a:solidFill>
                <a:latin typeface="Algerian" panose="04020705040A02060702" pitchFamily="82" charset="0"/>
              </a:rPr>
              <a:t>Created </a:t>
            </a:r>
          </a:p>
          <a:p>
            <a:r>
              <a:rPr lang="en-US" sz="3200" dirty="0" smtClean="0">
                <a:solidFill>
                  <a:srgbClr val="FF0000"/>
                </a:solidFill>
                <a:latin typeface="Algerian" panose="04020705040A02060702" pitchFamily="82" charset="0"/>
              </a:rPr>
              <a:t>by:</a:t>
            </a:r>
          </a:p>
          <a:p>
            <a:r>
              <a:rPr lang="en-US" sz="3200" dirty="0" smtClean="0">
                <a:solidFill>
                  <a:srgbClr val="FF0000"/>
                </a:solidFill>
                <a:latin typeface="Algerian" panose="04020705040A02060702" pitchFamily="82" charset="0"/>
              </a:rPr>
              <a:t>Diane Peters</a:t>
            </a:r>
            <a:endParaRPr lang="en-US" sz="3200" dirty="0" smtClean="0">
              <a:solidFill>
                <a:srgbClr val="FF0000"/>
              </a:solidFill>
              <a:latin typeface="Algerian" panose="04020705040A02060702" pitchFamily="82" charset="0"/>
            </a:endParaRPr>
          </a:p>
        </p:txBody>
      </p:sp>
    </p:spTree>
    <p:extLst>
      <p:ext uri="{BB962C8B-B14F-4D97-AF65-F5344CB8AC3E}">
        <p14:creationId xmlns:p14="http://schemas.microsoft.com/office/powerpoint/2010/main" val="15439715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47312" y="926433"/>
            <a:ext cx="6440369" cy="73152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rot="5400000">
            <a:off x="1638694" y="1351817"/>
            <a:ext cx="3657603" cy="6440369"/>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4346977" y="169666"/>
            <a:ext cx="2340705" cy="230832"/>
          </a:xfrm>
          <a:prstGeom prst="rect">
            <a:avLst/>
          </a:prstGeom>
          <a:noFill/>
        </p:spPr>
        <p:txBody>
          <a:bodyPr wrap="none" rtlCol="0">
            <a:spAutoFit/>
          </a:bodyPr>
          <a:lstStyle/>
          <a:p>
            <a:pPr algn="ctr"/>
            <a:r>
              <a:rPr lang="en-US" sz="900" b="1" dirty="0" smtClean="0"/>
              <a:t>Printable Template for Interactive Notebook</a:t>
            </a:r>
            <a:endParaRPr lang="en-US" sz="900" b="1" dirty="0"/>
          </a:p>
        </p:txBody>
      </p:sp>
      <p:sp>
        <p:nvSpPr>
          <p:cNvPr id="3" name="TextBox 2"/>
          <p:cNvSpPr txBox="1"/>
          <p:nvPr/>
        </p:nvSpPr>
        <p:spPr>
          <a:xfrm>
            <a:off x="930194" y="1279902"/>
            <a:ext cx="4921412" cy="1200329"/>
          </a:xfrm>
          <a:prstGeom prst="rect">
            <a:avLst/>
          </a:prstGeom>
          <a:noFill/>
        </p:spPr>
        <p:txBody>
          <a:bodyPr wrap="none" rtlCol="0">
            <a:spAutoFit/>
          </a:bodyPr>
          <a:lstStyle/>
          <a:p>
            <a:r>
              <a:rPr lang="en-US" sz="7200" dirty="0" smtClean="0"/>
              <a:t>Macroscopic</a:t>
            </a:r>
            <a:endParaRPr lang="en-US" sz="7200" dirty="0"/>
          </a:p>
        </p:txBody>
      </p:sp>
      <p:sp>
        <p:nvSpPr>
          <p:cNvPr id="4" name="TextBox 3"/>
          <p:cNvSpPr txBox="1"/>
          <p:nvPr/>
        </p:nvSpPr>
        <p:spPr>
          <a:xfrm>
            <a:off x="1045610" y="6721053"/>
            <a:ext cx="4690579" cy="1200329"/>
          </a:xfrm>
          <a:prstGeom prst="rect">
            <a:avLst/>
          </a:prstGeom>
          <a:noFill/>
        </p:spPr>
        <p:txBody>
          <a:bodyPr wrap="none" rtlCol="0">
            <a:spAutoFit/>
          </a:bodyPr>
          <a:lstStyle/>
          <a:p>
            <a:r>
              <a:rPr lang="en-US" sz="7200" dirty="0" smtClean="0"/>
              <a:t>Microscopic</a:t>
            </a:r>
            <a:endParaRPr lang="en-US" sz="7200" dirty="0"/>
          </a:p>
        </p:txBody>
      </p:sp>
    </p:spTree>
    <p:extLst>
      <p:ext uri="{BB962C8B-B14F-4D97-AF65-F5344CB8AC3E}">
        <p14:creationId xmlns:p14="http://schemas.microsoft.com/office/powerpoint/2010/main" val="9827173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49450" y="557939"/>
            <a:ext cx="2200759" cy="296017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699203" y="7966129"/>
            <a:ext cx="3459601" cy="584775"/>
          </a:xfrm>
          <a:prstGeom prst="rect">
            <a:avLst/>
          </a:prstGeom>
          <a:noFill/>
        </p:spPr>
        <p:txBody>
          <a:bodyPr wrap="none" rtlCol="0">
            <a:spAutoFit/>
          </a:bodyPr>
          <a:lstStyle/>
          <a:p>
            <a:pPr algn="ctr"/>
            <a:r>
              <a:rPr lang="en-US" sz="3200" b="1" dirty="0" smtClean="0"/>
              <a:t>Foldable Directions</a:t>
            </a:r>
            <a:endParaRPr lang="en-US" sz="3200" b="1" dirty="0"/>
          </a:p>
        </p:txBody>
      </p:sp>
      <p:cxnSp>
        <p:nvCxnSpPr>
          <p:cNvPr id="5" name="Straight Connector 4"/>
          <p:cNvCxnSpPr/>
          <p:nvPr/>
        </p:nvCxnSpPr>
        <p:spPr>
          <a:xfrm flipV="1">
            <a:off x="474500" y="2038027"/>
            <a:ext cx="2200760" cy="1"/>
          </a:xfrm>
          <a:prstGeom prst="line">
            <a:avLst/>
          </a:prstGeom>
          <a:ln w="28575">
            <a:prstDash val="sysDash"/>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787204" y="655793"/>
            <a:ext cx="2154264" cy="707886"/>
          </a:xfrm>
          <a:prstGeom prst="rect">
            <a:avLst/>
          </a:prstGeom>
          <a:noFill/>
        </p:spPr>
        <p:txBody>
          <a:bodyPr wrap="square" rtlCol="0">
            <a:spAutoFit/>
          </a:bodyPr>
          <a:lstStyle/>
          <a:p>
            <a:r>
              <a:rPr lang="en-US" sz="2000" b="1" dirty="0" smtClean="0"/>
              <a:t>Fold paper in half</a:t>
            </a:r>
          </a:p>
          <a:p>
            <a:endParaRPr lang="en-US" sz="2000" b="1" dirty="0"/>
          </a:p>
        </p:txBody>
      </p:sp>
      <p:sp>
        <p:nvSpPr>
          <p:cNvPr id="11" name="TextBox 10"/>
          <p:cNvSpPr txBox="1"/>
          <p:nvPr/>
        </p:nvSpPr>
        <p:spPr>
          <a:xfrm>
            <a:off x="3675452" y="4356554"/>
            <a:ext cx="2560484" cy="1200329"/>
          </a:xfrm>
          <a:prstGeom prst="rect">
            <a:avLst/>
          </a:prstGeom>
          <a:noFill/>
        </p:spPr>
        <p:txBody>
          <a:bodyPr wrap="square" rtlCol="0">
            <a:spAutoFit/>
          </a:bodyPr>
          <a:lstStyle/>
          <a:p>
            <a:r>
              <a:rPr lang="en-US" b="1" dirty="0" smtClean="0"/>
              <a:t>Fold side edges to the center line</a:t>
            </a:r>
          </a:p>
          <a:p>
            <a:r>
              <a:rPr lang="en-US" b="1" dirty="0"/>
              <a:t>	</a:t>
            </a:r>
            <a:r>
              <a:rPr lang="en-US" b="1" dirty="0" smtClean="0"/>
              <a:t>	</a:t>
            </a:r>
          </a:p>
          <a:p>
            <a:endParaRPr lang="en-US" b="1" dirty="0"/>
          </a:p>
        </p:txBody>
      </p:sp>
      <p:sp>
        <p:nvSpPr>
          <p:cNvPr id="2" name="Folded Corner 1"/>
          <p:cNvSpPr/>
          <p:nvPr/>
        </p:nvSpPr>
        <p:spPr>
          <a:xfrm>
            <a:off x="474500" y="4262034"/>
            <a:ext cx="2225810" cy="2960176"/>
          </a:xfrm>
          <a:prstGeom prst="foldedCorner">
            <a:avLst/>
          </a:prstGeom>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499550" y="5147002"/>
            <a:ext cx="2175709" cy="119023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p:cNvPicPr>
            <a:picLocks noChangeAspect="1"/>
          </p:cNvPicPr>
          <p:nvPr/>
        </p:nvPicPr>
        <p:blipFill>
          <a:blip r:embed="rId2"/>
          <a:stretch>
            <a:fillRect/>
          </a:stretch>
        </p:blipFill>
        <p:spPr>
          <a:xfrm>
            <a:off x="475077" y="5711637"/>
            <a:ext cx="2225233" cy="30483"/>
          </a:xfrm>
          <a:prstGeom prst="rect">
            <a:avLst/>
          </a:prstGeom>
        </p:spPr>
      </p:pic>
    </p:spTree>
    <p:extLst>
      <p:ext uri="{BB962C8B-B14F-4D97-AF65-F5344CB8AC3E}">
        <p14:creationId xmlns:p14="http://schemas.microsoft.com/office/powerpoint/2010/main" val="2197337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5-PS1-1 Matter and Its Interactions | Next Generation Science Standards - Internet Explorer">
            <a:hlinkClick r:id="rId2"/>
          </p:cNvPr>
          <p:cNvPicPr>
            <a:picLocks noChangeAspect="1"/>
          </p:cNvPicPr>
          <p:nvPr/>
        </p:nvPicPr>
        <p:blipFill rotWithShape="1">
          <a:blip r:embed="rId3">
            <a:extLst>
              <a:ext uri="{28A0092B-C50C-407E-A947-70E740481C1C}">
                <a14:useLocalDpi xmlns:a14="http://schemas.microsoft.com/office/drawing/2010/main" val="0"/>
              </a:ext>
            </a:extLst>
          </a:blip>
          <a:srcRect l="17531" t="14445" r="18765"/>
          <a:stretch/>
        </p:blipFill>
        <p:spPr>
          <a:xfrm rot="16200000">
            <a:off x="-1008439" y="1463828"/>
            <a:ext cx="8891812" cy="6468533"/>
          </a:xfrm>
          <a:prstGeom prst="rect">
            <a:avLst/>
          </a:prstGeom>
        </p:spPr>
      </p:pic>
    </p:spTree>
    <p:extLst>
      <p:ext uri="{BB962C8B-B14F-4D97-AF65-F5344CB8AC3E}">
        <p14:creationId xmlns:p14="http://schemas.microsoft.com/office/powerpoint/2010/main" val="23414998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1053" y="336885"/>
            <a:ext cx="5783179" cy="8402300"/>
          </a:xfrm>
          <a:prstGeom prst="rect">
            <a:avLst/>
          </a:prstGeom>
          <a:noFill/>
        </p:spPr>
        <p:txBody>
          <a:bodyPr wrap="square" rtlCol="0">
            <a:spAutoFit/>
          </a:bodyPr>
          <a:lstStyle/>
          <a:p>
            <a:r>
              <a:rPr lang="en-US" b="1" dirty="0" smtClean="0"/>
              <a:t>EVIDENCE STATEMENTS</a:t>
            </a:r>
          </a:p>
          <a:p>
            <a:r>
              <a:rPr lang="en-US" dirty="0" smtClean="0"/>
              <a:t>Observable </a:t>
            </a:r>
            <a:r>
              <a:rPr lang="en-US" dirty="0"/>
              <a:t>features of the student performance by the end of the grade: </a:t>
            </a:r>
            <a:endParaRPr lang="en-US" dirty="0" smtClean="0"/>
          </a:p>
          <a:p>
            <a:r>
              <a:rPr lang="en-US" dirty="0" smtClean="0"/>
              <a:t>1.  </a:t>
            </a:r>
            <a:r>
              <a:rPr lang="en-US" u="sng" dirty="0" smtClean="0"/>
              <a:t>Components </a:t>
            </a:r>
            <a:r>
              <a:rPr lang="en-US" u="sng" dirty="0"/>
              <a:t>of the model</a:t>
            </a:r>
          </a:p>
          <a:p>
            <a:r>
              <a:rPr lang="en-US" dirty="0" smtClean="0"/>
              <a:t>a)  Students </a:t>
            </a:r>
            <a:r>
              <a:rPr lang="en-US" dirty="0"/>
              <a:t>develop a model to describe a phenomenon that includes the </a:t>
            </a:r>
            <a:r>
              <a:rPr lang="en-US" dirty="0" smtClean="0"/>
              <a:t>idea </a:t>
            </a:r>
            <a:r>
              <a:rPr lang="en-US" dirty="0"/>
              <a:t>that matter is made of </a:t>
            </a:r>
            <a:endParaRPr lang="en-US" dirty="0" smtClean="0"/>
          </a:p>
          <a:p>
            <a:r>
              <a:rPr lang="en-US" dirty="0" smtClean="0"/>
              <a:t>particles </a:t>
            </a:r>
            <a:r>
              <a:rPr lang="en-US" dirty="0"/>
              <a:t>too small to be seen. In the model, students identify the relevant </a:t>
            </a:r>
            <a:r>
              <a:rPr lang="en-US" dirty="0" smtClean="0"/>
              <a:t>components </a:t>
            </a:r>
            <a:r>
              <a:rPr lang="en-US" dirty="0"/>
              <a:t>for the phenomenon, including</a:t>
            </a:r>
            <a:r>
              <a:rPr lang="en-US" dirty="0" smtClean="0"/>
              <a:t>:</a:t>
            </a:r>
            <a:endParaRPr lang="en-US" dirty="0"/>
          </a:p>
          <a:p>
            <a:r>
              <a:rPr lang="en-US" i="1" dirty="0"/>
              <a:t>i</a:t>
            </a:r>
            <a:r>
              <a:rPr lang="en-US" i="1" dirty="0" smtClean="0"/>
              <a:t>.   Bulk </a:t>
            </a:r>
            <a:r>
              <a:rPr lang="en-US" i="1" dirty="0"/>
              <a:t>matter (macroscopic observable matter; e.g., as sugar, air, water).</a:t>
            </a:r>
          </a:p>
          <a:p>
            <a:pPr marL="400050" indent="-400050">
              <a:buAutoNum type="romanLcPeriod" startAt="2"/>
            </a:pPr>
            <a:r>
              <a:rPr lang="en-US" i="1" dirty="0" smtClean="0"/>
              <a:t>Particles </a:t>
            </a:r>
            <a:r>
              <a:rPr lang="en-US" i="1" dirty="0"/>
              <a:t>of matter that are too small to be </a:t>
            </a:r>
            <a:r>
              <a:rPr lang="en-US" i="1" dirty="0" smtClean="0"/>
              <a:t>seen.</a:t>
            </a:r>
          </a:p>
          <a:p>
            <a:endParaRPr lang="en-US" dirty="0" smtClean="0"/>
          </a:p>
          <a:p>
            <a:r>
              <a:rPr lang="en-US" dirty="0" smtClean="0"/>
              <a:t>2.  </a:t>
            </a:r>
            <a:r>
              <a:rPr lang="en-US" u="sng" dirty="0" smtClean="0"/>
              <a:t>Relationships</a:t>
            </a:r>
          </a:p>
          <a:p>
            <a:r>
              <a:rPr lang="en-US" dirty="0" smtClean="0"/>
              <a:t>a)  In </a:t>
            </a:r>
            <a:r>
              <a:rPr lang="en-US" dirty="0"/>
              <a:t>the model, students identify and describe relevant relationships </a:t>
            </a:r>
            <a:r>
              <a:rPr lang="en-US" dirty="0" smtClean="0"/>
              <a:t>between </a:t>
            </a:r>
            <a:r>
              <a:rPr lang="en-US" dirty="0"/>
              <a:t>components, including the relationships between:</a:t>
            </a:r>
          </a:p>
          <a:p>
            <a:pPr marL="400050" indent="-400050">
              <a:buFont typeface="+mj-lt"/>
              <a:buAutoNum type="romanLcPeriod"/>
            </a:pPr>
            <a:r>
              <a:rPr lang="en-US" dirty="0" smtClean="0"/>
              <a:t>Bulk </a:t>
            </a:r>
            <a:r>
              <a:rPr lang="en-US" dirty="0"/>
              <a:t>matter and tiny particles that cannot be seen (e.g</a:t>
            </a:r>
            <a:r>
              <a:rPr lang="en-US" dirty="0" smtClean="0"/>
              <a:t>., tiny particles  of </a:t>
            </a:r>
            <a:r>
              <a:rPr lang="en-US" dirty="0"/>
              <a:t>matter that cannot be seen make up bulk matter).</a:t>
            </a:r>
          </a:p>
          <a:p>
            <a:pPr marL="400050" indent="-400050">
              <a:buFont typeface="+mj-lt"/>
              <a:buAutoNum type="romanLcPeriod"/>
            </a:pPr>
            <a:r>
              <a:rPr lang="en-US" dirty="0" smtClean="0"/>
              <a:t>The </a:t>
            </a:r>
            <a:r>
              <a:rPr lang="en-US" dirty="0"/>
              <a:t>behavior of a collection of many tiny particles of </a:t>
            </a:r>
            <a:r>
              <a:rPr lang="en-US" dirty="0" smtClean="0"/>
              <a:t>  matter </a:t>
            </a:r>
            <a:r>
              <a:rPr lang="en-US" dirty="0"/>
              <a:t>and </a:t>
            </a:r>
            <a:r>
              <a:rPr lang="en-US" dirty="0" smtClean="0"/>
              <a:t>observable </a:t>
            </a:r>
            <a:r>
              <a:rPr lang="en-US" dirty="0"/>
              <a:t>phenomena involving bulk matter (e.g., an </a:t>
            </a:r>
            <a:r>
              <a:rPr lang="en-US" dirty="0" smtClean="0"/>
              <a:t>expanding </a:t>
            </a:r>
            <a:r>
              <a:rPr lang="en-US" dirty="0"/>
              <a:t>balloon, evaporating liquids, substances that dissolve in a solvent, </a:t>
            </a:r>
            <a:r>
              <a:rPr lang="en-US" dirty="0" smtClean="0"/>
              <a:t>effects </a:t>
            </a:r>
            <a:r>
              <a:rPr lang="en-US" dirty="0"/>
              <a:t>of wind). </a:t>
            </a:r>
            <a:endParaRPr lang="en-US" dirty="0" smtClean="0"/>
          </a:p>
          <a:p>
            <a:endParaRPr lang="en-US" dirty="0"/>
          </a:p>
          <a:p>
            <a:r>
              <a:rPr lang="en-US" dirty="0" smtClean="0"/>
              <a:t>3.  </a:t>
            </a:r>
            <a:r>
              <a:rPr lang="en-US" u="sng" dirty="0"/>
              <a:t>Connections</a:t>
            </a:r>
          </a:p>
          <a:p>
            <a:r>
              <a:rPr lang="en-US" dirty="0" smtClean="0"/>
              <a:t>a)  Students </a:t>
            </a:r>
            <a:r>
              <a:rPr lang="en-US" dirty="0"/>
              <a:t>use the model to describe how matter composed of tiny </a:t>
            </a:r>
            <a:r>
              <a:rPr lang="en-US" dirty="0" smtClean="0"/>
              <a:t>particles </a:t>
            </a:r>
            <a:r>
              <a:rPr lang="en-US" dirty="0"/>
              <a:t>too small to be seen can account for observable </a:t>
            </a:r>
            <a:r>
              <a:rPr lang="en-US" dirty="0" smtClean="0"/>
              <a:t>phenomena </a:t>
            </a:r>
            <a:r>
              <a:rPr lang="en-US" dirty="0"/>
              <a:t>(e.g., air inflating a basketball, ice melting into water</a:t>
            </a:r>
            <a:r>
              <a:rPr lang="en-US" dirty="0" smtClean="0"/>
              <a:t>).</a:t>
            </a:r>
            <a:endParaRPr lang="en-US" dirty="0"/>
          </a:p>
        </p:txBody>
      </p:sp>
    </p:spTree>
    <p:extLst>
      <p:ext uri="{BB962C8B-B14F-4D97-AF65-F5344CB8AC3E}">
        <p14:creationId xmlns:p14="http://schemas.microsoft.com/office/powerpoint/2010/main" val="30985929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3094" y="234557"/>
            <a:ext cx="6371303" cy="8371523"/>
          </a:xfrm>
          <a:prstGeom prst="rect">
            <a:avLst/>
          </a:prstGeom>
        </p:spPr>
        <p:txBody>
          <a:bodyPr wrap="square">
            <a:spAutoFit/>
          </a:bodyPr>
          <a:lstStyle/>
          <a:p>
            <a:pPr algn="ctr"/>
            <a:r>
              <a:rPr lang="en-US" sz="2800" b="1" dirty="0" smtClean="0"/>
              <a:t>Teacher Notes</a:t>
            </a:r>
          </a:p>
          <a:p>
            <a:endParaRPr lang="en-US" sz="1400" dirty="0" smtClean="0"/>
          </a:p>
          <a:p>
            <a:r>
              <a:rPr lang="en-US" sz="1400" dirty="0" smtClean="0"/>
              <a:t>Students </a:t>
            </a:r>
            <a:r>
              <a:rPr lang="en-US" sz="1400" dirty="0"/>
              <a:t>will be asked to create a four corner foldable where they can illustrate the concepts.  Instructions and sample are included. </a:t>
            </a:r>
          </a:p>
          <a:p>
            <a:endParaRPr lang="en-US" sz="1400" dirty="0"/>
          </a:p>
          <a:p>
            <a:r>
              <a:rPr lang="en-US" sz="1400" b="1" dirty="0"/>
              <a:t>SWBAT</a:t>
            </a:r>
            <a:r>
              <a:rPr lang="en-US" sz="1400" dirty="0"/>
              <a:t> Develop a model to describe that matter is made of particles too small to be seen. </a:t>
            </a:r>
          </a:p>
          <a:p>
            <a:endParaRPr lang="en-US" dirty="0" smtClean="0"/>
          </a:p>
          <a:p>
            <a:r>
              <a:rPr lang="en-US" b="1" dirty="0" smtClean="0"/>
              <a:t>A </a:t>
            </a:r>
            <a:r>
              <a:rPr lang="en-US" b="1" dirty="0"/>
              <a:t>Framework for K-12 Science Education: Practices, Crosscutting Concepts, and Core Ideas  ( 2012 ) </a:t>
            </a:r>
            <a:endParaRPr lang="en-US" b="1" dirty="0" smtClean="0"/>
          </a:p>
          <a:p>
            <a:r>
              <a:rPr lang="en-US" sz="1000" dirty="0">
                <a:hlinkClick r:id="rId2"/>
              </a:rPr>
              <a:t>http://</a:t>
            </a:r>
            <a:r>
              <a:rPr lang="en-US" sz="1000" dirty="0" smtClean="0">
                <a:hlinkClick r:id="rId2"/>
              </a:rPr>
              <a:t>www.nap.edu/openbook.php?record_id=13165&amp;page=108</a:t>
            </a:r>
            <a:endParaRPr lang="en-US" sz="1000" dirty="0" smtClean="0"/>
          </a:p>
          <a:p>
            <a:endParaRPr lang="en-US" sz="1000" dirty="0"/>
          </a:p>
          <a:p>
            <a:endParaRPr lang="en-US" sz="1600" dirty="0" smtClean="0"/>
          </a:p>
          <a:p>
            <a:r>
              <a:rPr lang="en-US" sz="1400" b="1" dirty="0" smtClean="0"/>
              <a:t>By </a:t>
            </a:r>
            <a:r>
              <a:rPr lang="en-US" sz="1400" b="1" dirty="0"/>
              <a:t>the end of grade 5. </a:t>
            </a:r>
            <a:endParaRPr lang="en-US" sz="1400" b="1" dirty="0" smtClean="0"/>
          </a:p>
          <a:p>
            <a:r>
              <a:rPr lang="en-US" sz="1400" dirty="0" smtClean="0"/>
              <a:t>Matter </a:t>
            </a:r>
            <a:r>
              <a:rPr lang="en-US" sz="1400" dirty="0"/>
              <a:t>of any type can be subdivided into particles that are too small to see, but even then the matter still exists and can be detected by other means (e.g., by weighing or by its effects on other objects). For example, a model showing that gases are made from matter particles that are too small to see and are moving freely around in space can explain many observations, including the inflation and shape of a balloon; the effects of air on larger particles or objects (e.g., leaves in wind, dust suspended in air); and the appearance of visible scale water droplets in condensation, fog, and, by extension, also in clouds or the contrails of a jet. The amount (weight) of matter is conserved when it changes form, even in transitions in which it seems to vanish (e.g., sugar in solution, evaporation in a closed container). Measurements of a variety of properties (e.g., hardness, reflectivity) can be used to identify particular materials. (Boundary: At this grade level, mass and weight are not distinguished, and no attempt is made to define the unseen particles or explain the atomic-scale mechanism of evaporation and condensation</a:t>
            </a:r>
            <a:r>
              <a:rPr lang="en-US" sz="1400" dirty="0" smtClean="0"/>
              <a:t>.)</a:t>
            </a:r>
          </a:p>
          <a:p>
            <a:endParaRPr lang="en-US" sz="1400" dirty="0"/>
          </a:p>
          <a:p>
            <a:r>
              <a:rPr lang="en-US" sz="1400" b="1" dirty="0"/>
              <a:t>Disciplinary Core Ideas </a:t>
            </a:r>
            <a:endParaRPr lang="en-US" sz="1400" dirty="0"/>
          </a:p>
          <a:p>
            <a:r>
              <a:rPr lang="en-US" sz="1400" dirty="0"/>
              <a:t>PS1.A: Structure and Properties of Matter </a:t>
            </a:r>
          </a:p>
          <a:p>
            <a:r>
              <a:rPr lang="en-US" sz="1400" dirty="0"/>
              <a:t>•Matter of any type can be subdivided into particles that are too small to see, but even then the matter still exists and can be detected by other means. A model showing that gases are made from matter particles that are too small to see and are moving freely around in space can explain many observations, including the inflation and shape of a balloon and the effects of air on larger particles or objects. (5-PS1-1)</a:t>
            </a:r>
          </a:p>
          <a:p>
            <a:endParaRPr lang="en-US" sz="1400" dirty="0"/>
          </a:p>
        </p:txBody>
      </p:sp>
    </p:spTree>
    <p:extLst>
      <p:ext uri="{BB962C8B-B14F-4D97-AF65-F5344CB8AC3E}">
        <p14:creationId xmlns:p14="http://schemas.microsoft.com/office/powerpoint/2010/main" val="293792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6952" y="325743"/>
            <a:ext cx="6282266" cy="8309967"/>
          </a:xfrm>
          <a:prstGeom prst="rect">
            <a:avLst/>
          </a:prstGeom>
        </p:spPr>
        <p:txBody>
          <a:bodyPr wrap="square">
            <a:spAutoFit/>
          </a:bodyPr>
          <a:lstStyle/>
          <a:p>
            <a:pPr algn="ctr"/>
            <a:r>
              <a:rPr lang="en-US" sz="1600" b="1" dirty="0" smtClean="0"/>
              <a:t>Macroscopic vs Microscopic</a:t>
            </a:r>
          </a:p>
          <a:p>
            <a:endParaRPr lang="en-US" sz="1600" dirty="0"/>
          </a:p>
          <a:p>
            <a:r>
              <a:rPr lang="en-US" sz="1400" dirty="0" smtClean="0"/>
              <a:t>Matter can be </a:t>
            </a:r>
            <a:r>
              <a:rPr lang="en-US" sz="1400" dirty="0"/>
              <a:t>categorized as either </a:t>
            </a:r>
            <a:r>
              <a:rPr lang="en-US" sz="1400" i="1" dirty="0"/>
              <a:t>macroscopic or </a:t>
            </a:r>
            <a:r>
              <a:rPr lang="en-US" sz="1400" i="1" dirty="0" smtClean="0"/>
              <a:t>microscopic</a:t>
            </a:r>
            <a:r>
              <a:rPr lang="en-US" sz="1400" dirty="0" smtClean="0"/>
              <a:t>.  Macroscopic or bulk matter, describes matter which </a:t>
            </a:r>
            <a:r>
              <a:rPr lang="en-US" sz="1400" dirty="0"/>
              <a:t>is large enough to see, handle, manipulate, weigh, </a:t>
            </a:r>
            <a:r>
              <a:rPr lang="en-US" sz="1400" dirty="0" smtClean="0"/>
              <a:t>etc.  Microscopic matter describes particles of matter that are too small to be seen.  All matter can </a:t>
            </a:r>
            <a:r>
              <a:rPr lang="en-US" sz="1400" dirty="0"/>
              <a:t>be subdivided </a:t>
            </a:r>
            <a:r>
              <a:rPr lang="en-US" sz="1400" dirty="0" smtClean="0"/>
              <a:t>into microscopic </a:t>
            </a:r>
            <a:r>
              <a:rPr lang="en-US" sz="1400" dirty="0"/>
              <a:t>particles that are too small to </a:t>
            </a:r>
            <a:r>
              <a:rPr lang="en-US" sz="1400" dirty="0" smtClean="0"/>
              <a:t>see, and microscopic particles can be made visible when we observe a phenomenon, behaviors or a collection of these microscopic particles.</a:t>
            </a:r>
          </a:p>
          <a:p>
            <a:endParaRPr lang="en-US" sz="1400" dirty="0"/>
          </a:p>
          <a:p>
            <a:r>
              <a:rPr lang="en-US" sz="1400" dirty="0" smtClean="0"/>
              <a:t>Although we can not see microscopic matter, we know that it exists because we can be detected by other means.  For example, an inflated balloon has gas particles that helps the balloon maintain it’s shape.  We can not see these gas particles inside the balloon, but we know they exist because the balloon is </a:t>
            </a:r>
            <a:r>
              <a:rPr lang="en-US" sz="1400" dirty="0"/>
              <a:t>inflated</a:t>
            </a:r>
            <a:r>
              <a:rPr lang="en-US" sz="1400" dirty="0" smtClean="0"/>
              <a:t>.  On a windy fall day, we will not see the microscopic air particles, but we know they exist when we observe the leaves moving.  This observable phenomena indicated that matter exists.  </a:t>
            </a:r>
          </a:p>
          <a:p>
            <a:endParaRPr lang="en-US" sz="1400" dirty="0"/>
          </a:p>
          <a:p>
            <a:r>
              <a:rPr lang="en-US" sz="1400" dirty="0"/>
              <a:t>The behavior </a:t>
            </a:r>
            <a:r>
              <a:rPr lang="en-US" sz="1400" dirty="0" smtClean="0"/>
              <a:t>of </a:t>
            </a:r>
            <a:r>
              <a:rPr lang="en-US" sz="1400" dirty="0"/>
              <a:t>many tiny particles of </a:t>
            </a:r>
            <a:r>
              <a:rPr lang="en-US" sz="1400" dirty="0" smtClean="0"/>
              <a:t>matter also indicated the existence of matter.  I know there are water molecules in the air, but I can not see them, as they are microscopic.  When I leave a cold glass of water outside on a warm day, the water molecules collect or condenses on the outside of my glass.  Because of the behavior of the water molecules, I am now able to see the macroscopic matter.  </a:t>
            </a:r>
          </a:p>
          <a:p>
            <a:endParaRPr lang="en-US" sz="1400" dirty="0"/>
          </a:p>
          <a:p>
            <a:r>
              <a:rPr lang="en-US" sz="1400" dirty="0" smtClean="0"/>
              <a:t>In other instances, </a:t>
            </a:r>
            <a:r>
              <a:rPr lang="en-US" sz="1400" dirty="0"/>
              <a:t>tiny microscopic particles </a:t>
            </a:r>
            <a:r>
              <a:rPr lang="en-US" sz="1400" dirty="0" smtClean="0"/>
              <a:t>combine so the bulk matter is visible.  When microscopic particles in the air collect together, we can see them in the macroscopic form of a cloud</a:t>
            </a:r>
            <a:r>
              <a:rPr lang="en-US" sz="1400" dirty="0"/>
              <a:t>. </a:t>
            </a:r>
            <a:endParaRPr lang="en-US" sz="1400" dirty="0" smtClean="0"/>
          </a:p>
          <a:p>
            <a:endParaRPr lang="en-US" sz="1400" dirty="0" smtClean="0"/>
          </a:p>
          <a:p>
            <a:r>
              <a:rPr lang="en-US" sz="1400" dirty="0" smtClean="0"/>
              <a:t>Remember, matter </a:t>
            </a:r>
            <a:r>
              <a:rPr lang="en-US" sz="1400" dirty="0"/>
              <a:t>is </a:t>
            </a:r>
            <a:r>
              <a:rPr lang="en-US" sz="1400" dirty="0" smtClean="0"/>
              <a:t>anything </a:t>
            </a:r>
            <a:r>
              <a:rPr lang="en-US" sz="1400" dirty="0"/>
              <a:t>which has real physical existence; in a word matter is just stuff. Iron, air, wool, gold, milk</a:t>
            </a:r>
            <a:r>
              <a:rPr lang="en-US" sz="1400" dirty="0" smtClean="0"/>
              <a:t>, zebras and </a:t>
            </a:r>
            <a:r>
              <a:rPr lang="en-US" sz="1400" dirty="0"/>
              <a:t>pizza - these are all matter. Some things which are not matter are heat, cold, colors, dreams hopes, ideas, sunlight, beauty, fear, and x-rays. None of these is "stuff"; none is matter</a:t>
            </a:r>
            <a:r>
              <a:rPr lang="en-US" sz="1400" dirty="0" smtClean="0"/>
              <a:t>.  </a:t>
            </a:r>
            <a:r>
              <a:rPr lang="en-US" sz="1400" dirty="0"/>
              <a:t>M</a:t>
            </a:r>
            <a:r>
              <a:rPr lang="en-US" sz="1400" dirty="0" smtClean="0"/>
              <a:t>atter can be divide into microscopic and macroscopic particles.  No matter how small or large the particles, it is still matter.</a:t>
            </a:r>
            <a:endParaRPr lang="en-US" sz="1400" dirty="0"/>
          </a:p>
          <a:p>
            <a:endParaRPr lang="en-US" sz="1600" dirty="0" smtClean="0"/>
          </a:p>
          <a:p>
            <a:endParaRPr lang="en-US" sz="1600" dirty="0"/>
          </a:p>
          <a:p>
            <a:endParaRPr lang="en-US" sz="1600" dirty="0" smtClean="0"/>
          </a:p>
          <a:p>
            <a:r>
              <a:rPr lang="en-US" sz="1000" dirty="0" smtClean="0"/>
              <a:t>Source: “What </a:t>
            </a:r>
            <a:r>
              <a:rPr lang="en-US" sz="1000" dirty="0"/>
              <a:t>is </a:t>
            </a:r>
            <a:r>
              <a:rPr lang="en-US" sz="1000" dirty="0" smtClean="0"/>
              <a:t>Chemistry?” John </a:t>
            </a:r>
            <a:r>
              <a:rPr lang="en-US" sz="1000" dirty="0"/>
              <a:t>B. Russell, General Chemistry, McGraw-Hill International Book Company, 2001 </a:t>
            </a:r>
            <a:r>
              <a:rPr lang="en-US" sz="1000" dirty="0">
                <a:hlinkClick r:id="rId2"/>
              </a:rPr>
              <a:t>http://</a:t>
            </a:r>
            <a:r>
              <a:rPr lang="en-US" sz="1000" dirty="0" smtClean="0">
                <a:hlinkClick r:id="rId2"/>
              </a:rPr>
              <a:t>chemweb.ucc.ie</a:t>
            </a:r>
            <a:endParaRPr lang="en-US" sz="1000" dirty="0" smtClean="0"/>
          </a:p>
        </p:txBody>
      </p:sp>
    </p:spTree>
    <p:extLst>
      <p:ext uri="{BB962C8B-B14F-4D97-AF65-F5344CB8AC3E}">
        <p14:creationId xmlns:p14="http://schemas.microsoft.com/office/powerpoint/2010/main" val="4950294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0"/>
            <a:ext cx="6858000" cy="9144000"/>
          </a:xfrm>
          <a:prstGeom prst="rect">
            <a:avLst/>
          </a:prstGeom>
        </p:spPr>
      </p:pic>
      <p:sp>
        <p:nvSpPr>
          <p:cNvPr id="2" name="Rectangle 1"/>
          <p:cNvSpPr/>
          <p:nvPr/>
        </p:nvSpPr>
        <p:spPr>
          <a:xfrm>
            <a:off x="287141" y="892359"/>
            <a:ext cx="6135328" cy="7294305"/>
          </a:xfrm>
          <a:prstGeom prst="rect">
            <a:avLst/>
          </a:prstGeom>
        </p:spPr>
        <p:txBody>
          <a:bodyPr wrap="square">
            <a:spAutoFit/>
          </a:bodyPr>
          <a:lstStyle/>
          <a:p>
            <a:r>
              <a:rPr lang="en-US" dirty="0" smtClean="0"/>
              <a:t>Use the center foldable </a:t>
            </a:r>
            <a:r>
              <a:rPr lang="en-US" dirty="0"/>
              <a:t>to </a:t>
            </a:r>
            <a:r>
              <a:rPr lang="en-US" dirty="0" smtClean="0"/>
              <a:t>model to </a:t>
            </a:r>
            <a:r>
              <a:rPr lang="en-US" dirty="0"/>
              <a:t>describe that matter is made of particles too small to be seen.</a:t>
            </a:r>
            <a:endParaRPr lang="en-US" dirty="0" smtClean="0"/>
          </a:p>
          <a:p>
            <a:endParaRPr lang="en-US" dirty="0"/>
          </a:p>
          <a:p>
            <a:r>
              <a:rPr lang="en-US" b="1" dirty="0" smtClean="0"/>
              <a:t>Outside Flaps</a:t>
            </a:r>
          </a:p>
          <a:p>
            <a:pPr marL="285750" indent="-285750">
              <a:buFont typeface="Arial" panose="020B0604020202020204" pitchFamily="34" charset="0"/>
              <a:buChar char="•"/>
            </a:pPr>
            <a:r>
              <a:rPr lang="en-US" dirty="0" smtClean="0"/>
              <a:t>Labeled </a:t>
            </a:r>
          </a:p>
          <a:p>
            <a:pPr marL="742950" lvl="1" indent="-285750">
              <a:buFont typeface="Arial" panose="020B0604020202020204" pitchFamily="34" charset="0"/>
              <a:buChar char="•"/>
            </a:pPr>
            <a:r>
              <a:rPr lang="en-US" dirty="0" smtClean="0"/>
              <a:t>Microscopic</a:t>
            </a:r>
          </a:p>
          <a:p>
            <a:pPr marL="742950" lvl="1" indent="-285750">
              <a:buFont typeface="Arial" panose="020B0604020202020204" pitchFamily="34" charset="0"/>
              <a:buChar char="•"/>
            </a:pPr>
            <a:r>
              <a:rPr lang="en-US" dirty="0" smtClean="0"/>
              <a:t>Macroscopic</a:t>
            </a:r>
          </a:p>
          <a:p>
            <a:endParaRPr lang="en-US" dirty="0"/>
          </a:p>
          <a:p>
            <a:r>
              <a:rPr lang="en-US" b="1" dirty="0" smtClean="0"/>
              <a:t>Inside Flap</a:t>
            </a:r>
          </a:p>
          <a:p>
            <a:pPr marL="285750" indent="-285750">
              <a:buFont typeface="Arial" panose="020B0604020202020204" pitchFamily="34" charset="0"/>
              <a:buChar char="•"/>
            </a:pPr>
            <a:r>
              <a:rPr lang="en-US" dirty="0" smtClean="0"/>
              <a:t>Define</a:t>
            </a:r>
            <a:endParaRPr lang="en-US" dirty="0"/>
          </a:p>
          <a:p>
            <a:pPr marL="742950" lvl="1" indent="-285750">
              <a:buFont typeface="Arial" panose="020B0604020202020204" pitchFamily="34" charset="0"/>
              <a:buChar char="•"/>
            </a:pPr>
            <a:r>
              <a:rPr lang="en-US" dirty="0"/>
              <a:t>Microscopic</a:t>
            </a:r>
          </a:p>
          <a:p>
            <a:pPr marL="742950" lvl="1" indent="-285750">
              <a:buFont typeface="Arial" panose="020B0604020202020204" pitchFamily="34" charset="0"/>
              <a:buChar char="•"/>
            </a:pPr>
            <a:r>
              <a:rPr lang="en-US" dirty="0"/>
              <a:t>Macroscopic</a:t>
            </a:r>
          </a:p>
          <a:p>
            <a:endParaRPr lang="en-US" dirty="0" smtClean="0"/>
          </a:p>
          <a:p>
            <a:r>
              <a:rPr lang="en-US" b="1" dirty="0" smtClean="0"/>
              <a:t>Inside Square</a:t>
            </a:r>
          </a:p>
          <a:p>
            <a:pPr marL="285750" indent="-285750">
              <a:buFont typeface="Arial" panose="020B0604020202020204" pitchFamily="34" charset="0"/>
              <a:buChar char="•"/>
            </a:pPr>
            <a:r>
              <a:rPr lang="en-US" dirty="0" smtClean="0"/>
              <a:t>Illustration of the matter in both microscopic and macroscopic form with labels.</a:t>
            </a:r>
          </a:p>
          <a:p>
            <a:pPr marL="285750" indent="-285750">
              <a:buFont typeface="Arial" panose="020B0604020202020204" pitchFamily="34" charset="0"/>
              <a:buChar char="•"/>
            </a:pPr>
            <a:r>
              <a:rPr lang="en-US" dirty="0" smtClean="0"/>
              <a:t>Brief sentence of how the matter is observable due to the phenomenon or behavior </a:t>
            </a:r>
          </a:p>
          <a:p>
            <a:endParaRPr lang="en-US" i="1" dirty="0"/>
          </a:p>
          <a:p>
            <a:r>
              <a:rPr lang="en-US" b="1" dirty="0" smtClean="0"/>
              <a:t>Suggested Matter</a:t>
            </a:r>
            <a:endParaRPr lang="en-US" b="1" dirty="0"/>
          </a:p>
          <a:p>
            <a:r>
              <a:rPr lang="en-US" dirty="0" smtClean="0"/>
              <a:t>Water </a:t>
            </a:r>
            <a:r>
              <a:rPr lang="en-US" dirty="0"/>
              <a:t>that evaporates </a:t>
            </a:r>
            <a:r>
              <a:rPr lang="en-US" dirty="0" smtClean="0"/>
              <a:t>		Clouds</a:t>
            </a:r>
          </a:p>
          <a:p>
            <a:r>
              <a:rPr lang="en-US" dirty="0" smtClean="0"/>
              <a:t>Water that condenses		Fog	</a:t>
            </a:r>
          </a:p>
          <a:p>
            <a:r>
              <a:rPr lang="en-US" dirty="0" smtClean="0"/>
              <a:t>Air inside of balloon		Air in a bike tire</a:t>
            </a:r>
          </a:p>
          <a:p>
            <a:r>
              <a:rPr lang="en-US" dirty="0" smtClean="0"/>
              <a:t>Jet </a:t>
            </a:r>
            <a:r>
              <a:rPr lang="en-US" dirty="0"/>
              <a:t>stream across the </a:t>
            </a:r>
            <a:r>
              <a:rPr lang="en-US" dirty="0" smtClean="0"/>
              <a:t>sky		Air in a basketball</a:t>
            </a:r>
            <a:endParaRPr lang="en-US" dirty="0"/>
          </a:p>
          <a:p>
            <a:r>
              <a:rPr lang="en-US" dirty="0"/>
              <a:t>Sugar dissolves in </a:t>
            </a:r>
            <a:r>
              <a:rPr lang="en-US" dirty="0" smtClean="0"/>
              <a:t>water		Salt </a:t>
            </a:r>
            <a:r>
              <a:rPr lang="en-US" dirty="0"/>
              <a:t>water</a:t>
            </a:r>
          </a:p>
          <a:p>
            <a:endParaRPr lang="en-US" dirty="0"/>
          </a:p>
        </p:txBody>
      </p:sp>
      <p:sp>
        <p:nvSpPr>
          <p:cNvPr id="3" name="TextBox 2"/>
          <p:cNvSpPr txBox="1"/>
          <p:nvPr/>
        </p:nvSpPr>
        <p:spPr>
          <a:xfrm>
            <a:off x="4281714" y="362857"/>
            <a:ext cx="635110" cy="276999"/>
          </a:xfrm>
          <a:prstGeom prst="rect">
            <a:avLst/>
          </a:prstGeom>
          <a:noFill/>
        </p:spPr>
        <p:txBody>
          <a:bodyPr wrap="none" rtlCol="0">
            <a:spAutoFit/>
          </a:bodyPr>
          <a:lstStyle/>
          <a:p>
            <a:r>
              <a:rPr lang="en-US" sz="1200" dirty="0" smtClean="0"/>
              <a:t>Name: </a:t>
            </a:r>
            <a:endParaRPr lang="en-US" sz="1200" dirty="0"/>
          </a:p>
        </p:txBody>
      </p:sp>
      <p:sp>
        <p:nvSpPr>
          <p:cNvPr id="7" name="Rectangle 6"/>
          <p:cNvSpPr/>
          <p:nvPr/>
        </p:nvSpPr>
        <p:spPr>
          <a:xfrm>
            <a:off x="4348389" y="1847850"/>
            <a:ext cx="1426769" cy="89535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737923" y="1854581"/>
            <a:ext cx="647700" cy="888619"/>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lded Corner 4"/>
          <p:cNvSpPr/>
          <p:nvPr/>
        </p:nvSpPr>
        <p:spPr>
          <a:xfrm rot="10800000">
            <a:off x="4348389" y="3283851"/>
            <a:ext cx="1496004" cy="918616"/>
          </a:xfrm>
          <a:prstGeom prst="foldedCorner">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3"/>
          <a:stretch>
            <a:fillRect/>
          </a:stretch>
        </p:blipFill>
        <p:spPr>
          <a:xfrm>
            <a:off x="4737923" y="3279014"/>
            <a:ext cx="658425" cy="902286"/>
          </a:xfrm>
          <a:prstGeom prst="rect">
            <a:avLst/>
          </a:prstGeom>
        </p:spPr>
      </p:pic>
    </p:spTree>
    <p:extLst>
      <p:ext uri="{BB962C8B-B14F-4D97-AF65-F5344CB8AC3E}">
        <p14:creationId xmlns:p14="http://schemas.microsoft.com/office/powerpoint/2010/main" val="19583469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0316" y="3465095"/>
            <a:ext cx="6629400" cy="4367463"/>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p:nvPr/>
        </p:nvCxnSpPr>
        <p:spPr>
          <a:xfrm>
            <a:off x="5077326" y="3465095"/>
            <a:ext cx="12032" cy="4367463"/>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741572" y="3465095"/>
            <a:ext cx="24063" cy="4367463"/>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rot="5400000">
            <a:off x="-589546" y="5294883"/>
            <a:ext cx="2813912" cy="707886"/>
          </a:xfrm>
          <a:prstGeom prst="rect">
            <a:avLst/>
          </a:prstGeom>
          <a:noFill/>
        </p:spPr>
        <p:txBody>
          <a:bodyPr wrap="none" rtlCol="0">
            <a:spAutoFit/>
          </a:bodyPr>
          <a:lstStyle/>
          <a:p>
            <a:r>
              <a:rPr lang="en-US" sz="4000" dirty="0" smtClean="0"/>
              <a:t>Macroscopic</a:t>
            </a:r>
            <a:endParaRPr lang="en-US" sz="4000" dirty="0"/>
          </a:p>
        </p:txBody>
      </p:sp>
      <p:sp>
        <p:nvSpPr>
          <p:cNvPr id="10" name="TextBox 9"/>
          <p:cNvSpPr txBox="1"/>
          <p:nvPr/>
        </p:nvSpPr>
        <p:spPr>
          <a:xfrm rot="5400000">
            <a:off x="4576701" y="5294883"/>
            <a:ext cx="2685672" cy="707886"/>
          </a:xfrm>
          <a:prstGeom prst="rect">
            <a:avLst/>
          </a:prstGeom>
          <a:noFill/>
        </p:spPr>
        <p:txBody>
          <a:bodyPr wrap="none" rtlCol="0">
            <a:spAutoFit/>
          </a:bodyPr>
          <a:lstStyle/>
          <a:p>
            <a:r>
              <a:rPr lang="en-US" sz="4000" dirty="0" smtClean="0"/>
              <a:t>Microscopic</a:t>
            </a:r>
            <a:endParaRPr lang="en-US" sz="4000" dirty="0"/>
          </a:p>
        </p:txBody>
      </p:sp>
      <p:sp>
        <p:nvSpPr>
          <p:cNvPr id="11" name="TextBox 10"/>
          <p:cNvSpPr txBox="1"/>
          <p:nvPr/>
        </p:nvSpPr>
        <p:spPr>
          <a:xfrm>
            <a:off x="2282296" y="1275348"/>
            <a:ext cx="2305439" cy="923330"/>
          </a:xfrm>
          <a:prstGeom prst="rect">
            <a:avLst/>
          </a:prstGeom>
          <a:noFill/>
        </p:spPr>
        <p:txBody>
          <a:bodyPr wrap="none" rtlCol="0">
            <a:spAutoFit/>
          </a:bodyPr>
          <a:lstStyle/>
          <a:p>
            <a:r>
              <a:rPr lang="en-US" sz="5400" b="1" dirty="0" smtClean="0"/>
              <a:t>Sample</a:t>
            </a:r>
            <a:endParaRPr lang="en-US" sz="5400" b="1" dirty="0"/>
          </a:p>
        </p:txBody>
      </p:sp>
    </p:spTree>
    <p:extLst>
      <p:ext uri="{BB962C8B-B14F-4D97-AF65-F5344CB8AC3E}">
        <p14:creationId xmlns:p14="http://schemas.microsoft.com/office/powerpoint/2010/main" val="27446691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2"/>
          <a:stretch>
            <a:fillRect/>
          </a:stretch>
        </p:blipFill>
        <p:spPr>
          <a:xfrm>
            <a:off x="3155686" y="5584787"/>
            <a:ext cx="2085706" cy="2085706"/>
          </a:xfrm>
          <a:prstGeom prst="rect">
            <a:avLst/>
          </a:prstGeom>
        </p:spPr>
      </p:pic>
      <p:sp>
        <p:nvSpPr>
          <p:cNvPr id="2" name="Rectangle 1"/>
          <p:cNvSpPr/>
          <p:nvPr/>
        </p:nvSpPr>
        <p:spPr>
          <a:xfrm>
            <a:off x="120316" y="3465095"/>
            <a:ext cx="6629400" cy="4367463"/>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6" name="Straight Connector 5"/>
          <p:cNvCxnSpPr/>
          <p:nvPr/>
        </p:nvCxnSpPr>
        <p:spPr>
          <a:xfrm>
            <a:off x="5077326" y="3465095"/>
            <a:ext cx="12032" cy="4367463"/>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741572" y="3465095"/>
            <a:ext cx="24063" cy="4367463"/>
          </a:xfrm>
          <a:prstGeom prst="line">
            <a:avLst/>
          </a:prstGeom>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228600" y="3602503"/>
            <a:ext cx="1485900" cy="4247317"/>
          </a:xfrm>
          <a:prstGeom prst="rect">
            <a:avLst/>
          </a:prstGeom>
        </p:spPr>
        <p:txBody>
          <a:bodyPr wrap="square">
            <a:spAutoFit/>
          </a:bodyPr>
          <a:lstStyle/>
          <a:p>
            <a:r>
              <a:rPr lang="en-US" dirty="0"/>
              <a:t>Macroscopic or bulk matter, describes matter which is large enough to see, handle, manipulate, weigh, etc. </a:t>
            </a:r>
            <a:r>
              <a:rPr lang="en-US" dirty="0" smtClean="0"/>
              <a:t>All </a:t>
            </a:r>
            <a:r>
              <a:rPr lang="en-US" dirty="0"/>
              <a:t>matter can be subdivided into particles that are too small to </a:t>
            </a:r>
            <a:r>
              <a:rPr lang="en-US" dirty="0" smtClean="0"/>
              <a:t>see</a:t>
            </a:r>
            <a:endParaRPr lang="en-US" dirty="0"/>
          </a:p>
        </p:txBody>
      </p:sp>
      <p:sp>
        <p:nvSpPr>
          <p:cNvPr id="4" name="TextBox 3"/>
          <p:cNvSpPr txBox="1"/>
          <p:nvPr/>
        </p:nvSpPr>
        <p:spPr>
          <a:xfrm>
            <a:off x="1765635" y="1311442"/>
            <a:ext cx="184731" cy="369332"/>
          </a:xfrm>
          <a:prstGeom prst="rect">
            <a:avLst/>
          </a:prstGeom>
          <a:noFill/>
        </p:spPr>
        <p:txBody>
          <a:bodyPr wrap="none" rtlCol="0">
            <a:spAutoFit/>
          </a:bodyPr>
          <a:lstStyle/>
          <a:p>
            <a:endParaRPr lang="en-US" dirty="0"/>
          </a:p>
        </p:txBody>
      </p:sp>
      <p:sp>
        <p:nvSpPr>
          <p:cNvPr id="5" name="Rectangle 4"/>
          <p:cNvSpPr/>
          <p:nvPr/>
        </p:nvSpPr>
        <p:spPr>
          <a:xfrm>
            <a:off x="5173578" y="3602503"/>
            <a:ext cx="1576137" cy="4278094"/>
          </a:xfrm>
          <a:prstGeom prst="rect">
            <a:avLst/>
          </a:prstGeom>
        </p:spPr>
        <p:txBody>
          <a:bodyPr wrap="square">
            <a:spAutoFit/>
          </a:bodyPr>
          <a:lstStyle/>
          <a:p>
            <a:r>
              <a:rPr lang="en-US" sz="1600" dirty="0" smtClean="0"/>
              <a:t>Microscopic </a:t>
            </a:r>
            <a:r>
              <a:rPr lang="en-US" sz="1600" dirty="0"/>
              <a:t>matter describes particles of matter that are too small to be </a:t>
            </a:r>
            <a:r>
              <a:rPr lang="en-US" sz="1600" dirty="0" smtClean="0"/>
              <a:t>seen.  Microscopic </a:t>
            </a:r>
            <a:r>
              <a:rPr lang="en-US" sz="1600" dirty="0"/>
              <a:t>particles can be made visible when we observe </a:t>
            </a:r>
            <a:r>
              <a:rPr lang="en-US" sz="1600" dirty="0" smtClean="0"/>
              <a:t>a phenomenon, </a:t>
            </a:r>
            <a:r>
              <a:rPr lang="en-US" sz="1600" dirty="0"/>
              <a:t>behaviors or a collection of these microscopic particles.</a:t>
            </a:r>
          </a:p>
        </p:txBody>
      </p:sp>
      <p:sp>
        <p:nvSpPr>
          <p:cNvPr id="7" name="TextBox 6"/>
          <p:cNvSpPr txBox="1"/>
          <p:nvPr/>
        </p:nvSpPr>
        <p:spPr>
          <a:xfrm>
            <a:off x="2282296" y="1392016"/>
            <a:ext cx="2305439" cy="923330"/>
          </a:xfrm>
          <a:prstGeom prst="rect">
            <a:avLst/>
          </a:prstGeom>
          <a:noFill/>
        </p:spPr>
        <p:txBody>
          <a:bodyPr wrap="none" rtlCol="0">
            <a:spAutoFit/>
          </a:bodyPr>
          <a:lstStyle/>
          <a:p>
            <a:r>
              <a:rPr lang="en-US" sz="5400" b="1" dirty="0" smtClean="0"/>
              <a:t>Sample</a:t>
            </a:r>
            <a:endParaRPr lang="en-US" sz="5400" b="1" dirty="0"/>
          </a:p>
        </p:txBody>
      </p:sp>
      <p:sp>
        <p:nvSpPr>
          <p:cNvPr id="12" name="TextBox 11"/>
          <p:cNvSpPr txBox="1"/>
          <p:nvPr/>
        </p:nvSpPr>
        <p:spPr>
          <a:xfrm>
            <a:off x="2295276" y="3602503"/>
            <a:ext cx="2416174" cy="369332"/>
          </a:xfrm>
          <a:prstGeom prst="rect">
            <a:avLst/>
          </a:prstGeom>
          <a:noFill/>
        </p:spPr>
        <p:txBody>
          <a:bodyPr wrap="none" rtlCol="0">
            <a:spAutoFit/>
          </a:bodyPr>
          <a:lstStyle/>
          <a:p>
            <a:r>
              <a:rPr lang="en-US" dirty="0" smtClean="0"/>
              <a:t>Matter:  Air in a balloon</a:t>
            </a:r>
            <a:endParaRPr lang="en-US" dirty="0"/>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29364" y="4202029"/>
            <a:ext cx="663742" cy="663742"/>
          </a:xfrm>
          <a:prstGeom prst="rect">
            <a:avLst/>
          </a:prstGeom>
        </p:spPr>
      </p:pic>
      <p:pic>
        <p:nvPicPr>
          <p:cNvPr id="14" name="Pictur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858000" y="4307712"/>
            <a:ext cx="1297686" cy="685966"/>
          </a:xfrm>
          <a:prstGeom prst="rect">
            <a:avLst/>
          </a:prstGeom>
        </p:spPr>
      </p:pic>
      <p:pic>
        <p:nvPicPr>
          <p:cNvPr id="15" name="Picture 14"/>
          <p:cNvPicPr>
            <a:picLocks noChangeAspect="1"/>
          </p:cNvPicPr>
          <p:nvPr/>
        </p:nvPicPr>
        <p:blipFill>
          <a:blip r:embed="rId5"/>
          <a:stretch>
            <a:fillRect/>
          </a:stretch>
        </p:blipFill>
        <p:spPr>
          <a:xfrm>
            <a:off x="3386891" y="4810749"/>
            <a:ext cx="703253" cy="467745"/>
          </a:xfrm>
          <a:prstGeom prst="rect">
            <a:avLst/>
          </a:prstGeom>
        </p:spPr>
      </p:pic>
      <p:sp>
        <p:nvSpPr>
          <p:cNvPr id="16" name="TextBox 15"/>
          <p:cNvSpPr txBox="1"/>
          <p:nvPr/>
        </p:nvSpPr>
        <p:spPr>
          <a:xfrm>
            <a:off x="1714500" y="5226964"/>
            <a:ext cx="2502809" cy="338554"/>
          </a:xfrm>
          <a:prstGeom prst="rect">
            <a:avLst/>
          </a:prstGeom>
          <a:noFill/>
        </p:spPr>
        <p:txBody>
          <a:bodyPr wrap="none" rtlCol="0">
            <a:spAutoFit/>
          </a:bodyPr>
          <a:lstStyle/>
          <a:p>
            <a:r>
              <a:rPr lang="en-US" sz="1600" b="1" smtClean="0">
                <a:solidFill>
                  <a:srgbClr val="FF0000"/>
                </a:solidFill>
              </a:rPr>
              <a:t>Microscopic</a:t>
            </a:r>
            <a:r>
              <a:rPr lang="en-US" sz="1600" b="1" dirty="0" smtClean="0">
                <a:solidFill>
                  <a:srgbClr val="FF0000"/>
                </a:solidFill>
              </a:rPr>
              <a:t>:  Air around us</a:t>
            </a:r>
            <a:endParaRPr lang="en-US" sz="1600" b="1" dirty="0">
              <a:solidFill>
                <a:srgbClr val="FF0000"/>
              </a:solidFill>
            </a:endParaRPr>
          </a:p>
        </p:txBody>
      </p:sp>
      <p:cxnSp>
        <p:nvCxnSpPr>
          <p:cNvPr id="18" name="Straight Arrow Connector 17"/>
          <p:cNvCxnSpPr>
            <a:stCxn id="16" idx="0"/>
          </p:cNvCxnSpPr>
          <p:nvPr/>
        </p:nvCxnSpPr>
        <p:spPr>
          <a:xfrm rot="5400000" flipH="1" flipV="1">
            <a:off x="2921049" y="4910630"/>
            <a:ext cx="361191" cy="27147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822784" y="6157836"/>
            <a:ext cx="1606216" cy="1446550"/>
          </a:xfrm>
          <a:prstGeom prst="rect">
            <a:avLst/>
          </a:prstGeom>
          <a:noFill/>
        </p:spPr>
        <p:txBody>
          <a:bodyPr wrap="square" rtlCol="0">
            <a:spAutoFit/>
          </a:bodyPr>
          <a:lstStyle/>
          <a:p>
            <a:r>
              <a:rPr lang="en-US" sz="1400" b="1" dirty="0" smtClean="0">
                <a:solidFill>
                  <a:srgbClr val="FF0000"/>
                </a:solidFill>
              </a:rPr>
              <a:t>Macroscopic:  We observe the inflated balloon, so we know there is air inside the balloon </a:t>
            </a:r>
            <a:r>
              <a:rPr lang="en-US" b="1" dirty="0" smtClean="0">
                <a:solidFill>
                  <a:srgbClr val="FF0000"/>
                </a:solidFill>
              </a:rPr>
              <a:t> </a:t>
            </a:r>
            <a:endParaRPr lang="en-US" b="1" dirty="0">
              <a:solidFill>
                <a:srgbClr val="FF0000"/>
              </a:solidFill>
            </a:endParaRPr>
          </a:p>
        </p:txBody>
      </p:sp>
      <p:pic>
        <p:nvPicPr>
          <p:cNvPr id="20" name="Picture 19"/>
          <p:cNvPicPr>
            <a:picLocks noChangeAspect="1"/>
          </p:cNvPicPr>
          <p:nvPr/>
        </p:nvPicPr>
        <p:blipFill>
          <a:blip r:embed="rId6"/>
          <a:stretch>
            <a:fillRect/>
          </a:stretch>
        </p:blipFill>
        <p:spPr>
          <a:xfrm rot="2069414">
            <a:off x="3224968" y="6773056"/>
            <a:ext cx="377985" cy="487722"/>
          </a:xfrm>
          <a:prstGeom prst="rect">
            <a:avLst/>
          </a:prstGeom>
        </p:spPr>
      </p:pic>
    </p:spTree>
    <p:extLst>
      <p:ext uri="{BB962C8B-B14F-4D97-AF65-F5344CB8AC3E}">
        <p14:creationId xmlns:p14="http://schemas.microsoft.com/office/powerpoint/2010/main" val="25341902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47312" y="926433"/>
            <a:ext cx="6440369" cy="73152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rot="5400000">
            <a:off x="1638694" y="1351817"/>
            <a:ext cx="3657603" cy="6440369"/>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4346977" y="169666"/>
            <a:ext cx="2340705" cy="230832"/>
          </a:xfrm>
          <a:prstGeom prst="rect">
            <a:avLst/>
          </a:prstGeom>
          <a:noFill/>
        </p:spPr>
        <p:txBody>
          <a:bodyPr wrap="none" rtlCol="0">
            <a:spAutoFit/>
          </a:bodyPr>
          <a:lstStyle/>
          <a:p>
            <a:pPr algn="ctr"/>
            <a:r>
              <a:rPr lang="en-US" sz="900" b="1" dirty="0" smtClean="0"/>
              <a:t>Printable Template for Interactive Notebook</a:t>
            </a:r>
            <a:endParaRPr lang="en-US" sz="900" b="1" dirty="0"/>
          </a:p>
        </p:txBody>
      </p:sp>
    </p:spTree>
    <p:extLst>
      <p:ext uri="{BB962C8B-B14F-4D97-AF65-F5344CB8AC3E}">
        <p14:creationId xmlns:p14="http://schemas.microsoft.com/office/powerpoint/2010/main" val="146225306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1792</TotalTime>
  <Words>1246</Words>
  <Application>Microsoft Office PowerPoint</Application>
  <PresentationFormat>Letter Paper (8.5x11 in)</PresentationFormat>
  <Paragraphs>94</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Algerian</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Diane Peters</dc:creator>
  <cp:lastModifiedBy>Diane Peters</cp:lastModifiedBy>
  <cp:revision>71</cp:revision>
  <dcterms:created xsi:type="dcterms:W3CDTF">2015-10-06T16:27:49Z</dcterms:created>
  <dcterms:modified xsi:type="dcterms:W3CDTF">2016-01-02T03:40:15Z</dcterms:modified>
</cp:coreProperties>
</file>