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62" r:id="rId4"/>
    <p:sldId id="263" r:id="rId5"/>
    <p:sldId id="259" r:id="rId6"/>
    <p:sldId id="268" r:id="rId7"/>
    <p:sldId id="258" r:id="rId8"/>
    <p:sldId id="271" r:id="rId9"/>
    <p:sldId id="266" r:id="rId10"/>
    <p:sldId id="272" r:id="rId11"/>
    <p:sldId id="281" r:id="rId12"/>
    <p:sldId id="273" r:id="rId13"/>
    <p:sldId id="267" r:id="rId14"/>
    <p:sldId id="274" r:id="rId15"/>
    <p:sldId id="282" r:id="rId16"/>
    <p:sldId id="277" r:id="rId17"/>
    <p:sldId id="275" r:id="rId18"/>
    <p:sldId id="284" r:id="rId19"/>
    <p:sldId id="286" r:id="rId20"/>
    <p:sldId id="285" r:id="rId21"/>
    <p:sldId id="278" r:id="rId22"/>
    <p:sldId id="279" r:id="rId23"/>
    <p:sldId id="269" r:id="rId24"/>
    <p:sldId id="265" r:id="rId25"/>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92730" autoAdjust="0"/>
  </p:normalViewPr>
  <p:slideViewPr>
    <p:cSldViewPr snapToGrid="0" showGuides="1">
      <p:cViewPr varScale="1">
        <p:scale>
          <a:sx n="48" d="100"/>
          <a:sy n="48" d="100"/>
        </p:scale>
        <p:origin x="1338" y="4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367B1-C543-4341-B328-5598E36BFDDD}" type="datetimeFigureOut">
              <a:rPr lang="en-US" smtClean="0"/>
              <a:t>1/1/2016</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53DB4-B0E5-4132-A9AB-85A4335705C7}" type="slidenum">
              <a:rPr lang="en-US" smtClean="0"/>
              <a:t>‹#›</a:t>
            </a:fld>
            <a:endParaRPr lang="en-US"/>
          </a:p>
        </p:txBody>
      </p:sp>
    </p:spTree>
    <p:extLst>
      <p:ext uri="{BB962C8B-B14F-4D97-AF65-F5344CB8AC3E}">
        <p14:creationId xmlns:p14="http://schemas.microsoft.com/office/powerpoint/2010/main" val="393458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53DB4-B0E5-4132-A9AB-85A4335705C7}" type="slidenum">
              <a:rPr lang="en-US" smtClean="0"/>
              <a:t>6</a:t>
            </a:fld>
            <a:endParaRPr lang="en-US"/>
          </a:p>
        </p:txBody>
      </p:sp>
    </p:spTree>
    <p:extLst>
      <p:ext uri="{BB962C8B-B14F-4D97-AF65-F5344CB8AC3E}">
        <p14:creationId xmlns:p14="http://schemas.microsoft.com/office/powerpoint/2010/main" val="149070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98EA35-7C50-42E6-B9BF-49C7AA26A2BF}"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51EDF-3F98-4592-9EEE-C5601051DABE}" type="slidenum">
              <a:rPr lang="en-US" smtClean="0"/>
              <a:t>‹#›</a:t>
            </a:fld>
            <a:endParaRPr lang="en-US"/>
          </a:p>
        </p:txBody>
      </p:sp>
    </p:spTree>
    <p:extLst>
      <p:ext uri="{BB962C8B-B14F-4D97-AF65-F5344CB8AC3E}">
        <p14:creationId xmlns:p14="http://schemas.microsoft.com/office/powerpoint/2010/main" val="134122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98EA35-7C50-42E6-B9BF-49C7AA26A2BF}"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51EDF-3F98-4592-9EEE-C5601051DABE}" type="slidenum">
              <a:rPr lang="en-US" smtClean="0"/>
              <a:t>‹#›</a:t>
            </a:fld>
            <a:endParaRPr lang="en-US"/>
          </a:p>
        </p:txBody>
      </p:sp>
    </p:spTree>
    <p:extLst>
      <p:ext uri="{BB962C8B-B14F-4D97-AF65-F5344CB8AC3E}">
        <p14:creationId xmlns:p14="http://schemas.microsoft.com/office/powerpoint/2010/main" val="3426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98EA35-7C50-42E6-B9BF-49C7AA26A2BF}"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51EDF-3F98-4592-9EEE-C5601051DABE}" type="slidenum">
              <a:rPr lang="en-US" smtClean="0"/>
              <a:t>‹#›</a:t>
            </a:fld>
            <a:endParaRPr lang="en-US"/>
          </a:p>
        </p:txBody>
      </p:sp>
    </p:spTree>
    <p:extLst>
      <p:ext uri="{BB962C8B-B14F-4D97-AF65-F5344CB8AC3E}">
        <p14:creationId xmlns:p14="http://schemas.microsoft.com/office/powerpoint/2010/main" val="400199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98EA35-7C50-42E6-B9BF-49C7AA26A2BF}"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51EDF-3F98-4592-9EEE-C5601051DABE}" type="slidenum">
              <a:rPr lang="en-US" smtClean="0"/>
              <a:t>‹#›</a:t>
            </a:fld>
            <a:endParaRPr lang="en-US"/>
          </a:p>
        </p:txBody>
      </p:sp>
    </p:spTree>
    <p:extLst>
      <p:ext uri="{BB962C8B-B14F-4D97-AF65-F5344CB8AC3E}">
        <p14:creationId xmlns:p14="http://schemas.microsoft.com/office/powerpoint/2010/main" val="105090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98EA35-7C50-42E6-B9BF-49C7AA26A2BF}"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51EDF-3F98-4592-9EEE-C5601051DABE}" type="slidenum">
              <a:rPr lang="en-US" smtClean="0"/>
              <a:t>‹#›</a:t>
            </a:fld>
            <a:endParaRPr lang="en-US"/>
          </a:p>
        </p:txBody>
      </p:sp>
    </p:spTree>
    <p:extLst>
      <p:ext uri="{BB962C8B-B14F-4D97-AF65-F5344CB8AC3E}">
        <p14:creationId xmlns:p14="http://schemas.microsoft.com/office/powerpoint/2010/main" val="395018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98EA35-7C50-42E6-B9BF-49C7AA26A2BF}" type="datetimeFigureOut">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51EDF-3F98-4592-9EEE-C5601051DABE}" type="slidenum">
              <a:rPr lang="en-US" smtClean="0"/>
              <a:t>‹#›</a:t>
            </a:fld>
            <a:endParaRPr lang="en-US"/>
          </a:p>
        </p:txBody>
      </p:sp>
    </p:spTree>
    <p:extLst>
      <p:ext uri="{BB962C8B-B14F-4D97-AF65-F5344CB8AC3E}">
        <p14:creationId xmlns:p14="http://schemas.microsoft.com/office/powerpoint/2010/main" val="361486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98EA35-7C50-42E6-B9BF-49C7AA26A2BF}" type="datetimeFigureOut">
              <a:rPr lang="en-US" smtClean="0"/>
              <a:t>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B51EDF-3F98-4592-9EEE-C5601051DABE}" type="slidenum">
              <a:rPr lang="en-US" smtClean="0"/>
              <a:t>‹#›</a:t>
            </a:fld>
            <a:endParaRPr lang="en-US"/>
          </a:p>
        </p:txBody>
      </p:sp>
    </p:spTree>
    <p:extLst>
      <p:ext uri="{BB962C8B-B14F-4D97-AF65-F5344CB8AC3E}">
        <p14:creationId xmlns:p14="http://schemas.microsoft.com/office/powerpoint/2010/main" val="2770751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98EA35-7C50-42E6-B9BF-49C7AA26A2BF}" type="datetimeFigureOut">
              <a:rPr lang="en-US" smtClean="0"/>
              <a:t>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B51EDF-3F98-4592-9EEE-C5601051DABE}" type="slidenum">
              <a:rPr lang="en-US" smtClean="0"/>
              <a:t>‹#›</a:t>
            </a:fld>
            <a:endParaRPr lang="en-US"/>
          </a:p>
        </p:txBody>
      </p:sp>
    </p:spTree>
    <p:extLst>
      <p:ext uri="{BB962C8B-B14F-4D97-AF65-F5344CB8AC3E}">
        <p14:creationId xmlns:p14="http://schemas.microsoft.com/office/powerpoint/2010/main" val="409913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8EA35-7C50-42E6-B9BF-49C7AA26A2BF}" type="datetimeFigureOut">
              <a:rPr lang="en-US" smtClean="0"/>
              <a:t>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B51EDF-3F98-4592-9EEE-C5601051DABE}" type="slidenum">
              <a:rPr lang="en-US" smtClean="0"/>
              <a:t>‹#›</a:t>
            </a:fld>
            <a:endParaRPr lang="en-US"/>
          </a:p>
        </p:txBody>
      </p:sp>
    </p:spTree>
    <p:extLst>
      <p:ext uri="{BB962C8B-B14F-4D97-AF65-F5344CB8AC3E}">
        <p14:creationId xmlns:p14="http://schemas.microsoft.com/office/powerpoint/2010/main" val="387277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8EA35-7C50-42E6-B9BF-49C7AA26A2BF}" type="datetimeFigureOut">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51EDF-3F98-4592-9EEE-C5601051DABE}" type="slidenum">
              <a:rPr lang="en-US" smtClean="0"/>
              <a:t>‹#›</a:t>
            </a:fld>
            <a:endParaRPr lang="en-US"/>
          </a:p>
        </p:txBody>
      </p:sp>
    </p:spTree>
    <p:extLst>
      <p:ext uri="{BB962C8B-B14F-4D97-AF65-F5344CB8AC3E}">
        <p14:creationId xmlns:p14="http://schemas.microsoft.com/office/powerpoint/2010/main" val="44289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8EA35-7C50-42E6-B9BF-49C7AA26A2BF}" type="datetimeFigureOut">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51EDF-3F98-4592-9EEE-C5601051DABE}" type="slidenum">
              <a:rPr lang="en-US" smtClean="0"/>
              <a:t>‹#›</a:t>
            </a:fld>
            <a:endParaRPr lang="en-US"/>
          </a:p>
        </p:txBody>
      </p:sp>
    </p:spTree>
    <p:extLst>
      <p:ext uri="{BB962C8B-B14F-4D97-AF65-F5344CB8AC3E}">
        <p14:creationId xmlns:p14="http://schemas.microsoft.com/office/powerpoint/2010/main" val="190772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F98EA35-7C50-42E6-B9BF-49C7AA26A2BF}" type="datetimeFigureOut">
              <a:rPr lang="en-US" smtClean="0"/>
              <a:t>1/1/2016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BB51EDF-3F98-4592-9EEE-C5601051DABE}" type="slidenum">
              <a:rPr lang="en-US" smtClean="0"/>
              <a:t>‹#›</a:t>
            </a:fld>
            <a:endParaRPr lang="en-US"/>
          </a:p>
        </p:txBody>
      </p:sp>
    </p:spTree>
    <p:extLst>
      <p:ext uri="{BB962C8B-B14F-4D97-AF65-F5344CB8AC3E}">
        <p14:creationId xmlns:p14="http://schemas.microsoft.com/office/powerpoint/2010/main" val="33684437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pbskids.org/designsquad/parentseducators/resources/paper_table.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pbskids.org/designsquad/parentseducators/resources/paper_table.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youtu.be/t6Zr1Z09Xtw" TargetMode="Externa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doyouthinklikeanengineer.com/quiz/" TargetMode="External"/><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8.png"/><Relationship Id="rId7" Type="http://schemas.openxmlformats.org/officeDocument/2006/relationships/image" Target="../media/image3.png"/><Relationship Id="rId12" Type="http://schemas.openxmlformats.org/officeDocument/2006/relationships/image" Target="../media/image23.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hyperlink" Target="http://www.doyouthinklikeanengineer.com/" TargetMode="External"/><Relationship Id="rId5" Type="http://schemas.openxmlformats.org/officeDocument/2006/relationships/image" Target="../media/image4.png"/><Relationship Id="rId10" Type="http://schemas.openxmlformats.org/officeDocument/2006/relationships/hyperlink" Target="http://www.doyouthinklikeanengineer.com/quiz/" TargetMode="External"/><Relationship Id="rId4" Type="http://schemas.openxmlformats.org/officeDocument/2006/relationships/image" Target="../media/image7.png"/><Relationship Id="rId9" Type="http://schemas.openxmlformats.org/officeDocument/2006/relationships/hyperlink" Target="http://pbskids.org/designsquad/parentseducators/resources/paper_tabl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owHF9iLyxic"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pbskids.org/designsquad/parentseducators/resources/paper_table.html"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pbskids.org/designsquad/parentseducators/resources/paper_table.html"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693174" y="671052"/>
            <a:ext cx="5456903" cy="7801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71" y="713454"/>
            <a:ext cx="5427406" cy="7759494"/>
          </a:xfrm>
          <a:prstGeom prst="rect">
            <a:avLst/>
          </a:prstGeom>
        </p:spPr>
      </p:pic>
      <p:sp>
        <p:nvSpPr>
          <p:cNvPr id="4" name="TextBox 3"/>
          <p:cNvSpPr txBox="1"/>
          <p:nvPr/>
        </p:nvSpPr>
        <p:spPr>
          <a:xfrm>
            <a:off x="1592243" y="5119593"/>
            <a:ext cx="1311898" cy="2862322"/>
          </a:xfrm>
          <a:prstGeom prst="rect">
            <a:avLst/>
          </a:prstGeom>
          <a:noFill/>
        </p:spPr>
        <p:txBody>
          <a:bodyPr wrap="none" rtlCol="0">
            <a:spAutoFit/>
          </a:bodyPr>
          <a:lstStyle/>
          <a:p>
            <a:r>
              <a:rPr lang="en-US" sz="2000" b="1" dirty="0" smtClean="0"/>
              <a:t>NGSS</a:t>
            </a:r>
            <a:endParaRPr lang="en-US" sz="2000" b="1" dirty="0"/>
          </a:p>
          <a:p>
            <a:r>
              <a:rPr lang="en-US" sz="2000" b="1" dirty="0"/>
              <a:t>3-5-ETS1-1</a:t>
            </a:r>
          </a:p>
          <a:p>
            <a:r>
              <a:rPr lang="en-US" sz="2000" b="1" dirty="0"/>
              <a:t>3-5-ETS1-2</a:t>
            </a:r>
          </a:p>
          <a:p>
            <a:r>
              <a:rPr lang="en-US" sz="2000" b="1" dirty="0"/>
              <a:t>3-5-ETS1-3</a:t>
            </a:r>
          </a:p>
          <a:p>
            <a:endParaRPr lang="en-US" sz="2000" b="1" dirty="0"/>
          </a:p>
          <a:p>
            <a:r>
              <a:rPr lang="en-US" sz="2000" b="1" dirty="0"/>
              <a:t>CCSS </a:t>
            </a:r>
          </a:p>
          <a:p>
            <a:r>
              <a:rPr lang="en-US" sz="2000" b="1" dirty="0"/>
              <a:t>ELA RI.5.1</a:t>
            </a:r>
          </a:p>
          <a:p>
            <a:r>
              <a:rPr lang="en-US" sz="2000" b="1" dirty="0"/>
              <a:t>ELA RI.5.7</a:t>
            </a:r>
          </a:p>
          <a:p>
            <a:r>
              <a:rPr lang="en-US" sz="2000" b="1" dirty="0"/>
              <a:t>ELA RI.5.9</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6850" y="5660599"/>
            <a:ext cx="1478784" cy="65148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1625" y="7193847"/>
            <a:ext cx="2210968" cy="788068"/>
          </a:xfrm>
          <a:prstGeom prst="rect">
            <a:avLst/>
          </a:prstGeom>
        </p:spPr>
      </p:pic>
      <p:sp>
        <p:nvSpPr>
          <p:cNvPr id="7" name="TextBox 6"/>
          <p:cNvSpPr txBox="1"/>
          <p:nvPr/>
        </p:nvSpPr>
        <p:spPr>
          <a:xfrm>
            <a:off x="1109583" y="1346864"/>
            <a:ext cx="4653582" cy="1938992"/>
          </a:xfrm>
          <a:prstGeom prst="rect">
            <a:avLst/>
          </a:prstGeom>
          <a:noFill/>
        </p:spPr>
        <p:txBody>
          <a:bodyPr wrap="none" rtlCol="0">
            <a:spAutoFit/>
          </a:bodyPr>
          <a:lstStyle/>
          <a:p>
            <a:pPr algn="ctr"/>
            <a:r>
              <a:rPr lang="en-US" sz="2400" b="1" dirty="0"/>
              <a:t>Introducing the Engineering Design</a:t>
            </a:r>
          </a:p>
          <a:p>
            <a:pPr algn="ctr"/>
            <a:endParaRPr lang="en-US" sz="2400" b="1" dirty="0"/>
          </a:p>
          <a:p>
            <a:pPr algn="ctr"/>
            <a:r>
              <a:rPr lang="en-US" sz="2400" b="1" dirty="0"/>
              <a:t>Hands On Activity</a:t>
            </a:r>
          </a:p>
          <a:p>
            <a:pPr algn="ctr"/>
            <a:r>
              <a:rPr lang="en-US" sz="2400" b="1" dirty="0" smtClean="0"/>
              <a:t>Science Opener</a:t>
            </a:r>
          </a:p>
          <a:p>
            <a:pPr algn="ctr"/>
            <a:r>
              <a:rPr lang="en-US" sz="2400" b="1" dirty="0" smtClean="0"/>
              <a:t>Team Builder</a:t>
            </a:r>
          </a:p>
        </p:txBody>
      </p:sp>
      <p:sp>
        <p:nvSpPr>
          <p:cNvPr id="9" name="TextBox 8"/>
          <p:cNvSpPr txBox="1"/>
          <p:nvPr/>
        </p:nvSpPr>
        <p:spPr>
          <a:xfrm>
            <a:off x="1638446" y="4520464"/>
            <a:ext cx="3595856" cy="769441"/>
          </a:xfrm>
          <a:prstGeom prst="rect">
            <a:avLst/>
          </a:prstGeom>
          <a:noFill/>
        </p:spPr>
        <p:txBody>
          <a:bodyPr wrap="none" rtlCol="0">
            <a:spAutoFit/>
          </a:bodyPr>
          <a:lstStyle/>
          <a:p>
            <a:r>
              <a:rPr lang="en-US" sz="4400" b="1" dirty="0" smtClean="0">
                <a:solidFill>
                  <a:srgbClr val="FF0000"/>
                </a:solidFill>
                <a:latin typeface="Algerian" panose="04020705040A02060702" pitchFamily="82" charset="0"/>
              </a:rPr>
              <a:t>Mrs</a:t>
            </a:r>
            <a:r>
              <a:rPr lang="en-US" sz="4400" b="1" dirty="0" smtClean="0">
                <a:solidFill>
                  <a:srgbClr val="FF0000"/>
                </a:solidFill>
                <a:latin typeface="Algerian" panose="04020705040A02060702" pitchFamily="82" charset="0"/>
              </a:rPr>
              <a:t>. </a:t>
            </a:r>
            <a:r>
              <a:rPr lang="en-US" sz="4400" b="1" dirty="0" smtClean="0">
                <a:solidFill>
                  <a:srgbClr val="FF0000"/>
                </a:solidFill>
                <a:latin typeface="Algerian" panose="04020705040A02060702" pitchFamily="82" charset="0"/>
              </a:rPr>
              <a:t>Peters</a:t>
            </a:r>
            <a:endParaRPr lang="en-US" sz="4400" b="1" dirty="0">
              <a:solidFill>
                <a:srgbClr val="FF0000"/>
              </a:solidFill>
              <a:latin typeface="Algerian" panose="04020705040A02060702" pitchFamily="82"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9907" y="3407010"/>
            <a:ext cx="1332669" cy="1013501"/>
          </a:xfrm>
          <a:prstGeom prst="rect">
            <a:avLst/>
          </a:prstGeom>
        </p:spPr>
      </p:pic>
      <p:pic>
        <p:nvPicPr>
          <p:cNvPr id="11" name="Picture 10"/>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30000"/>
                    </a14:imgEffect>
                  </a14:imgLayer>
                </a14:imgProps>
              </a:ext>
              <a:ext uri="{28A0092B-C50C-407E-A947-70E740481C1C}">
                <a14:useLocalDpi xmlns:a14="http://schemas.microsoft.com/office/drawing/2010/main" val="0"/>
              </a:ext>
            </a:extLst>
          </a:blip>
          <a:srcRect t="45051" r="13686"/>
          <a:stretch/>
        </p:blipFill>
        <p:spPr>
          <a:xfrm>
            <a:off x="1246889" y="3354596"/>
            <a:ext cx="2174736" cy="1044714"/>
          </a:xfrm>
          <a:prstGeom prst="rect">
            <a:avLst/>
          </a:prstGeom>
        </p:spPr>
      </p:pic>
    </p:spTree>
    <p:extLst>
      <p:ext uri="{BB962C8B-B14F-4D97-AF65-F5344CB8AC3E}">
        <p14:creationId xmlns:p14="http://schemas.microsoft.com/office/powerpoint/2010/main" val="103759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9547" y="550054"/>
            <a:ext cx="5678905" cy="8402300"/>
          </a:xfrm>
          <a:prstGeom prst="rect">
            <a:avLst/>
          </a:prstGeom>
          <a:noFill/>
        </p:spPr>
        <p:txBody>
          <a:bodyPr wrap="square" rtlCol="0">
            <a:spAutoFit/>
          </a:bodyPr>
          <a:lstStyle/>
          <a:p>
            <a:r>
              <a:rPr lang="en-US" sz="1200" b="1" dirty="0" smtClean="0"/>
              <a:t>On no!  You're stuck at a paper recycling plant and have no place to do your homework.  Follow the challenge below using the engineering design process.</a:t>
            </a:r>
          </a:p>
          <a:p>
            <a:endParaRPr lang="en-US" sz="1200" b="1" dirty="0" smtClean="0"/>
          </a:p>
          <a:p>
            <a:r>
              <a:rPr lang="en-US" sz="1200" b="1" dirty="0" smtClean="0"/>
              <a:t>Your </a:t>
            </a:r>
            <a:r>
              <a:rPr lang="en-US" sz="1200" b="1" dirty="0"/>
              <a:t>Challenge</a:t>
            </a:r>
          </a:p>
          <a:p>
            <a:r>
              <a:rPr lang="en-US" sz="1200" dirty="0" smtClean="0"/>
              <a:t>Design </a:t>
            </a:r>
            <a:r>
              <a:rPr lang="en-US" sz="1200" dirty="0"/>
              <a:t>and build a table out of </a:t>
            </a:r>
            <a:r>
              <a:rPr lang="en-US" sz="1200" dirty="0" smtClean="0"/>
              <a:t>newspaper. </a:t>
            </a:r>
            <a:r>
              <a:rPr lang="en-US" sz="1200" dirty="0"/>
              <a:t>Make it </a:t>
            </a:r>
            <a:r>
              <a:rPr lang="en-US" sz="1200" i="1" dirty="0"/>
              <a:t>at least eight inches tall </a:t>
            </a:r>
            <a:r>
              <a:rPr lang="en-US" sz="1200" dirty="0"/>
              <a:t>and strong enough to hold a heavy book</a:t>
            </a:r>
            <a:r>
              <a:rPr lang="en-US" sz="1200" dirty="0" smtClean="0"/>
              <a:t>.</a:t>
            </a:r>
          </a:p>
          <a:p>
            <a:endParaRPr lang="en-US" sz="1200" dirty="0" smtClean="0"/>
          </a:p>
          <a:p>
            <a:r>
              <a:rPr lang="en-US" sz="1200" dirty="0"/>
              <a:t>Materials (per group)</a:t>
            </a:r>
          </a:p>
          <a:p>
            <a:pPr marL="171450" indent="-171450">
              <a:buFont typeface="Arial" panose="020B0604020202020204" pitchFamily="34" charset="0"/>
              <a:buChar char="•"/>
            </a:pPr>
            <a:r>
              <a:rPr lang="en-US" sz="1200" dirty="0" smtClean="0"/>
              <a:t>1 </a:t>
            </a:r>
            <a:r>
              <a:rPr lang="en-US" sz="1200" dirty="0"/>
              <a:t>piece of cardboard (8 1/2 x 11 inches)</a:t>
            </a:r>
          </a:p>
          <a:p>
            <a:pPr marL="171450" indent="-171450">
              <a:buFont typeface="Arial" panose="020B0604020202020204" pitchFamily="34" charset="0"/>
              <a:buChar char="•"/>
            </a:pPr>
            <a:r>
              <a:rPr lang="en-US" sz="1200" dirty="0" smtClean="0"/>
              <a:t>a textbook</a:t>
            </a:r>
            <a:endParaRPr lang="en-US" sz="1200" dirty="0"/>
          </a:p>
          <a:p>
            <a:pPr marL="171450" indent="-171450">
              <a:buFont typeface="Arial" panose="020B0604020202020204" pitchFamily="34" charset="0"/>
              <a:buChar char="•"/>
            </a:pPr>
            <a:r>
              <a:rPr lang="en-US" sz="1200" dirty="0" smtClean="0"/>
              <a:t>masking </a:t>
            </a:r>
            <a:r>
              <a:rPr lang="en-US" sz="1200" dirty="0"/>
              <a:t>tape (1 roll per group</a:t>
            </a:r>
            <a:r>
              <a:rPr lang="en-US" sz="1200" dirty="0" smtClean="0"/>
              <a:t>)</a:t>
            </a:r>
            <a:endParaRPr lang="en-US" sz="1200" dirty="0"/>
          </a:p>
          <a:p>
            <a:pPr marL="171450" indent="-171450">
              <a:buFont typeface="Arial" panose="020B0604020202020204" pitchFamily="34" charset="0"/>
              <a:buChar char="•"/>
            </a:pPr>
            <a:r>
              <a:rPr lang="en-US" sz="1200" dirty="0" smtClean="0"/>
              <a:t>8 </a:t>
            </a:r>
            <a:r>
              <a:rPr lang="en-US" sz="1200" dirty="0"/>
              <a:t>sheets of newspaper (full sheets, not half</a:t>
            </a:r>
            <a:r>
              <a:rPr lang="en-US" sz="1200" dirty="0" smtClean="0"/>
              <a:t>)</a:t>
            </a:r>
          </a:p>
          <a:p>
            <a:pPr marL="171450" indent="-171450">
              <a:buFont typeface="Arial" panose="020B0604020202020204" pitchFamily="34" charset="0"/>
              <a:buChar char="•"/>
            </a:pPr>
            <a:r>
              <a:rPr lang="en-US" sz="1200" dirty="0" smtClean="0"/>
              <a:t>Ruler</a:t>
            </a:r>
          </a:p>
          <a:p>
            <a:endParaRPr lang="en-US" sz="1200" dirty="0"/>
          </a:p>
          <a:p>
            <a:r>
              <a:rPr lang="en-US" sz="1200" b="1" dirty="0" smtClean="0"/>
              <a:t>1.  What </a:t>
            </a:r>
            <a:r>
              <a:rPr lang="en-US" sz="1200" b="1" dirty="0"/>
              <a:t>is the problem?  </a:t>
            </a:r>
            <a:r>
              <a:rPr lang="en-US" sz="1200" b="1" dirty="0" smtClean="0">
                <a:solidFill>
                  <a:srgbClr val="FF0000"/>
                </a:solidFill>
              </a:rPr>
              <a:t>You have no place to do your homework, so you need to make a table of newspapers to hold textbooks.</a:t>
            </a:r>
            <a:endParaRPr lang="en-US" sz="1200" b="1" dirty="0"/>
          </a:p>
          <a:p>
            <a:endParaRPr lang="en-US" sz="1200" b="1" dirty="0" smtClean="0"/>
          </a:p>
          <a:p>
            <a:r>
              <a:rPr lang="en-US" sz="1200" b="1" dirty="0" smtClean="0"/>
              <a:t>What </a:t>
            </a:r>
            <a:r>
              <a:rPr lang="en-US" sz="1200" b="1" dirty="0"/>
              <a:t>are your constraints? </a:t>
            </a:r>
            <a:r>
              <a:rPr lang="en-US" sz="1200" b="1" dirty="0" smtClean="0">
                <a:solidFill>
                  <a:srgbClr val="FF0000"/>
                </a:solidFill>
              </a:rPr>
              <a:t>You can only use 8 sheets of newspaper. 1 roll of masking tape, and one piece of cardboard.  Also, the table must be at least eight inched tall and hold a textbook</a:t>
            </a:r>
            <a:r>
              <a:rPr lang="en-US" sz="1200" b="1" dirty="0">
                <a:solidFill>
                  <a:srgbClr val="FF0000"/>
                </a:solidFill>
              </a:rPr>
              <a:t>.</a:t>
            </a:r>
            <a:endParaRPr lang="en-US" sz="1200" b="1" dirty="0"/>
          </a:p>
          <a:p>
            <a:endParaRPr lang="en-US" sz="1200" b="1" dirty="0"/>
          </a:p>
          <a:p>
            <a:r>
              <a:rPr lang="en-US" sz="1200" b="1" dirty="0" smtClean="0"/>
              <a:t>2.  Do your research by exploring online sources</a:t>
            </a:r>
            <a:r>
              <a:rPr lang="en-US" sz="1200" b="1" dirty="0"/>
              <a:t>.</a:t>
            </a:r>
            <a:r>
              <a:rPr lang="en-US" sz="1200" b="1" dirty="0">
                <a:solidFill>
                  <a:srgbClr val="FF0000"/>
                </a:solidFill>
              </a:rPr>
              <a:t> See “Research Assignment for Common Core” for alternate activities</a:t>
            </a:r>
            <a:endParaRPr lang="en-US" sz="1200" b="1" dirty="0" smtClean="0">
              <a:solidFill>
                <a:srgbClr val="FF0000"/>
              </a:solidFill>
            </a:endParaRPr>
          </a:p>
          <a:p>
            <a:r>
              <a:rPr lang="en-US" sz="1200" b="1" dirty="0" smtClean="0"/>
              <a:t>How </a:t>
            </a:r>
            <a:r>
              <a:rPr lang="en-US" sz="1200" b="1" dirty="0"/>
              <a:t>have other approached the problem?  </a:t>
            </a:r>
          </a:p>
          <a:p>
            <a:r>
              <a:rPr lang="en-US" sz="1200" b="1" dirty="0" smtClean="0">
                <a:solidFill>
                  <a:srgbClr val="FF0000"/>
                </a:solidFill>
              </a:rPr>
              <a:t>Allow students to look around at similar tables or workspaces.  Online sources are    </a:t>
            </a:r>
          </a:p>
          <a:p>
            <a:r>
              <a:rPr lang="en-US" sz="1200" b="1" dirty="0" smtClean="0">
                <a:solidFill>
                  <a:srgbClr val="FF0000"/>
                </a:solidFill>
              </a:rPr>
              <a:t>encouraged as well as having students take photographs and possible link to a classroom website, Instagram or Twitter. </a:t>
            </a:r>
          </a:p>
          <a:p>
            <a:r>
              <a:rPr lang="en-US" sz="1200" b="1" dirty="0" err="1" smtClean="0">
                <a:solidFill>
                  <a:srgbClr val="FF0000"/>
                </a:solidFill>
              </a:rPr>
              <a:t>BrainPop</a:t>
            </a:r>
            <a:r>
              <a:rPr lang="en-US" sz="1200" b="1" dirty="0" smtClean="0">
                <a:solidFill>
                  <a:srgbClr val="FF0000"/>
                </a:solidFill>
              </a:rPr>
              <a:t> also has a wonderful link for Engineering and Tech called “Building Basics” and “Bridges” that you may find helpful.</a:t>
            </a:r>
            <a:endParaRPr lang="en-US" sz="1200" b="1" dirty="0"/>
          </a:p>
          <a:p>
            <a:endParaRPr lang="en-US" sz="1200" b="1" dirty="0" smtClean="0"/>
          </a:p>
          <a:p>
            <a:r>
              <a:rPr lang="en-US" sz="1200" b="1" dirty="0" smtClean="0"/>
              <a:t>     What </a:t>
            </a:r>
            <a:r>
              <a:rPr lang="en-US" sz="1200" b="1" dirty="0"/>
              <a:t>materials are available</a:t>
            </a:r>
            <a:r>
              <a:rPr lang="en-US" sz="1200" b="1" dirty="0" smtClean="0"/>
              <a:t>.</a:t>
            </a:r>
          </a:p>
          <a:p>
            <a:pPr marL="171450" indent="-171450">
              <a:buFont typeface="Arial" panose="020B0604020202020204" pitchFamily="34" charset="0"/>
              <a:buChar char="•"/>
            </a:pPr>
            <a:r>
              <a:rPr lang="en-US" sz="1200" b="1" dirty="0">
                <a:solidFill>
                  <a:srgbClr val="FF0000"/>
                </a:solidFill>
              </a:rPr>
              <a:t>1 piece of cardboard (8 1/2 x 11 inches)</a:t>
            </a:r>
          </a:p>
          <a:p>
            <a:pPr marL="171450" indent="-171450">
              <a:buFont typeface="Arial" panose="020B0604020202020204" pitchFamily="34" charset="0"/>
              <a:buChar char="•"/>
            </a:pPr>
            <a:r>
              <a:rPr lang="en-US" sz="1200" b="1" dirty="0">
                <a:solidFill>
                  <a:srgbClr val="FF0000"/>
                </a:solidFill>
              </a:rPr>
              <a:t>a textbook</a:t>
            </a:r>
          </a:p>
          <a:p>
            <a:pPr marL="171450" indent="-171450">
              <a:buFont typeface="Arial" panose="020B0604020202020204" pitchFamily="34" charset="0"/>
              <a:buChar char="•"/>
            </a:pPr>
            <a:r>
              <a:rPr lang="en-US" sz="1200" b="1" dirty="0">
                <a:solidFill>
                  <a:srgbClr val="FF0000"/>
                </a:solidFill>
              </a:rPr>
              <a:t>masking tape (1 roll per group)</a:t>
            </a:r>
          </a:p>
          <a:p>
            <a:pPr marL="171450" indent="-171450">
              <a:buFont typeface="Arial" panose="020B0604020202020204" pitchFamily="34" charset="0"/>
              <a:buChar char="•"/>
            </a:pPr>
            <a:r>
              <a:rPr lang="en-US" sz="1200" b="1" dirty="0">
                <a:solidFill>
                  <a:srgbClr val="FF0000"/>
                </a:solidFill>
              </a:rPr>
              <a:t>8 sheets of newspaper (full sheets, not half)</a:t>
            </a:r>
          </a:p>
          <a:p>
            <a:pPr marL="171450" indent="-171450">
              <a:buFont typeface="Arial" panose="020B0604020202020204" pitchFamily="34" charset="0"/>
              <a:buChar char="•"/>
            </a:pPr>
            <a:r>
              <a:rPr lang="en-US" sz="1200" b="1" dirty="0">
                <a:solidFill>
                  <a:srgbClr val="FF0000"/>
                </a:solidFill>
              </a:rPr>
              <a:t>Ruler</a:t>
            </a:r>
          </a:p>
          <a:p>
            <a:endParaRPr lang="en-US" sz="1200" b="1" dirty="0"/>
          </a:p>
          <a:p>
            <a:r>
              <a:rPr lang="en-US" sz="1200" b="1" dirty="0" smtClean="0"/>
              <a:t>3</a:t>
            </a:r>
            <a:r>
              <a:rPr lang="en-US" sz="1200" b="1" dirty="0"/>
              <a:t>. Brainstorm with your group and develop a possible solution.  List your ideas below. </a:t>
            </a:r>
            <a:r>
              <a:rPr lang="en-US" sz="1200" b="1" dirty="0" smtClean="0">
                <a:solidFill>
                  <a:srgbClr val="FF0000"/>
                </a:solidFill>
              </a:rPr>
              <a:t>Leading questions</a:t>
            </a:r>
          </a:p>
          <a:p>
            <a:r>
              <a:rPr lang="en-US" sz="1200" b="1" dirty="0" smtClean="0">
                <a:solidFill>
                  <a:srgbClr val="FF0000"/>
                </a:solidFill>
              </a:rPr>
              <a:t>1. How </a:t>
            </a:r>
            <a:r>
              <a:rPr lang="en-US" sz="1200" b="1" dirty="0">
                <a:solidFill>
                  <a:srgbClr val="FF0000"/>
                </a:solidFill>
              </a:rPr>
              <a:t>can you make a strong tube out of a piece of newspaper? (This challenge uses tubes because it takes more force to crumple paper when it's shaped as a tube.)</a:t>
            </a:r>
          </a:p>
          <a:p>
            <a:r>
              <a:rPr lang="en-US" sz="1200" b="1" dirty="0">
                <a:solidFill>
                  <a:srgbClr val="FF0000"/>
                </a:solidFill>
              </a:rPr>
              <a:t>2.How can you arrange the tubes to make a strong, stable table?</a:t>
            </a:r>
          </a:p>
          <a:p>
            <a:r>
              <a:rPr lang="en-US" sz="1200" b="1" dirty="0">
                <a:solidFill>
                  <a:srgbClr val="FF0000"/>
                </a:solidFill>
              </a:rPr>
              <a:t>3.How can you support the table legs to keep them from tilting or twisting?</a:t>
            </a:r>
          </a:p>
          <a:p>
            <a:r>
              <a:rPr lang="en-US" sz="1200" b="1" dirty="0">
                <a:solidFill>
                  <a:srgbClr val="FF0000"/>
                </a:solidFill>
              </a:rPr>
              <a:t>4.How level and big does the table's top need to be to support a heavy book?</a:t>
            </a:r>
          </a:p>
          <a:p>
            <a:endParaRPr lang="en-US" sz="1200" b="1" dirty="0"/>
          </a:p>
        </p:txBody>
      </p:sp>
      <p:sp>
        <p:nvSpPr>
          <p:cNvPr id="4" name="Rectangle 3"/>
          <p:cNvSpPr/>
          <p:nvPr/>
        </p:nvSpPr>
        <p:spPr>
          <a:xfrm>
            <a:off x="2586620" y="0"/>
            <a:ext cx="1684757" cy="646331"/>
          </a:xfrm>
          <a:prstGeom prst="rect">
            <a:avLst/>
          </a:prstGeom>
        </p:spPr>
        <p:txBody>
          <a:bodyPr wrap="none">
            <a:spAutoFit/>
          </a:bodyPr>
          <a:lstStyle/>
          <a:p>
            <a:pPr algn="ctr"/>
            <a:r>
              <a:rPr lang="en-US" b="1" dirty="0" smtClean="0"/>
              <a:t>Teachers Guide </a:t>
            </a:r>
          </a:p>
          <a:p>
            <a:pPr algn="ctr"/>
            <a:r>
              <a:rPr lang="en-US" b="1" dirty="0" smtClean="0"/>
              <a:t>Paper </a:t>
            </a:r>
            <a:r>
              <a:rPr lang="en-US" b="1" dirty="0"/>
              <a:t>Table</a:t>
            </a:r>
          </a:p>
        </p:txBody>
      </p:sp>
      <p:sp>
        <p:nvSpPr>
          <p:cNvPr id="5" name="TextBox 4"/>
          <p:cNvSpPr txBox="1"/>
          <p:nvPr/>
        </p:nvSpPr>
        <p:spPr>
          <a:xfrm>
            <a:off x="589547" y="8743890"/>
            <a:ext cx="5157181" cy="400110"/>
          </a:xfrm>
          <a:prstGeom prst="rect">
            <a:avLst/>
          </a:prstGeom>
          <a:noFill/>
        </p:spPr>
        <p:txBody>
          <a:bodyPr wrap="none" rtlCol="0">
            <a:spAutoFit/>
          </a:bodyPr>
          <a:lstStyle/>
          <a:p>
            <a:r>
              <a:rPr lang="en-US" sz="1000" dirty="0" smtClean="0"/>
              <a:t>Modified from:  </a:t>
            </a:r>
            <a:r>
              <a:rPr lang="en-US" sz="1000" dirty="0" smtClean="0">
                <a:solidFill>
                  <a:srgbClr val="0070C0"/>
                </a:solidFill>
                <a:hlinkClick r:id="rId2"/>
              </a:rPr>
              <a:t>http</a:t>
            </a:r>
            <a:r>
              <a:rPr lang="en-US" sz="1000" dirty="0">
                <a:solidFill>
                  <a:srgbClr val="0070C0"/>
                </a:solidFill>
                <a:hlinkClick r:id="rId2"/>
              </a:rPr>
              <a:t>://</a:t>
            </a:r>
            <a:r>
              <a:rPr lang="en-US" sz="1000" dirty="0" smtClean="0">
                <a:solidFill>
                  <a:srgbClr val="0070C0"/>
                </a:solidFill>
                <a:hlinkClick r:id="rId2"/>
              </a:rPr>
              <a:t>pbskids.org/designsquad/parentseducators/resources/paper_table.html</a:t>
            </a:r>
            <a:endParaRPr lang="en-US" sz="1000" dirty="0" smtClean="0">
              <a:solidFill>
                <a:srgbClr val="0070C0"/>
              </a:solidFill>
            </a:endParaRPr>
          </a:p>
          <a:p>
            <a:endParaRPr lang="en-US" sz="1000" dirty="0">
              <a:solidFill>
                <a:srgbClr val="0070C0"/>
              </a:solidFill>
            </a:endParaRPr>
          </a:p>
        </p:txBody>
      </p:sp>
    </p:spTree>
    <p:extLst>
      <p:ext uri="{BB962C8B-B14F-4D97-AF65-F5344CB8AC3E}">
        <p14:creationId xmlns:p14="http://schemas.microsoft.com/office/powerpoint/2010/main" val="9584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3926" y="838498"/>
            <a:ext cx="5678905" cy="8032968"/>
          </a:xfrm>
          <a:prstGeom prst="rect">
            <a:avLst/>
          </a:prstGeom>
          <a:noFill/>
        </p:spPr>
        <p:txBody>
          <a:bodyPr wrap="square" rtlCol="0">
            <a:spAutoFit/>
          </a:bodyPr>
          <a:lstStyle/>
          <a:p>
            <a:pPr marL="228600" indent="-228600">
              <a:buAutoNum type="arabicPeriod" startAt="4"/>
            </a:pPr>
            <a:r>
              <a:rPr lang="en-US" sz="1200" b="1" dirty="0" smtClean="0"/>
              <a:t>Design</a:t>
            </a:r>
            <a:r>
              <a:rPr lang="en-US" sz="1200" b="1" dirty="0"/>
              <a:t>:  Use your imagination to develop possible solutions.  List the solutions in space below.  Choose one idea and draw a diagram on a separate sheet of </a:t>
            </a:r>
            <a:r>
              <a:rPr lang="en-US" sz="1200" b="1" dirty="0" smtClean="0"/>
              <a:t>paper.  </a:t>
            </a:r>
            <a:r>
              <a:rPr lang="en-US" sz="1200" b="1" dirty="0" smtClean="0">
                <a:solidFill>
                  <a:srgbClr val="FF0000"/>
                </a:solidFill>
              </a:rPr>
              <a:t>This is a great time for students to work together as a team.  Use this activity to set the tone for future group activities.  Roles, rules, expectations and procedures should be established.  </a:t>
            </a:r>
            <a:endParaRPr lang="en-US" sz="1200" b="1" dirty="0"/>
          </a:p>
          <a:p>
            <a:pPr marL="228600" indent="-228600">
              <a:buAutoNum type="arabicPeriod" startAt="4"/>
            </a:pPr>
            <a:endParaRPr lang="en-US" sz="1200" b="1" dirty="0" smtClean="0"/>
          </a:p>
          <a:p>
            <a:pPr marL="228600" indent="-228600">
              <a:buAutoNum type="arabicPeriod" startAt="4"/>
            </a:pPr>
            <a:endParaRPr lang="en-US" sz="1200" b="1" dirty="0" smtClean="0"/>
          </a:p>
          <a:p>
            <a:pPr marL="228600" indent="-228600">
              <a:buAutoNum type="arabicPeriod" startAt="4"/>
            </a:pPr>
            <a:r>
              <a:rPr lang="en-US" sz="1200" b="1" dirty="0" smtClean="0"/>
              <a:t>Create</a:t>
            </a:r>
            <a:r>
              <a:rPr lang="en-US" sz="1200" b="1" dirty="0"/>
              <a:t>:  Follow your plan to create your </a:t>
            </a:r>
            <a:r>
              <a:rPr lang="en-US" sz="1200" b="1" dirty="0" smtClean="0"/>
              <a:t>prototype.  </a:t>
            </a:r>
            <a:r>
              <a:rPr lang="en-US" sz="1200" b="1" dirty="0" smtClean="0">
                <a:solidFill>
                  <a:srgbClr val="FF0000"/>
                </a:solidFill>
              </a:rPr>
              <a:t>Students should have establish roles in building the design.  There should not be two designs built at the same time.  Teacher needs to circulate to encourage thinking like an engineer.</a:t>
            </a:r>
          </a:p>
          <a:p>
            <a:pPr marL="228600" indent="-228600">
              <a:buAutoNum type="arabicPeriod" startAt="4"/>
            </a:pPr>
            <a:endParaRPr lang="en-US" sz="1200" b="1" dirty="0">
              <a:solidFill>
                <a:srgbClr val="FF0000"/>
              </a:solidFill>
            </a:endParaRPr>
          </a:p>
          <a:p>
            <a:pPr marL="228600" indent="-228600">
              <a:buAutoNum type="arabicPeriod" startAt="4"/>
            </a:pPr>
            <a:r>
              <a:rPr lang="en-US" sz="1200" b="1" dirty="0" smtClean="0"/>
              <a:t>Try </a:t>
            </a:r>
            <a:r>
              <a:rPr lang="en-US" sz="1200" b="1" dirty="0"/>
              <a:t>it Out:  Test your solution.   What worked?  What didn’t work?  How many books did it </a:t>
            </a:r>
            <a:r>
              <a:rPr lang="en-US" sz="1200" b="1" dirty="0" smtClean="0"/>
              <a:t>hold?  </a:t>
            </a:r>
            <a:r>
              <a:rPr lang="en-US" sz="1200" b="1" dirty="0" smtClean="0">
                <a:solidFill>
                  <a:srgbClr val="FF0000"/>
                </a:solidFill>
              </a:rPr>
              <a:t>Be sure that students write down the answer to these questions.  I would suggest having students share results.</a:t>
            </a:r>
            <a:endParaRPr lang="en-US" sz="1200" b="1" dirty="0"/>
          </a:p>
          <a:p>
            <a:pPr marL="228600" indent="-228600">
              <a:buAutoNum type="arabicPeriod" startAt="4"/>
            </a:pPr>
            <a:endParaRPr lang="en-US" sz="1200" b="1" dirty="0" smtClean="0"/>
          </a:p>
          <a:p>
            <a:pPr marL="228600" indent="-228600">
              <a:buAutoNum type="arabicPeriod" startAt="4"/>
            </a:pPr>
            <a:r>
              <a:rPr lang="en-US" sz="1200" b="1" dirty="0" smtClean="0"/>
              <a:t>Make </a:t>
            </a:r>
            <a:r>
              <a:rPr lang="en-US" sz="1200" b="1" dirty="0"/>
              <a:t>it better:  Looking  at what worked and what didn’t, how do you plan to make it better?  What step do you need to revisit in the engineering design process</a:t>
            </a:r>
            <a:r>
              <a:rPr lang="en-US" sz="1200" b="1" dirty="0" smtClean="0"/>
              <a:t>.  My suggestion is to make this a multiple day project.  </a:t>
            </a:r>
            <a:r>
              <a:rPr lang="en-US" sz="1200" b="1" dirty="0" smtClean="0">
                <a:solidFill>
                  <a:srgbClr val="FF0000"/>
                </a:solidFill>
              </a:rPr>
              <a:t>Students NEED to learn from their mistakes.  BUT they need to make sure they have a plan.  Allow time before building to redesign their plan</a:t>
            </a:r>
            <a:r>
              <a:rPr lang="en-US" sz="1200" b="1" dirty="0">
                <a:solidFill>
                  <a:srgbClr val="FF0000"/>
                </a:solidFill>
              </a:rPr>
              <a:t>. </a:t>
            </a:r>
            <a:r>
              <a:rPr lang="en-US" sz="1200" b="1" dirty="0" smtClean="0">
                <a:solidFill>
                  <a:srgbClr val="FF0000"/>
                </a:solidFill>
              </a:rPr>
              <a:t> See suggested discussion items from Design Squad:</a:t>
            </a:r>
          </a:p>
          <a:p>
            <a:endParaRPr lang="en-US" sz="1200" b="1" dirty="0">
              <a:solidFill>
                <a:srgbClr val="FF0000"/>
              </a:solidFill>
            </a:endParaRPr>
          </a:p>
          <a:p>
            <a:r>
              <a:rPr lang="en-US" sz="1200" b="1" dirty="0" smtClean="0">
                <a:solidFill>
                  <a:srgbClr val="FF0000"/>
                </a:solidFill>
              </a:rPr>
              <a:t>“When </a:t>
            </a:r>
            <a:r>
              <a:rPr lang="en-US" sz="1200" b="1" dirty="0">
                <a:solidFill>
                  <a:srgbClr val="FF0000"/>
                </a:solidFill>
              </a:rPr>
              <a:t>you test, your design may not work as planned. If things don't work out, it's an opportunity—not a mistake! When engineers solve a problem, they try different ideas, learn from mistakes, and try again. Study the problems and then redesign. For example, if:</a:t>
            </a:r>
          </a:p>
          <a:p>
            <a:r>
              <a:rPr lang="en-US" sz="1200" b="1" dirty="0">
                <a:solidFill>
                  <a:srgbClr val="FF0000"/>
                </a:solidFill>
              </a:rPr>
              <a:t>•the tubes start to unroll—Re-roll them so they are tighter. A tube shape lets the load (i.e., the book) push on every part of the paper, not just one section of it. Whether they're building tables, buildings, or bridges, load distribution is a feature engineers think carefully about.</a:t>
            </a:r>
          </a:p>
          <a:p>
            <a:r>
              <a:rPr lang="en-US" sz="1200" b="1" dirty="0">
                <a:solidFill>
                  <a:srgbClr val="FF0000"/>
                </a:solidFill>
              </a:rPr>
              <a:t>•the legs tilt or twist—Find a way to stabilize and support them. Also check if the table is lopsided, too high, or has legs that are damaged or not well braced.</a:t>
            </a:r>
          </a:p>
          <a:p>
            <a:r>
              <a:rPr lang="en-US" sz="1200" b="1" dirty="0">
                <a:solidFill>
                  <a:srgbClr val="FF0000"/>
                </a:solidFill>
              </a:rPr>
              <a:t>•a tube buckles when you add weight—Support or reinforce the weak area, use a wider or thicker-walled tube, or replace the tube if it's badly damaged. Changing the shape of a material affects its strength. Shapes that spread a load well are strong. Dents, creases, and wrinkles that put stress on some areas more than others make a material weaker.</a:t>
            </a:r>
          </a:p>
          <a:p>
            <a:r>
              <a:rPr lang="en-US" sz="1200" b="1" dirty="0">
                <a:solidFill>
                  <a:srgbClr val="FF0000"/>
                </a:solidFill>
              </a:rPr>
              <a:t>•the table collapses—Make its base as sturdy as possible. Also, a table with a lot of triangular supports tends to be quite strong. A truss is a large, strong support beam. It is built from short boards or metal rods that are arranged as a series of triangles. Engineers often use trusses in bridges, buildings, and towers</a:t>
            </a:r>
            <a:r>
              <a:rPr lang="en-US" sz="1200" b="1" dirty="0" smtClean="0">
                <a:solidFill>
                  <a:srgbClr val="FF0000"/>
                </a:solidFill>
              </a:rPr>
              <a:t>.”</a:t>
            </a:r>
            <a:endParaRPr lang="en-US" sz="1200" b="1" dirty="0">
              <a:solidFill>
                <a:srgbClr val="FF0000"/>
              </a:solidFill>
            </a:endParaRPr>
          </a:p>
          <a:p>
            <a:pPr marL="228600" indent="-228600">
              <a:buAutoNum type="arabicPeriod" startAt="4"/>
            </a:pPr>
            <a:endParaRPr lang="en-US" sz="1200" b="1" dirty="0">
              <a:solidFill>
                <a:srgbClr val="FF0000"/>
              </a:solidFill>
            </a:endParaRPr>
          </a:p>
          <a:p>
            <a:endParaRPr lang="en-US" sz="1200" b="1" dirty="0" smtClean="0"/>
          </a:p>
        </p:txBody>
      </p:sp>
      <p:sp>
        <p:nvSpPr>
          <p:cNvPr id="4" name="Rectangle 3"/>
          <p:cNvSpPr/>
          <p:nvPr/>
        </p:nvSpPr>
        <p:spPr>
          <a:xfrm>
            <a:off x="2791901" y="224408"/>
            <a:ext cx="1274195" cy="369332"/>
          </a:xfrm>
          <a:prstGeom prst="rect">
            <a:avLst/>
          </a:prstGeom>
        </p:spPr>
        <p:txBody>
          <a:bodyPr wrap="none">
            <a:spAutoFit/>
          </a:bodyPr>
          <a:lstStyle/>
          <a:p>
            <a:r>
              <a:rPr lang="en-US" dirty="0"/>
              <a:t>Paper Table</a:t>
            </a:r>
          </a:p>
        </p:txBody>
      </p:sp>
      <p:sp>
        <p:nvSpPr>
          <p:cNvPr id="5" name="TextBox 4"/>
          <p:cNvSpPr txBox="1"/>
          <p:nvPr/>
        </p:nvSpPr>
        <p:spPr>
          <a:xfrm>
            <a:off x="850409" y="8408338"/>
            <a:ext cx="5157181" cy="400110"/>
          </a:xfrm>
          <a:prstGeom prst="rect">
            <a:avLst/>
          </a:prstGeom>
          <a:noFill/>
        </p:spPr>
        <p:txBody>
          <a:bodyPr wrap="none" rtlCol="0">
            <a:spAutoFit/>
          </a:bodyPr>
          <a:lstStyle/>
          <a:p>
            <a:r>
              <a:rPr lang="en-US" sz="1000" dirty="0" smtClean="0"/>
              <a:t>Modified from:  </a:t>
            </a:r>
            <a:r>
              <a:rPr lang="en-US" sz="1000" dirty="0" smtClean="0">
                <a:solidFill>
                  <a:srgbClr val="0070C0"/>
                </a:solidFill>
                <a:hlinkClick r:id="rId2"/>
              </a:rPr>
              <a:t>http</a:t>
            </a:r>
            <a:r>
              <a:rPr lang="en-US" sz="1000" dirty="0">
                <a:solidFill>
                  <a:srgbClr val="0070C0"/>
                </a:solidFill>
                <a:hlinkClick r:id="rId2"/>
              </a:rPr>
              <a:t>://</a:t>
            </a:r>
            <a:r>
              <a:rPr lang="en-US" sz="1000" dirty="0" smtClean="0">
                <a:solidFill>
                  <a:srgbClr val="0070C0"/>
                </a:solidFill>
                <a:hlinkClick r:id="rId2"/>
              </a:rPr>
              <a:t>pbskids.org/designsquad/parentseducators/resources/paper_table.html</a:t>
            </a:r>
            <a:endParaRPr lang="en-US" sz="1000" dirty="0" smtClean="0">
              <a:solidFill>
                <a:srgbClr val="0070C0"/>
              </a:solidFill>
            </a:endParaRPr>
          </a:p>
          <a:p>
            <a:endParaRPr lang="en-US" sz="1000" dirty="0">
              <a:solidFill>
                <a:srgbClr val="0070C0"/>
              </a:solidFill>
            </a:endParaRPr>
          </a:p>
        </p:txBody>
      </p:sp>
      <p:sp>
        <p:nvSpPr>
          <p:cNvPr id="6" name="TextBox 5"/>
          <p:cNvSpPr txBox="1"/>
          <p:nvPr/>
        </p:nvSpPr>
        <p:spPr>
          <a:xfrm>
            <a:off x="4812631" y="270574"/>
            <a:ext cx="635110" cy="276999"/>
          </a:xfrm>
          <a:prstGeom prst="rect">
            <a:avLst/>
          </a:prstGeom>
          <a:noFill/>
        </p:spPr>
        <p:txBody>
          <a:bodyPr wrap="none" rtlCol="0">
            <a:spAutoFit/>
          </a:bodyPr>
          <a:lstStyle/>
          <a:p>
            <a:r>
              <a:rPr lang="en-US" sz="1200" dirty="0" smtClean="0"/>
              <a:t>Name: </a:t>
            </a:r>
            <a:endParaRPr lang="en-US" sz="1200" dirty="0"/>
          </a:p>
        </p:txBody>
      </p:sp>
    </p:spTree>
    <p:extLst>
      <p:ext uri="{BB962C8B-B14F-4D97-AF65-F5344CB8AC3E}">
        <p14:creationId xmlns:p14="http://schemas.microsoft.com/office/powerpoint/2010/main" val="3111491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285748" y="3418602"/>
            <a:ext cx="4418855" cy="6725651"/>
          </a:xfrm>
          <a:prstGeom prst="rect">
            <a:avLst/>
          </a:prstGeom>
        </p:spPr>
      </p:pic>
      <p:sp>
        <p:nvSpPr>
          <p:cNvPr id="2" name="Rectangle 1"/>
          <p:cNvSpPr/>
          <p:nvPr/>
        </p:nvSpPr>
        <p:spPr>
          <a:xfrm>
            <a:off x="321737" y="955608"/>
            <a:ext cx="6268452" cy="2308324"/>
          </a:xfrm>
          <a:prstGeom prst="rect">
            <a:avLst/>
          </a:prstGeom>
        </p:spPr>
        <p:txBody>
          <a:bodyPr wrap="square">
            <a:spAutoFit/>
          </a:bodyPr>
          <a:lstStyle/>
          <a:p>
            <a:r>
              <a:rPr lang="en-US" sz="1400" b="1" dirty="0"/>
              <a:t>CCSS ELA</a:t>
            </a:r>
          </a:p>
          <a:p>
            <a:r>
              <a:rPr lang="en-US" sz="1400" b="1" dirty="0"/>
              <a:t>W.5.7:</a:t>
            </a:r>
            <a:r>
              <a:rPr lang="en-US" sz="1400" dirty="0"/>
              <a:t> Conduct short research projects that use several sources to build knowledge through investigation of different aspects of a topic. (3-5-ETS1-1),(3-5-ETS1-3) </a:t>
            </a:r>
          </a:p>
          <a:p>
            <a:endParaRPr lang="en-US" sz="1400" b="1" dirty="0"/>
          </a:p>
          <a:p>
            <a:r>
              <a:rPr lang="en-US" sz="1400" b="1" dirty="0"/>
              <a:t>W.5.8:  </a:t>
            </a:r>
            <a:r>
              <a:rPr lang="en-US" sz="1400" dirty="0"/>
              <a:t>Recall relevant information from experiences or gather relevant information from print and digital sources; summarize or paraphrase information in notes and finished work, and provide a list of sources. (3-5-ETS1-1),(3-5-ETS1-3</a:t>
            </a:r>
            <a:r>
              <a:rPr lang="en-US" sz="1400" b="1" dirty="0"/>
              <a:t>) </a:t>
            </a:r>
          </a:p>
          <a:p>
            <a:endParaRPr lang="en-US" sz="1400" b="1" dirty="0"/>
          </a:p>
          <a:p>
            <a:r>
              <a:rPr lang="en-US" sz="1400" b="1" dirty="0"/>
              <a:t>W.5.9:  </a:t>
            </a:r>
            <a:r>
              <a:rPr lang="en-US" sz="1400" dirty="0"/>
              <a:t>Draw evidence from literary or informational texts to support analysis, reflection, and research. (3-5-ETS1-1),(3-5-ETS1-3</a:t>
            </a:r>
            <a:r>
              <a:rPr lang="en-US" dirty="0"/>
              <a:t>) </a:t>
            </a:r>
          </a:p>
        </p:txBody>
      </p:sp>
      <p:sp>
        <p:nvSpPr>
          <p:cNvPr id="3" name="TextBox 2"/>
          <p:cNvSpPr txBox="1"/>
          <p:nvPr/>
        </p:nvSpPr>
        <p:spPr>
          <a:xfrm>
            <a:off x="1452241" y="433136"/>
            <a:ext cx="4007444" cy="369332"/>
          </a:xfrm>
          <a:prstGeom prst="rect">
            <a:avLst/>
          </a:prstGeom>
          <a:noFill/>
        </p:spPr>
        <p:txBody>
          <a:bodyPr wrap="none" rtlCol="0">
            <a:spAutoFit/>
          </a:bodyPr>
          <a:lstStyle/>
          <a:p>
            <a:r>
              <a:rPr lang="en-US" b="1" dirty="0" smtClean="0"/>
              <a:t>Research Assignment for Common Core </a:t>
            </a:r>
            <a:endParaRPr lang="en-US" b="1" dirty="0"/>
          </a:p>
        </p:txBody>
      </p:sp>
      <p:sp>
        <p:nvSpPr>
          <p:cNvPr id="5" name="TextBox 4"/>
          <p:cNvSpPr txBox="1"/>
          <p:nvPr/>
        </p:nvSpPr>
        <p:spPr>
          <a:xfrm>
            <a:off x="390849" y="5156790"/>
            <a:ext cx="6282210" cy="3970318"/>
          </a:xfrm>
          <a:prstGeom prst="rect">
            <a:avLst/>
          </a:prstGeom>
          <a:noFill/>
        </p:spPr>
        <p:txBody>
          <a:bodyPr wrap="square" rtlCol="0">
            <a:spAutoFit/>
          </a:bodyPr>
          <a:lstStyle/>
          <a:p>
            <a:r>
              <a:rPr lang="en-US" b="1" dirty="0" smtClean="0"/>
              <a:t>To ensure that you build the best </a:t>
            </a:r>
            <a:r>
              <a:rPr lang="en-US" b="1" i="1" dirty="0" smtClean="0"/>
              <a:t>Paper </a:t>
            </a:r>
            <a:r>
              <a:rPr lang="en-US" b="1" i="1" dirty="0"/>
              <a:t>T</a:t>
            </a:r>
            <a:r>
              <a:rPr lang="en-US" b="1" i="1" dirty="0" smtClean="0"/>
              <a:t>able </a:t>
            </a:r>
            <a:r>
              <a:rPr lang="en-US" b="1" dirty="0" smtClean="0"/>
              <a:t>possible, you </a:t>
            </a:r>
            <a:r>
              <a:rPr lang="en-US" b="1" dirty="0"/>
              <a:t>need </a:t>
            </a:r>
            <a:r>
              <a:rPr lang="en-US" b="1" dirty="0" smtClean="0"/>
              <a:t>to follow the Engineering Process and EXPLORE.  </a:t>
            </a:r>
          </a:p>
          <a:p>
            <a:endParaRPr lang="en-US" dirty="0"/>
          </a:p>
          <a:p>
            <a:r>
              <a:rPr lang="en-US" dirty="0" smtClean="0"/>
              <a:t>Like an engineer, you will need to do some research.  Using online or text sources write a short writing assignment answering the following questions:</a:t>
            </a:r>
          </a:p>
          <a:p>
            <a:pPr marL="285750" indent="-285750">
              <a:buFont typeface="Arial" panose="020B0604020202020204" pitchFamily="34" charset="0"/>
              <a:buChar char="•"/>
            </a:pPr>
            <a:r>
              <a:rPr lang="en-US" dirty="0" smtClean="0"/>
              <a:t>How </a:t>
            </a:r>
            <a:r>
              <a:rPr lang="en-US" dirty="0"/>
              <a:t>have other approached the problem? </a:t>
            </a:r>
            <a:endParaRPr lang="en-US" dirty="0" smtClean="0"/>
          </a:p>
          <a:p>
            <a:pPr marL="285750" indent="-285750">
              <a:buFont typeface="Arial" panose="020B0604020202020204" pitchFamily="34" charset="0"/>
              <a:buChar char="•"/>
            </a:pPr>
            <a:r>
              <a:rPr lang="en-US" dirty="0" smtClean="0"/>
              <a:t>What are some successful table designs?</a:t>
            </a:r>
          </a:p>
          <a:p>
            <a:pPr marL="285750" indent="-285750">
              <a:buFont typeface="Arial" panose="020B0604020202020204" pitchFamily="34" charset="0"/>
              <a:buChar char="•"/>
            </a:pPr>
            <a:r>
              <a:rPr lang="en-US" dirty="0" smtClean="0"/>
              <a:t>What experience do you have with building? Were you successful?</a:t>
            </a:r>
          </a:p>
          <a:p>
            <a:pPr marL="285750" indent="-285750">
              <a:buFont typeface="Arial" panose="020B0604020202020204" pitchFamily="34" charset="0"/>
              <a:buChar char="•"/>
            </a:pPr>
            <a:r>
              <a:rPr lang="en-US" dirty="0" smtClean="0"/>
              <a:t>How will this research change your design plan?</a:t>
            </a:r>
          </a:p>
          <a:p>
            <a:pPr marL="285750" indent="-285750">
              <a:buFont typeface="Arial" panose="020B0604020202020204" pitchFamily="34" charset="0"/>
              <a:buChar char="•"/>
            </a:pPr>
            <a:r>
              <a:rPr lang="en-US" dirty="0" smtClean="0"/>
              <a:t>What sources did you use for your research?</a:t>
            </a:r>
          </a:p>
          <a:p>
            <a:endParaRPr lang="en-US" dirty="0" smtClean="0"/>
          </a:p>
          <a:p>
            <a:endParaRPr lang="en-US" dirty="0"/>
          </a:p>
        </p:txBody>
      </p:sp>
    </p:spTree>
    <p:extLst>
      <p:ext uri="{BB962C8B-B14F-4D97-AF65-F5344CB8AC3E}">
        <p14:creationId xmlns:p14="http://schemas.microsoft.com/office/powerpoint/2010/main" val="70201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5051" r="13686"/>
          <a:stretch/>
        </p:blipFill>
        <p:spPr>
          <a:xfrm>
            <a:off x="1076826" y="2149174"/>
            <a:ext cx="4704347" cy="225990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6397" t="41035" r="280" b="390"/>
          <a:stretch/>
        </p:blipFill>
        <p:spPr>
          <a:xfrm>
            <a:off x="1925051" y="4901609"/>
            <a:ext cx="3007895" cy="1803337"/>
          </a:xfrm>
          <a:prstGeom prst="rect">
            <a:avLst/>
          </a:prstGeom>
        </p:spPr>
      </p:pic>
    </p:spTree>
    <p:extLst>
      <p:ext uri="{BB962C8B-B14F-4D97-AF65-F5344CB8AC3E}">
        <p14:creationId xmlns:p14="http://schemas.microsoft.com/office/powerpoint/2010/main" val="3728168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043" y="974152"/>
            <a:ext cx="6244388" cy="7478970"/>
          </a:xfrm>
          <a:prstGeom prst="rect">
            <a:avLst/>
          </a:prstGeom>
        </p:spPr>
        <p:txBody>
          <a:bodyPr wrap="square">
            <a:spAutoFit/>
          </a:bodyPr>
          <a:lstStyle/>
          <a:p>
            <a:r>
              <a:rPr lang="en-US" sz="1200" b="1" dirty="0" smtClean="0"/>
              <a:t>3-5 ETS1-2  Generate </a:t>
            </a:r>
            <a:r>
              <a:rPr lang="en-US" sz="1200" b="1" dirty="0"/>
              <a:t>and compare multiple possible solutions to a problem based on how well each is likely to meet the criteria and constraints of the problem</a:t>
            </a:r>
            <a:r>
              <a:rPr lang="en-US" sz="1200" b="1" dirty="0" smtClean="0"/>
              <a:t>.</a:t>
            </a:r>
          </a:p>
          <a:p>
            <a:endParaRPr lang="en-US" sz="1200" dirty="0"/>
          </a:p>
          <a:p>
            <a:r>
              <a:rPr lang="en-US" sz="1200" dirty="0" smtClean="0">
                <a:solidFill>
                  <a:srgbClr val="0070C0"/>
                </a:solidFill>
              </a:rPr>
              <a:t>Science and Engineering Practices</a:t>
            </a:r>
          </a:p>
          <a:p>
            <a:r>
              <a:rPr lang="en-US" sz="1200" dirty="0">
                <a:solidFill>
                  <a:srgbClr val="0070C0"/>
                </a:solidFill>
              </a:rPr>
              <a:t>Constructing Explanations and Designing Solutions</a:t>
            </a:r>
          </a:p>
          <a:p>
            <a:endParaRPr lang="en-US" sz="1200" dirty="0">
              <a:solidFill>
                <a:srgbClr val="0070C0"/>
              </a:solidFill>
            </a:endParaRPr>
          </a:p>
          <a:p>
            <a:r>
              <a:rPr lang="en-US" sz="1200" dirty="0">
                <a:solidFill>
                  <a:srgbClr val="0070C0"/>
                </a:solidFill>
              </a:rPr>
              <a:t>Constructing explanations and designing solutions in 3–5 builds on K–2 experiences and progresses to the use of evidence in constructing explanations that specify variables that describe and predict phenomena and in designing multiple solutions to design problems.</a:t>
            </a:r>
          </a:p>
          <a:p>
            <a:r>
              <a:rPr lang="en-US" sz="1200" dirty="0">
                <a:solidFill>
                  <a:srgbClr val="0070C0"/>
                </a:solidFill>
              </a:rPr>
              <a:t>•Generate and compare multiple solutions to a problem based on how well they meet the criteria and constraints of the design problem. (3-5-ETS1-2</a:t>
            </a:r>
            <a:r>
              <a:rPr lang="en-US" sz="1200" dirty="0" smtClean="0">
                <a:solidFill>
                  <a:srgbClr val="0070C0"/>
                </a:solidFill>
              </a:rPr>
              <a:t>)</a:t>
            </a:r>
          </a:p>
          <a:p>
            <a:endParaRPr lang="en-US" sz="1200" dirty="0"/>
          </a:p>
          <a:p>
            <a:r>
              <a:rPr lang="en-US" sz="1200" b="1" dirty="0" smtClean="0">
                <a:solidFill>
                  <a:schemeClr val="accent2"/>
                </a:solidFill>
              </a:rPr>
              <a:t>Disciplinary Core Ideas</a:t>
            </a:r>
          </a:p>
          <a:p>
            <a:r>
              <a:rPr lang="en-US" sz="1200" b="1" dirty="0">
                <a:solidFill>
                  <a:schemeClr val="accent2"/>
                </a:solidFill>
              </a:rPr>
              <a:t>ETS1.B: Developing Possible Solutions</a:t>
            </a:r>
          </a:p>
          <a:p>
            <a:r>
              <a:rPr lang="en-US" sz="1200" b="1" dirty="0">
                <a:solidFill>
                  <a:schemeClr val="accent2"/>
                </a:solidFill>
              </a:rPr>
              <a:t>•Research on a problem should be carried out before beginning to design a solution. Testing a solution involves investigating how well it performs under a range of likely conditions. (3-5-ETS1-2)</a:t>
            </a:r>
          </a:p>
          <a:p>
            <a:r>
              <a:rPr lang="en-US" sz="1200" b="1" dirty="0">
                <a:solidFill>
                  <a:schemeClr val="accent2"/>
                </a:solidFill>
              </a:rPr>
              <a:t>•At whatever stage, communicating with peers about proposed solutions is an important part of the design process, and shared ideas can lead to improved designs. (</a:t>
            </a:r>
            <a:r>
              <a:rPr lang="en-US" sz="1200" b="1" dirty="0" smtClean="0">
                <a:solidFill>
                  <a:schemeClr val="accent2"/>
                </a:solidFill>
              </a:rPr>
              <a:t>3-5-ETS1-2)</a:t>
            </a:r>
          </a:p>
          <a:p>
            <a:endParaRPr lang="en-US" sz="1200" dirty="0" smtClean="0"/>
          </a:p>
          <a:p>
            <a:r>
              <a:rPr lang="en-US" sz="1200" b="1" dirty="0" smtClean="0">
                <a:solidFill>
                  <a:srgbClr val="00B050"/>
                </a:solidFill>
              </a:rPr>
              <a:t>Cross </a:t>
            </a:r>
            <a:r>
              <a:rPr lang="en-US" sz="1200" b="1" dirty="0">
                <a:solidFill>
                  <a:srgbClr val="00B050"/>
                </a:solidFill>
              </a:rPr>
              <a:t>Cutting </a:t>
            </a:r>
            <a:r>
              <a:rPr lang="en-US" sz="1200" b="1" dirty="0" smtClean="0">
                <a:solidFill>
                  <a:srgbClr val="00B050"/>
                </a:solidFill>
              </a:rPr>
              <a:t>Concepts</a:t>
            </a:r>
          </a:p>
          <a:p>
            <a:r>
              <a:rPr lang="en-US" sz="1200" b="1" dirty="0" smtClean="0">
                <a:solidFill>
                  <a:srgbClr val="00B050"/>
                </a:solidFill>
              </a:rPr>
              <a:t>•</a:t>
            </a:r>
            <a:r>
              <a:rPr lang="en-US" sz="1200" b="1" dirty="0">
                <a:solidFill>
                  <a:srgbClr val="00B050"/>
                </a:solidFill>
              </a:rPr>
              <a:t>Engineers improve existing technologies or develop new ones to increase their benefits, decrease known risks, and meet societal demands. (3-5-ETS1-2) </a:t>
            </a:r>
            <a:endParaRPr lang="en-US" sz="1200" b="1" dirty="0" smtClean="0">
              <a:solidFill>
                <a:srgbClr val="00B050"/>
              </a:solidFill>
            </a:endParaRPr>
          </a:p>
          <a:p>
            <a:endParaRPr lang="en-US" sz="1200" dirty="0"/>
          </a:p>
          <a:p>
            <a:r>
              <a:rPr lang="en-US" sz="1200" dirty="0" smtClean="0"/>
              <a:t>Common </a:t>
            </a:r>
            <a:r>
              <a:rPr lang="en-US" sz="1200" dirty="0"/>
              <a:t>Core State Standards </a:t>
            </a:r>
            <a:r>
              <a:rPr lang="en-US" sz="1200" dirty="0" smtClean="0"/>
              <a:t>Connections:</a:t>
            </a:r>
          </a:p>
          <a:p>
            <a:r>
              <a:rPr lang="en-US" sz="1200" dirty="0" smtClean="0"/>
              <a:t>ELA/Literacy </a:t>
            </a:r>
            <a:r>
              <a:rPr lang="en-US" sz="1200" dirty="0"/>
              <a:t>-  </a:t>
            </a:r>
          </a:p>
          <a:p>
            <a:r>
              <a:rPr lang="en-US" sz="1200" dirty="0" smtClean="0"/>
              <a:t>RI.5.1:  Quote </a:t>
            </a:r>
            <a:r>
              <a:rPr lang="en-US" sz="1200" dirty="0"/>
              <a:t>accurately from a text when explaining what the text says explicitly and when drawing inferences from the text. (3-5-ETS1-2) </a:t>
            </a:r>
          </a:p>
          <a:p>
            <a:r>
              <a:rPr lang="en-US" sz="1200" dirty="0" smtClean="0"/>
              <a:t>RI.5.1:  Draw </a:t>
            </a:r>
            <a:r>
              <a:rPr lang="en-US" sz="1200" dirty="0"/>
              <a:t>on information from multiple print or digital sources, demonstrating the ability to locate an answer to a question quickly or to solve a problem efficiently. (3-5-ETS1-2) </a:t>
            </a:r>
          </a:p>
          <a:p>
            <a:r>
              <a:rPr lang="en-US" sz="1200" dirty="0" smtClean="0"/>
              <a:t>RI.5.9:  Integrate </a:t>
            </a:r>
            <a:r>
              <a:rPr lang="en-US" sz="1200" dirty="0"/>
              <a:t>information from several texts on the same topic in order to write or speak about the subject knowledgeably. (3-5-ETS1-2) </a:t>
            </a:r>
            <a:endParaRPr lang="en-US" sz="1200" dirty="0" smtClean="0"/>
          </a:p>
          <a:p>
            <a:endParaRPr lang="en-US" sz="1200" dirty="0"/>
          </a:p>
          <a:p>
            <a:r>
              <a:rPr lang="en-US" sz="1200" dirty="0" smtClean="0"/>
              <a:t>Mathematics </a:t>
            </a:r>
            <a:r>
              <a:rPr lang="en-US" sz="1200" dirty="0"/>
              <a:t>-  </a:t>
            </a:r>
          </a:p>
          <a:p>
            <a:r>
              <a:rPr lang="en-US" sz="1200" dirty="0" smtClean="0"/>
              <a:t>3.OA:  Operations </a:t>
            </a:r>
            <a:r>
              <a:rPr lang="en-US" sz="1200" dirty="0"/>
              <a:t>and Algebraic Thinking (3-ETS1-1),(3-ETS1-2) </a:t>
            </a:r>
          </a:p>
          <a:p>
            <a:r>
              <a:rPr lang="en-US" sz="1200" dirty="0" smtClean="0"/>
              <a:t>MP.2:  Reason </a:t>
            </a:r>
            <a:r>
              <a:rPr lang="en-US" sz="1200" dirty="0"/>
              <a:t>abstractly and quantitatively. (3-5-ETS1-1),(3-5-ETS1-2),(3-5-ETS1-3) </a:t>
            </a:r>
          </a:p>
          <a:p>
            <a:r>
              <a:rPr lang="en-US" sz="1200" dirty="0" smtClean="0"/>
              <a:t>MP.4:  Model </a:t>
            </a:r>
            <a:r>
              <a:rPr lang="en-US" sz="1200" dirty="0"/>
              <a:t>with mathematics. (3-5-ETS1-1),(3-5-ETS1-2),(3-5-ETS1-3) </a:t>
            </a:r>
          </a:p>
          <a:p>
            <a:r>
              <a:rPr lang="en-US" sz="1200" dirty="0" smtClean="0"/>
              <a:t>MP.5:  Use </a:t>
            </a:r>
            <a:r>
              <a:rPr lang="en-US" sz="1200" dirty="0"/>
              <a:t>appropriate tools strategically. (3-5-ETS1-1),(3-5-ETS1-2),(3-5-ETS1-3) </a:t>
            </a:r>
          </a:p>
          <a:p>
            <a:r>
              <a:rPr lang="en-US" sz="1200" dirty="0" smtClean="0"/>
              <a:t>3-5.OA:  Operations </a:t>
            </a:r>
            <a:r>
              <a:rPr lang="en-US" sz="1200" dirty="0"/>
              <a:t>and Algebraic Thinking (3-ETS1-1),(3-ETS1-2)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975" y="255181"/>
            <a:ext cx="1384049" cy="629865"/>
          </a:xfrm>
          <a:prstGeom prst="rect">
            <a:avLst/>
          </a:prstGeom>
        </p:spPr>
      </p:pic>
    </p:spTree>
    <p:extLst>
      <p:ext uri="{BB962C8B-B14F-4D97-AF65-F5344CB8AC3E}">
        <p14:creationId xmlns:p14="http://schemas.microsoft.com/office/powerpoint/2010/main" val="279355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806" y="750868"/>
            <a:ext cx="6244388" cy="3662541"/>
          </a:xfrm>
          <a:prstGeom prst="rect">
            <a:avLst/>
          </a:prstGeom>
        </p:spPr>
        <p:txBody>
          <a:bodyPr wrap="square">
            <a:spAutoFit/>
          </a:bodyPr>
          <a:lstStyle/>
          <a:p>
            <a:pPr algn="ctr"/>
            <a:r>
              <a:rPr lang="en-US" sz="1400" b="1" dirty="0" smtClean="0"/>
              <a:t>Teacher Notes</a:t>
            </a:r>
          </a:p>
          <a:p>
            <a:pPr algn="ctr"/>
            <a:endParaRPr lang="en-US" sz="1400" b="1" dirty="0" smtClean="0"/>
          </a:p>
          <a:p>
            <a:r>
              <a:rPr lang="en-US" sz="1400" dirty="0" smtClean="0"/>
              <a:t>In the “Paper Table” activity, students generated multiple possible solutions to a problem.  Students should share their results with their peers which would allow them to </a:t>
            </a:r>
            <a:r>
              <a:rPr lang="en-US" sz="1400" dirty="0"/>
              <a:t>compare </a:t>
            </a:r>
            <a:r>
              <a:rPr lang="en-US" sz="1400" dirty="0" smtClean="0"/>
              <a:t>their solutions.  As they share , peers analyze how </a:t>
            </a:r>
            <a:r>
              <a:rPr lang="en-US" sz="1400" dirty="0"/>
              <a:t>well </a:t>
            </a:r>
            <a:r>
              <a:rPr lang="en-US" sz="1400" dirty="0" smtClean="0"/>
              <a:t>meet </a:t>
            </a:r>
            <a:r>
              <a:rPr lang="en-US" sz="1400" dirty="0"/>
              <a:t>the criteria and constraints of the problem</a:t>
            </a:r>
            <a:r>
              <a:rPr lang="en-US" sz="1400" dirty="0" smtClean="0"/>
              <a:t>.  </a:t>
            </a:r>
          </a:p>
          <a:p>
            <a:endParaRPr lang="en-US" sz="1400" dirty="0" smtClean="0"/>
          </a:p>
          <a:p>
            <a:r>
              <a:rPr lang="en-US" sz="1400" dirty="0" smtClean="0"/>
              <a:t>While groups present their paper table:</a:t>
            </a:r>
          </a:p>
          <a:p>
            <a:pPr marL="285750" indent="-285750">
              <a:buFont typeface="Arial" panose="020B0604020202020204" pitchFamily="34" charset="0"/>
              <a:buChar char="•"/>
            </a:pPr>
            <a:r>
              <a:rPr lang="en-US" sz="1400" dirty="0" smtClean="0"/>
              <a:t>Summarize the research they used</a:t>
            </a:r>
          </a:p>
          <a:p>
            <a:pPr marL="285750" indent="-285750">
              <a:buFont typeface="Arial" panose="020B0604020202020204" pitchFamily="34" charset="0"/>
              <a:buChar char="•"/>
            </a:pPr>
            <a:r>
              <a:rPr lang="en-US" sz="1400" dirty="0" smtClean="0"/>
              <a:t>Discuss their test of the table. How well did it perform?</a:t>
            </a:r>
          </a:p>
          <a:p>
            <a:pPr marL="285750" indent="-285750">
              <a:buFont typeface="Arial" panose="020B0604020202020204" pitchFamily="34" charset="0"/>
              <a:buChar char="•"/>
            </a:pPr>
            <a:r>
              <a:rPr lang="en-US" sz="1400" dirty="0" smtClean="0"/>
              <a:t>What changes did they make?</a:t>
            </a:r>
          </a:p>
          <a:p>
            <a:endParaRPr lang="en-US" sz="1400" dirty="0"/>
          </a:p>
          <a:p>
            <a:r>
              <a:rPr lang="en-US" sz="1400" dirty="0" smtClean="0"/>
              <a:t>Group Feedback:</a:t>
            </a:r>
          </a:p>
          <a:p>
            <a:r>
              <a:rPr lang="en-US" sz="1400" dirty="0" smtClean="0"/>
              <a:t>How could this group improve their design?</a:t>
            </a:r>
          </a:p>
          <a:p>
            <a:endParaRPr lang="en-US" sz="1200" dirty="0"/>
          </a:p>
          <a:p>
            <a:endParaRPr lang="en-US" sz="1200" dirty="0"/>
          </a:p>
          <a:p>
            <a:endParaRPr lang="en-US" sz="1200" dirty="0"/>
          </a:p>
        </p:txBody>
      </p:sp>
      <p:sp>
        <p:nvSpPr>
          <p:cNvPr id="4" name="TextBox 3"/>
          <p:cNvSpPr txBox="1"/>
          <p:nvPr/>
        </p:nvSpPr>
        <p:spPr>
          <a:xfrm>
            <a:off x="4901609" y="4730936"/>
            <a:ext cx="670376" cy="276999"/>
          </a:xfrm>
          <a:prstGeom prst="rect">
            <a:avLst/>
          </a:prstGeom>
          <a:noFill/>
        </p:spPr>
        <p:txBody>
          <a:bodyPr wrap="none" rtlCol="0">
            <a:spAutoFit/>
          </a:bodyPr>
          <a:lstStyle/>
          <a:p>
            <a:r>
              <a:rPr lang="en-US" sz="1200" dirty="0" smtClean="0"/>
              <a:t>Name:  </a:t>
            </a:r>
            <a:endParaRPr lang="en-US" sz="1200" dirty="0"/>
          </a:p>
        </p:txBody>
      </p:sp>
      <p:pic>
        <p:nvPicPr>
          <p:cNvPr id="5" name="Picture 4"/>
          <p:cNvPicPr>
            <a:picLocks noChangeAspect="1"/>
          </p:cNvPicPr>
          <p:nvPr/>
        </p:nvPicPr>
        <p:blipFill>
          <a:blip r:embed="rId2"/>
          <a:stretch>
            <a:fillRect/>
          </a:stretch>
        </p:blipFill>
        <p:spPr>
          <a:xfrm>
            <a:off x="66764" y="4572000"/>
            <a:ext cx="6724471" cy="4419983"/>
          </a:xfrm>
          <a:prstGeom prst="rect">
            <a:avLst/>
          </a:prstGeom>
        </p:spPr>
      </p:pic>
      <p:sp>
        <p:nvSpPr>
          <p:cNvPr id="6" name="TextBox 5"/>
          <p:cNvSpPr txBox="1"/>
          <p:nvPr/>
        </p:nvSpPr>
        <p:spPr>
          <a:xfrm>
            <a:off x="563527" y="4730936"/>
            <a:ext cx="5560828" cy="3754874"/>
          </a:xfrm>
          <a:prstGeom prst="rect">
            <a:avLst/>
          </a:prstGeom>
          <a:noFill/>
        </p:spPr>
        <p:txBody>
          <a:bodyPr wrap="square" rtlCol="0">
            <a:spAutoFit/>
          </a:bodyPr>
          <a:lstStyle/>
          <a:p>
            <a:pPr algn="ctr"/>
            <a:r>
              <a:rPr lang="en-US" sz="1400" b="1" dirty="0" smtClean="0"/>
              <a:t>Paper Table</a:t>
            </a:r>
          </a:p>
          <a:p>
            <a:pPr algn="ctr"/>
            <a:r>
              <a:rPr lang="en-US" sz="1400" b="1" dirty="0" smtClean="0"/>
              <a:t>Engineering Design</a:t>
            </a:r>
          </a:p>
          <a:p>
            <a:r>
              <a:rPr lang="en-US" sz="1400" dirty="0" smtClean="0"/>
              <a:t>Group Members:</a:t>
            </a:r>
          </a:p>
          <a:p>
            <a:endParaRPr lang="en-US" sz="1400" dirty="0" smtClean="0"/>
          </a:p>
          <a:p>
            <a:r>
              <a:rPr lang="en-US" sz="1400" dirty="0" smtClean="0"/>
              <a:t>Peer Feedback:</a:t>
            </a:r>
            <a:endParaRPr lang="en-US" sz="1400" dirty="0"/>
          </a:p>
          <a:p>
            <a:r>
              <a:rPr lang="en-US" sz="1400" dirty="0" smtClean="0"/>
              <a:t>How well did they </a:t>
            </a:r>
            <a:r>
              <a:rPr lang="en-US" sz="1400" dirty="0"/>
              <a:t>meet the criteria and constraints of the </a:t>
            </a:r>
            <a:r>
              <a:rPr lang="en-US" sz="1400" dirty="0" smtClean="0"/>
              <a:t>problem?  </a:t>
            </a:r>
            <a:endParaRPr lang="en-US" sz="1400" dirty="0"/>
          </a:p>
          <a:p>
            <a:endParaRPr lang="en-US" sz="1400" dirty="0" smtClean="0"/>
          </a:p>
          <a:p>
            <a:r>
              <a:rPr lang="en-US" sz="1400" dirty="0"/>
              <a:t/>
            </a:r>
            <a:br>
              <a:rPr lang="en-US" sz="1400" dirty="0"/>
            </a:br>
            <a:r>
              <a:rPr lang="en-US" sz="1400" dirty="0" smtClean="0"/>
              <a:t>Was their research helpful?</a:t>
            </a:r>
          </a:p>
          <a:p>
            <a:endParaRPr lang="en-US" sz="1400" dirty="0" smtClean="0"/>
          </a:p>
          <a:p>
            <a:endParaRPr lang="en-US" sz="1400" dirty="0" smtClean="0"/>
          </a:p>
          <a:p>
            <a:endParaRPr lang="en-US" sz="1400" dirty="0"/>
          </a:p>
          <a:p>
            <a:r>
              <a:rPr lang="en-US" sz="1400" dirty="0" smtClean="0"/>
              <a:t>How </a:t>
            </a:r>
            <a:r>
              <a:rPr lang="en-US" sz="1400" dirty="0"/>
              <a:t>well did it perform?</a:t>
            </a:r>
          </a:p>
          <a:p>
            <a:endParaRPr lang="en-US" sz="1400" dirty="0" smtClean="0"/>
          </a:p>
          <a:p>
            <a:endParaRPr lang="en-US" sz="1400" dirty="0"/>
          </a:p>
          <a:p>
            <a:endParaRPr lang="en-US" sz="1400" dirty="0"/>
          </a:p>
          <a:p>
            <a:r>
              <a:rPr lang="en-US" sz="1400" dirty="0" smtClean="0"/>
              <a:t>How </a:t>
            </a:r>
            <a:r>
              <a:rPr lang="en-US" sz="1400" dirty="0"/>
              <a:t>could this group improve their design?</a:t>
            </a:r>
          </a:p>
        </p:txBody>
      </p:sp>
    </p:spTree>
    <p:extLst>
      <p:ext uri="{BB962C8B-B14F-4D97-AF65-F5344CB8AC3E}">
        <p14:creationId xmlns:p14="http://schemas.microsoft.com/office/powerpoint/2010/main" val="496693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806" y="172742"/>
            <a:ext cx="6244388" cy="8156079"/>
          </a:xfrm>
          <a:prstGeom prst="rect">
            <a:avLst/>
          </a:prstGeom>
        </p:spPr>
        <p:txBody>
          <a:bodyPr wrap="square">
            <a:spAutoFit/>
          </a:bodyPr>
          <a:lstStyle/>
          <a:p>
            <a:pPr algn="ctr"/>
            <a:r>
              <a:rPr lang="en-US" sz="2000" b="1" dirty="0" smtClean="0"/>
              <a:t>Alternate Activity</a:t>
            </a:r>
          </a:p>
          <a:p>
            <a:pPr algn="ctr"/>
            <a:endParaRPr lang="en-US" sz="1200" b="1" dirty="0"/>
          </a:p>
          <a:p>
            <a:pPr algn="ctr"/>
            <a:endParaRPr lang="en-US" sz="1200" b="1" dirty="0" smtClean="0"/>
          </a:p>
          <a:p>
            <a:pPr algn="ctr"/>
            <a:endParaRPr lang="en-US" sz="1200" b="1" dirty="0" smtClean="0"/>
          </a:p>
          <a:p>
            <a:endParaRPr lang="en-US" sz="1200" dirty="0" smtClean="0"/>
          </a:p>
          <a:p>
            <a:endParaRPr lang="en-US" sz="1200" dirty="0" smtClean="0"/>
          </a:p>
          <a:p>
            <a:endParaRPr lang="en-US" sz="1200" dirty="0"/>
          </a:p>
          <a:p>
            <a:endParaRPr lang="en-US" sz="1200" dirty="0" smtClean="0"/>
          </a:p>
          <a:p>
            <a:r>
              <a:rPr lang="en-US" sz="1200" b="1" dirty="0" smtClean="0"/>
              <a:t>3-5 ETS1-2  Generate </a:t>
            </a:r>
            <a:r>
              <a:rPr lang="en-US" sz="1200" b="1" dirty="0"/>
              <a:t>and compare multiple possible solutions to a problem based on how well each is likely to meet the criteria and constraints of the problem</a:t>
            </a:r>
            <a:r>
              <a:rPr lang="en-US" sz="1200" b="1" dirty="0" smtClean="0"/>
              <a:t>.</a:t>
            </a:r>
          </a:p>
          <a:p>
            <a:endParaRPr lang="en-US" sz="1200" dirty="0"/>
          </a:p>
          <a:p>
            <a:r>
              <a:rPr lang="en-US" sz="1200" dirty="0" smtClean="0"/>
              <a:t>Think back to the opening video… </a:t>
            </a:r>
          </a:p>
          <a:p>
            <a:r>
              <a:rPr lang="en-US" sz="1200" dirty="0" smtClean="0"/>
              <a:t>What is an Engineer?</a:t>
            </a:r>
            <a:endParaRPr lang="en-US" sz="1200" dirty="0"/>
          </a:p>
          <a:p>
            <a:r>
              <a:rPr lang="en-US" sz="1200" dirty="0">
                <a:solidFill>
                  <a:srgbClr val="FF0000"/>
                </a:solidFill>
              </a:rPr>
              <a:t>Someone who wants to know how and why things work.</a:t>
            </a:r>
          </a:p>
          <a:p>
            <a:r>
              <a:rPr lang="en-US" sz="1200" dirty="0">
                <a:solidFill>
                  <a:srgbClr val="FF0000"/>
                </a:solidFill>
              </a:rPr>
              <a:t>A person who designs and builds things to solve specific problems</a:t>
            </a:r>
          </a:p>
          <a:p>
            <a:endParaRPr lang="en-US" sz="1200" dirty="0"/>
          </a:p>
          <a:p>
            <a:r>
              <a:rPr lang="en-US" sz="1200" dirty="0" smtClean="0"/>
              <a:t>What are the 3 </a:t>
            </a:r>
            <a:r>
              <a:rPr lang="en-US" sz="1200" dirty="0"/>
              <a:t>Very important questions engineers </a:t>
            </a:r>
            <a:r>
              <a:rPr lang="en-US" sz="1200" dirty="0" smtClean="0"/>
              <a:t>ask?</a:t>
            </a:r>
            <a:endParaRPr lang="en-US" sz="1200" dirty="0"/>
          </a:p>
          <a:p>
            <a:r>
              <a:rPr lang="en-US" sz="1200" dirty="0"/>
              <a:t>	</a:t>
            </a:r>
            <a:r>
              <a:rPr lang="en-US" sz="1200" dirty="0">
                <a:solidFill>
                  <a:srgbClr val="FF0000"/>
                </a:solidFill>
              </a:rPr>
              <a:t>1.  What is the problem that needs to be solved</a:t>
            </a:r>
          </a:p>
          <a:p>
            <a:r>
              <a:rPr lang="en-US" sz="1200" dirty="0">
                <a:solidFill>
                  <a:srgbClr val="FF0000"/>
                </a:solidFill>
              </a:rPr>
              <a:t>	2.  Who has the problem that need to be solved</a:t>
            </a:r>
          </a:p>
          <a:p>
            <a:r>
              <a:rPr lang="en-US" sz="1200" dirty="0">
                <a:solidFill>
                  <a:srgbClr val="FF0000"/>
                </a:solidFill>
              </a:rPr>
              <a:t>	3.  Why is this problem important to solve?</a:t>
            </a:r>
          </a:p>
          <a:p>
            <a:endParaRPr lang="en-US" sz="1200" dirty="0" smtClean="0"/>
          </a:p>
          <a:p>
            <a:r>
              <a:rPr lang="en-US" sz="1200" dirty="0" smtClean="0"/>
              <a:t>Think back to the section on the Golden Gate Bridge</a:t>
            </a:r>
          </a:p>
          <a:p>
            <a:pPr marL="228600" indent="-228600">
              <a:buAutoNum type="arabicPeriod"/>
            </a:pPr>
            <a:r>
              <a:rPr lang="en-US" sz="1200" dirty="0" smtClean="0"/>
              <a:t>What was the problem:  </a:t>
            </a:r>
            <a:r>
              <a:rPr lang="en-US" sz="1200" dirty="0" smtClean="0">
                <a:solidFill>
                  <a:srgbClr val="FF0000"/>
                </a:solidFill>
              </a:rPr>
              <a:t>People could not travel in and out of San Francisco without a boat</a:t>
            </a:r>
          </a:p>
          <a:p>
            <a:pPr marL="228600" indent="-228600">
              <a:buAutoNum type="arabicPeriod"/>
            </a:pPr>
            <a:r>
              <a:rPr lang="en-US" sz="1200" dirty="0" smtClean="0"/>
              <a:t>Who had the problem:  </a:t>
            </a:r>
            <a:r>
              <a:rPr lang="en-US" sz="1200" dirty="0" smtClean="0">
                <a:solidFill>
                  <a:srgbClr val="FF0000"/>
                </a:solidFill>
              </a:rPr>
              <a:t>People traveling in and out of San Francisco </a:t>
            </a:r>
          </a:p>
          <a:p>
            <a:pPr marL="228600" indent="-228600">
              <a:buAutoNum type="arabicPeriod"/>
            </a:pPr>
            <a:r>
              <a:rPr lang="en-US" sz="1200" dirty="0" smtClean="0"/>
              <a:t>Why was this problem important to solve</a:t>
            </a:r>
            <a:r>
              <a:rPr lang="en-US" sz="1200" dirty="0" smtClean="0">
                <a:solidFill>
                  <a:srgbClr val="FF0000"/>
                </a:solidFill>
              </a:rPr>
              <a:t>?  It was difficult and time consuming for people to travel in and out of the city. </a:t>
            </a:r>
          </a:p>
          <a:p>
            <a:pPr marL="228600" indent="-228600">
              <a:buAutoNum type="arabicPeriod"/>
            </a:pPr>
            <a:endParaRPr lang="en-US" sz="1200" dirty="0"/>
          </a:p>
          <a:p>
            <a:r>
              <a:rPr lang="en-US" sz="1200" b="1" dirty="0" smtClean="0"/>
              <a:t>OPTION  #1:</a:t>
            </a:r>
          </a:p>
          <a:p>
            <a:r>
              <a:rPr lang="en-US" sz="1200" dirty="0" smtClean="0"/>
              <a:t>Think of a problem that surrounds your school, city, state, that allows students to identify the     “3 very important questions.” Students generate possible solutions to the problem.  This need to be ONE problem, where the students can compare each others solutions on how well it meets the criteria and constraints of the problem.  </a:t>
            </a:r>
          </a:p>
          <a:p>
            <a:endParaRPr lang="en-US" sz="1200" dirty="0"/>
          </a:p>
          <a:p>
            <a:r>
              <a:rPr lang="en-US" sz="1200" b="1" dirty="0" smtClean="0"/>
              <a:t>OPTION #2</a:t>
            </a:r>
          </a:p>
          <a:p>
            <a:r>
              <a:rPr lang="en-US" sz="1200" dirty="0" smtClean="0"/>
              <a:t>Have students play the </a:t>
            </a:r>
            <a:r>
              <a:rPr lang="en-US" sz="1200" dirty="0" smtClean="0">
                <a:solidFill>
                  <a:srgbClr val="FF0000"/>
                </a:solidFill>
              </a:rPr>
              <a:t>“Mission Impossible” </a:t>
            </a:r>
            <a:r>
              <a:rPr lang="en-US" sz="1200" dirty="0" smtClean="0"/>
              <a:t>game in the gym. Identify the “3 very important questions,” then generate solutions in groups.   In the Mission Impossible game, </a:t>
            </a:r>
            <a:r>
              <a:rPr lang="en-US" sz="1200" dirty="0"/>
              <a:t>students needed to figure out a way to cross a raging </a:t>
            </a:r>
            <a:r>
              <a:rPr lang="en-US" sz="1200" dirty="0" smtClean="0"/>
              <a:t>river (the gym floor) using a variety of PE equipment (hula-hoop, balance beam…) . </a:t>
            </a:r>
            <a:r>
              <a:rPr lang="en-US" sz="1200" dirty="0"/>
              <a:t>The students </a:t>
            </a:r>
            <a:r>
              <a:rPr lang="en-US" sz="1200" dirty="0" smtClean="0"/>
              <a:t>has </a:t>
            </a:r>
            <a:r>
              <a:rPr lang="en-US" sz="1200" dirty="0"/>
              <a:t>the task of moving all of </a:t>
            </a:r>
            <a:r>
              <a:rPr lang="en-US" sz="1200" dirty="0" smtClean="0"/>
              <a:t>their different types of gym equipment, then </a:t>
            </a:r>
            <a:r>
              <a:rPr lang="en-US" sz="1200" dirty="0"/>
              <a:t>all of their group members across the river without touching the </a:t>
            </a:r>
            <a:r>
              <a:rPr lang="en-US" sz="1200" dirty="0" smtClean="0"/>
              <a:t>water.  </a:t>
            </a:r>
            <a:r>
              <a:rPr lang="en-US" sz="1200" dirty="0"/>
              <a:t>See </a:t>
            </a:r>
            <a:r>
              <a:rPr lang="en-US" sz="1200" dirty="0">
                <a:hlinkClick r:id="rId2"/>
              </a:rPr>
              <a:t>https://</a:t>
            </a:r>
            <a:r>
              <a:rPr lang="en-US" sz="1200" dirty="0" smtClean="0">
                <a:hlinkClick r:id="rId2"/>
              </a:rPr>
              <a:t>youtu.be/t6Zr1Z09Xtw</a:t>
            </a:r>
            <a:r>
              <a:rPr lang="en-US" sz="1200" dirty="0" smtClean="0"/>
              <a:t> for visual.  Each group will follow the engineering process, then compare </a:t>
            </a:r>
            <a:r>
              <a:rPr lang="en-US" sz="1200" dirty="0"/>
              <a:t>each others solutions on how well it meets the criteria and constraints of the problem. </a:t>
            </a:r>
            <a:endParaRPr lang="en-US" sz="1200" dirty="0" smtClean="0"/>
          </a:p>
          <a:p>
            <a:endParaRPr lang="en-US" sz="1200" dirty="0" smtClean="0"/>
          </a:p>
          <a:p>
            <a:endParaRPr lang="en-US" sz="1200" dirty="0"/>
          </a:p>
        </p:txBody>
      </p:sp>
      <p:pic>
        <p:nvPicPr>
          <p:cNvPr id="4" name="Picture 3"/>
          <p:cNvPicPr>
            <a:picLocks noChangeAspect="1"/>
          </p:cNvPicPr>
          <p:nvPr/>
        </p:nvPicPr>
        <p:blipFill>
          <a:blip r:embed="rId3"/>
          <a:stretch>
            <a:fillRect/>
          </a:stretch>
        </p:blipFill>
        <p:spPr>
          <a:xfrm>
            <a:off x="657841" y="1260738"/>
            <a:ext cx="3072650" cy="676715"/>
          </a:xfrm>
          <a:prstGeom prst="rect">
            <a:avLst/>
          </a:prstGeom>
        </p:spPr>
      </p:pic>
      <p:pic>
        <p:nvPicPr>
          <p:cNvPr id="5" name="Picture 4"/>
          <p:cNvPicPr>
            <a:picLocks noChangeAspect="1"/>
          </p:cNvPicPr>
          <p:nvPr/>
        </p:nvPicPr>
        <p:blipFill>
          <a:blip r:embed="rId4"/>
          <a:stretch>
            <a:fillRect/>
          </a:stretch>
        </p:blipFill>
        <p:spPr>
          <a:xfrm>
            <a:off x="4081525" y="516413"/>
            <a:ext cx="1554615" cy="1365622"/>
          </a:xfrm>
          <a:prstGeom prst="rect">
            <a:avLst/>
          </a:prstGeom>
        </p:spPr>
      </p:pic>
      <p:sp>
        <p:nvSpPr>
          <p:cNvPr id="6" name="TextBox 5"/>
          <p:cNvSpPr txBox="1"/>
          <p:nvPr/>
        </p:nvSpPr>
        <p:spPr>
          <a:xfrm>
            <a:off x="761428" y="712381"/>
            <a:ext cx="2865475" cy="646331"/>
          </a:xfrm>
          <a:prstGeom prst="rect">
            <a:avLst/>
          </a:prstGeom>
          <a:noFill/>
        </p:spPr>
        <p:txBody>
          <a:bodyPr wrap="square" rtlCol="0">
            <a:spAutoFit/>
          </a:bodyPr>
          <a:lstStyle/>
          <a:p>
            <a:r>
              <a:rPr lang="en-US" dirty="0" smtClean="0"/>
              <a:t>Review the opening video </a:t>
            </a:r>
            <a:r>
              <a:rPr lang="en-US" b="1" dirty="0" smtClean="0"/>
              <a:t>“What is an Engineer?”</a:t>
            </a:r>
            <a:endParaRPr lang="en-US" b="1" dirty="0"/>
          </a:p>
        </p:txBody>
      </p:sp>
    </p:spTree>
    <p:extLst>
      <p:ext uri="{BB962C8B-B14F-4D97-AF65-F5344CB8AC3E}">
        <p14:creationId xmlns:p14="http://schemas.microsoft.com/office/powerpoint/2010/main" val="387161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99" y="892039"/>
            <a:ext cx="5739063" cy="6647974"/>
          </a:xfrm>
          <a:prstGeom prst="rect">
            <a:avLst/>
          </a:prstGeom>
        </p:spPr>
        <p:txBody>
          <a:bodyPr wrap="square">
            <a:spAutoFit/>
          </a:bodyPr>
          <a:lstStyle/>
          <a:p>
            <a:r>
              <a:rPr lang="en-US" sz="1200" b="1" dirty="0"/>
              <a:t>3-5-ETS1-3.</a:t>
            </a:r>
          </a:p>
          <a:p>
            <a:r>
              <a:rPr lang="en-US" sz="1200" b="1" dirty="0"/>
              <a:t>Plan and carry out fair tests in which variables are controlled and failure points are considered to identify aspects of a model or prototype that can be improved</a:t>
            </a:r>
            <a:r>
              <a:rPr lang="en-US" sz="1200" b="1" dirty="0" smtClean="0"/>
              <a:t>.</a:t>
            </a:r>
          </a:p>
          <a:p>
            <a:endParaRPr lang="en-US" sz="1200" dirty="0"/>
          </a:p>
          <a:p>
            <a:r>
              <a:rPr lang="en-US" sz="1200" dirty="0">
                <a:solidFill>
                  <a:srgbClr val="0070C0"/>
                </a:solidFill>
              </a:rPr>
              <a:t> Planning and Carrying Out Investigations </a:t>
            </a:r>
          </a:p>
          <a:p>
            <a:endParaRPr lang="en-US" sz="1200" dirty="0">
              <a:solidFill>
                <a:srgbClr val="0070C0"/>
              </a:solidFill>
            </a:endParaRPr>
          </a:p>
          <a:p>
            <a:r>
              <a:rPr lang="en-US" sz="1200" dirty="0">
                <a:solidFill>
                  <a:srgbClr val="0070C0"/>
                </a:solidFill>
              </a:rPr>
              <a:t>Planning and carrying out investigations to answer questions or test solutions to problems in 3–5 builds on K–2 experiences and progresses to include investigations that control variables and provide evidence to support explanations or design solutions.</a:t>
            </a:r>
          </a:p>
          <a:p>
            <a:r>
              <a:rPr lang="en-US" sz="1200" dirty="0">
                <a:solidFill>
                  <a:srgbClr val="0070C0"/>
                </a:solidFill>
              </a:rPr>
              <a:t>•Plan and conduct an investigation collaboratively to produce data to serve as the basis for evidence, using fair tests in which variables are controlled and the number of trials considered. (3-5-ETS1-3</a:t>
            </a:r>
            <a:r>
              <a:rPr lang="en-US" sz="1200" dirty="0" smtClean="0">
                <a:solidFill>
                  <a:srgbClr val="0070C0"/>
                </a:solidFill>
              </a:rPr>
              <a:t>)</a:t>
            </a:r>
          </a:p>
          <a:p>
            <a:endParaRPr lang="en-US" sz="1200" dirty="0">
              <a:solidFill>
                <a:srgbClr val="0070C0"/>
              </a:solidFill>
            </a:endParaRPr>
          </a:p>
          <a:p>
            <a:r>
              <a:rPr lang="en-US" sz="1200" b="1" dirty="0">
                <a:solidFill>
                  <a:schemeClr val="accent2"/>
                </a:solidFill>
              </a:rPr>
              <a:t>Disciplinary Core Ideas </a:t>
            </a:r>
          </a:p>
          <a:p>
            <a:r>
              <a:rPr lang="en-US" sz="1200" b="1" dirty="0">
                <a:solidFill>
                  <a:schemeClr val="accent2"/>
                </a:solidFill>
              </a:rPr>
              <a:t>ETS1.B: Developing Possible Solutions</a:t>
            </a:r>
          </a:p>
          <a:p>
            <a:r>
              <a:rPr lang="en-US" sz="1200" b="1" dirty="0" smtClean="0">
                <a:solidFill>
                  <a:schemeClr val="accent2"/>
                </a:solidFill>
              </a:rPr>
              <a:t>•</a:t>
            </a:r>
            <a:r>
              <a:rPr lang="en-US" sz="1200" b="1" dirty="0">
                <a:solidFill>
                  <a:schemeClr val="accent2"/>
                </a:solidFill>
              </a:rPr>
              <a:t>Tests are often designed to identify failure points or difficulties, which suggest the elements of the design that need to be improved. (3-5-ETS1-3)</a:t>
            </a:r>
          </a:p>
          <a:p>
            <a:endParaRPr lang="en-US" sz="1200" b="1" dirty="0">
              <a:solidFill>
                <a:schemeClr val="accent2"/>
              </a:solidFill>
            </a:endParaRPr>
          </a:p>
          <a:p>
            <a:r>
              <a:rPr lang="en-US" sz="1200" b="1" dirty="0">
                <a:solidFill>
                  <a:schemeClr val="accent2"/>
                </a:solidFill>
              </a:rPr>
              <a:t>ETS1.C: Optimizing the Design Solution</a:t>
            </a:r>
          </a:p>
          <a:p>
            <a:r>
              <a:rPr lang="en-US" sz="1200" b="1" dirty="0">
                <a:solidFill>
                  <a:schemeClr val="accent2"/>
                </a:solidFill>
              </a:rPr>
              <a:t>•Different solutions need to be tested in order to determine which of them best solves the problem, given the criteria and the constraints. (3-5-ETS1-3</a:t>
            </a:r>
            <a:r>
              <a:rPr lang="en-US" sz="1200" b="1" dirty="0" smtClean="0">
                <a:solidFill>
                  <a:schemeClr val="accent2"/>
                </a:solidFill>
              </a:rPr>
              <a:t>)</a:t>
            </a:r>
          </a:p>
          <a:p>
            <a:endParaRPr lang="en-US" sz="1200" b="1" dirty="0" smtClean="0">
              <a:solidFill>
                <a:schemeClr val="accent2"/>
              </a:solidFill>
            </a:endParaRPr>
          </a:p>
          <a:p>
            <a:r>
              <a:rPr lang="en-US" sz="1200" b="1" dirty="0"/>
              <a:t>CCSS ELA</a:t>
            </a:r>
          </a:p>
          <a:p>
            <a:r>
              <a:rPr lang="en-US" sz="1200" b="1" dirty="0"/>
              <a:t>W.5.7: Conduct short research projects that use several sources to build knowledge through investigation of different aspects of a topic. (3-5-ETS1-1),(3-5-ETS1-3) </a:t>
            </a:r>
          </a:p>
          <a:p>
            <a:endParaRPr lang="en-US" sz="1200" b="1" dirty="0"/>
          </a:p>
          <a:p>
            <a:r>
              <a:rPr lang="en-US" sz="1200" b="1" dirty="0"/>
              <a:t>W.5.8:  Recall relevant information from experiences or gather relevant information from print and digital sources; summarize or paraphrase information in notes and finished work, and provide a list of sources. (3-5-ETS1-1),(3-5-ETS1-3) </a:t>
            </a:r>
          </a:p>
          <a:p>
            <a:endParaRPr lang="en-US" sz="1200" b="1" dirty="0"/>
          </a:p>
          <a:p>
            <a:r>
              <a:rPr lang="en-US" sz="1200" b="1" dirty="0"/>
              <a:t>W.5.9:  Draw evidence from literary or informational texts to support analysis, reflection, and research. (3-5-ETS1-1),(3-5-ETS1-3) </a:t>
            </a:r>
          </a:p>
          <a:p>
            <a:endParaRPr lang="en-US" sz="1200" b="1" dirty="0">
              <a:solidFill>
                <a:schemeClr val="accent2"/>
              </a:solidFill>
            </a:endParaRPr>
          </a:p>
          <a:p>
            <a:endParaRPr lang="en-US" sz="1200" dirty="0">
              <a:solidFill>
                <a:srgbClr val="0070C0"/>
              </a:solidFill>
            </a:endParaRP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9526" y="288213"/>
            <a:ext cx="1004103" cy="456956"/>
          </a:xfrm>
          <a:prstGeom prst="rect">
            <a:avLst/>
          </a:prstGeom>
        </p:spPr>
      </p:pic>
    </p:spTree>
    <p:extLst>
      <p:ext uri="{BB962C8B-B14F-4D97-AF65-F5344CB8AC3E}">
        <p14:creationId xmlns:p14="http://schemas.microsoft.com/office/powerpoint/2010/main" val="95216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468" y="317881"/>
            <a:ext cx="5739063" cy="7571303"/>
          </a:xfrm>
          <a:prstGeom prst="rect">
            <a:avLst/>
          </a:prstGeom>
        </p:spPr>
        <p:txBody>
          <a:bodyPr wrap="square">
            <a:spAutoFit/>
          </a:bodyPr>
          <a:lstStyle/>
          <a:p>
            <a:pPr algn="ctr"/>
            <a:r>
              <a:rPr lang="en-US" sz="1600" b="1" dirty="0" smtClean="0"/>
              <a:t>Teacher Notes</a:t>
            </a:r>
          </a:p>
          <a:p>
            <a:endParaRPr lang="en-US" sz="1600" b="1" dirty="0" smtClean="0"/>
          </a:p>
          <a:p>
            <a:r>
              <a:rPr lang="en-US" sz="1600" b="1" dirty="0" smtClean="0"/>
              <a:t>3-5-ETS1-3</a:t>
            </a:r>
          </a:p>
          <a:p>
            <a:endParaRPr lang="en-US" sz="1600" b="1" dirty="0"/>
          </a:p>
          <a:p>
            <a:r>
              <a:rPr lang="en-US" sz="1600" b="1" dirty="0" smtClean="0"/>
              <a:t>Opener:  Use informational text article - “What is an Investigation?” to introduce the concept of controlled variable.</a:t>
            </a:r>
          </a:p>
          <a:p>
            <a:endParaRPr lang="en-US" sz="1600" b="1" dirty="0"/>
          </a:p>
          <a:p>
            <a:r>
              <a:rPr lang="en-US" sz="1600" b="1" dirty="0" smtClean="0"/>
              <a:t>In our paper table activity were the variable controlled? </a:t>
            </a:r>
            <a:r>
              <a:rPr lang="en-US" sz="1600" b="1" dirty="0" smtClean="0">
                <a:solidFill>
                  <a:srgbClr val="FF0000"/>
                </a:solidFill>
              </a:rPr>
              <a:t>No </a:t>
            </a:r>
            <a:r>
              <a:rPr lang="en-US" sz="1600" b="1" dirty="0">
                <a:solidFill>
                  <a:srgbClr val="FF0000"/>
                </a:solidFill>
              </a:rPr>
              <a:t>– Students may have uses addition amounts of tape, less cardboard or not all 8 sheets of newspaper. </a:t>
            </a:r>
            <a:r>
              <a:rPr lang="en-US" sz="1600" b="1" dirty="0" smtClean="0"/>
              <a:t/>
            </a:r>
            <a:br>
              <a:rPr lang="en-US" sz="1600" b="1" dirty="0" smtClean="0"/>
            </a:br>
            <a:r>
              <a:rPr lang="en-US" sz="1600" b="1" dirty="0" smtClean="0"/>
              <a:t/>
            </a:r>
            <a:br>
              <a:rPr lang="en-US" sz="1600" b="1" dirty="0" smtClean="0"/>
            </a:br>
            <a:r>
              <a:rPr lang="en-US" sz="1600" b="1" dirty="0" smtClean="0"/>
              <a:t>How can we make them into a controlled variable?</a:t>
            </a:r>
            <a:br>
              <a:rPr lang="en-US" sz="1600" b="1" dirty="0" smtClean="0"/>
            </a:br>
            <a:r>
              <a:rPr lang="en-US" sz="1600" b="1" dirty="0" smtClean="0">
                <a:solidFill>
                  <a:srgbClr val="FF0000"/>
                </a:solidFill>
              </a:rPr>
              <a:t>Lead students to redo the criteria with specific controlled variables.  Example:  1 meter of masking tape, must uses all 8 sheets of paper, cardboard must be specific size…</a:t>
            </a:r>
          </a:p>
          <a:p>
            <a:endParaRPr lang="en-US" sz="1600" b="1" dirty="0" smtClean="0"/>
          </a:p>
          <a:p>
            <a:r>
              <a:rPr lang="en-US" sz="1600" b="1" dirty="0" smtClean="0"/>
              <a:t>Allow students to </a:t>
            </a:r>
            <a:r>
              <a:rPr lang="en-US" sz="1600" b="1" dirty="0"/>
              <a:t>p</a:t>
            </a:r>
            <a:r>
              <a:rPr lang="en-US" sz="1600" b="1" dirty="0" smtClean="0"/>
              <a:t>lan </a:t>
            </a:r>
            <a:r>
              <a:rPr lang="en-US" sz="1600" b="1" dirty="0"/>
              <a:t>and carry out fair tests in which variables are controlled and failure points are considered to identify aspects of a model or prototype that can be </a:t>
            </a:r>
            <a:r>
              <a:rPr lang="en-US" sz="1600" b="1" dirty="0" smtClean="0"/>
              <a:t>improved</a:t>
            </a:r>
            <a:r>
              <a:rPr lang="en-US" sz="1600" b="1" dirty="0"/>
              <a:t> </a:t>
            </a:r>
            <a:r>
              <a:rPr lang="en-US" sz="1600" b="1" dirty="0" smtClean="0"/>
              <a:t>in additional trials.  </a:t>
            </a:r>
          </a:p>
          <a:p>
            <a:pPr marL="228600" indent="-228600">
              <a:buFont typeface="+mj-lt"/>
              <a:buAutoNum type="arabicPeriod"/>
            </a:pPr>
            <a:r>
              <a:rPr lang="en-US" sz="1600" b="1" dirty="0"/>
              <a:t>In a whole class discussion, decide on 4 design types that worked the </a:t>
            </a:r>
            <a:r>
              <a:rPr lang="en-US" sz="1600" b="1" dirty="0" smtClean="0"/>
              <a:t>best</a:t>
            </a:r>
            <a:r>
              <a:rPr lang="en-US" sz="1600" b="1" dirty="0"/>
              <a:t> </a:t>
            </a:r>
            <a:r>
              <a:rPr lang="en-US" sz="1600" b="1" dirty="0" smtClean="0"/>
              <a:t>to conduct a collaborative investigation.</a:t>
            </a:r>
          </a:p>
          <a:p>
            <a:pPr marL="228600" indent="-228600">
              <a:buFont typeface="+mj-lt"/>
              <a:buAutoNum type="arabicPeriod"/>
            </a:pPr>
            <a:r>
              <a:rPr lang="en-US" sz="1600" b="1" dirty="0" smtClean="0"/>
              <a:t>Review and reinforce the variables and constrains of the design</a:t>
            </a:r>
          </a:p>
          <a:p>
            <a:pPr marL="228600" indent="-228600">
              <a:buFont typeface="+mj-lt"/>
              <a:buAutoNum type="arabicPeriod"/>
            </a:pPr>
            <a:r>
              <a:rPr lang="en-US" sz="1600" b="1" dirty="0" smtClean="0"/>
              <a:t>Conduct a fair test (with optional numerous trials )</a:t>
            </a:r>
          </a:p>
          <a:p>
            <a:pPr marL="228600" indent="-228600">
              <a:buFont typeface="+mj-lt"/>
              <a:buAutoNum type="arabicPeriod"/>
            </a:pPr>
            <a:r>
              <a:rPr lang="en-US" sz="1600" b="1" dirty="0" smtClean="0"/>
              <a:t>Produce and record your data for evidence.</a:t>
            </a:r>
          </a:p>
          <a:p>
            <a:pPr marL="228600" indent="-228600">
              <a:buFont typeface="+mj-lt"/>
              <a:buAutoNum type="arabicPeriod"/>
            </a:pPr>
            <a:r>
              <a:rPr lang="en-US" sz="1600" b="1" dirty="0" smtClean="0"/>
              <a:t>Determine which design best solves the problem with the given criteria and constraints.</a:t>
            </a:r>
            <a:endParaRPr lang="en-US" sz="1600" b="1" dirty="0"/>
          </a:p>
          <a:p>
            <a:endParaRPr lang="en-US" sz="1200" b="1" dirty="0" smtClean="0">
              <a:solidFill>
                <a:srgbClr val="0070C0"/>
              </a:solidFill>
            </a:endParaRPr>
          </a:p>
          <a:p>
            <a:endParaRPr lang="en-US" sz="1200" b="1" dirty="0">
              <a:solidFill>
                <a:schemeClr val="accent2"/>
              </a:solidFill>
            </a:endParaRPr>
          </a:p>
          <a:p>
            <a:endParaRPr lang="en-US" sz="1200" dirty="0">
              <a:solidFill>
                <a:srgbClr val="0070C0"/>
              </a:solidFill>
            </a:endParaRPr>
          </a:p>
          <a:p>
            <a:endParaRPr lang="en-US" dirty="0"/>
          </a:p>
        </p:txBody>
      </p:sp>
    </p:spTree>
    <p:extLst>
      <p:ext uri="{BB962C8B-B14F-4D97-AF65-F5344CB8AC3E}">
        <p14:creationId xmlns:p14="http://schemas.microsoft.com/office/powerpoint/2010/main" val="2739008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549" y="878172"/>
            <a:ext cx="6368902" cy="7663636"/>
          </a:xfrm>
          <a:prstGeom prst="rect">
            <a:avLst/>
          </a:prstGeom>
        </p:spPr>
        <p:txBody>
          <a:bodyPr wrap="square">
            <a:spAutoFit/>
          </a:bodyPr>
          <a:lstStyle/>
          <a:p>
            <a:r>
              <a:rPr lang="en-US" sz="1200" dirty="0" smtClean="0"/>
              <a:t>Investigations </a:t>
            </a:r>
            <a:r>
              <a:rPr lang="en-US" sz="1200" dirty="0"/>
              <a:t>are one way to answer questions.  If </a:t>
            </a:r>
            <a:r>
              <a:rPr lang="en-US" sz="1200" dirty="0" smtClean="0"/>
              <a:t>you ask "How </a:t>
            </a:r>
            <a:r>
              <a:rPr lang="en-US" sz="1200" dirty="0"/>
              <a:t>long does it take for an ice cube to melt</a:t>
            </a:r>
            <a:r>
              <a:rPr lang="en-US" sz="1200" dirty="0" smtClean="0"/>
              <a:t>?", </a:t>
            </a:r>
            <a:r>
              <a:rPr lang="en-US" sz="1200" dirty="0"/>
              <a:t>you can do an </a:t>
            </a:r>
            <a:r>
              <a:rPr lang="en-US" sz="1200" dirty="0" smtClean="0"/>
              <a:t>investigation </a:t>
            </a:r>
            <a:r>
              <a:rPr lang="en-US" sz="1200" dirty="0"/>
              <a:t>to find out.  Take an ice cube out the freezer, put it in a bowl on the counter and time how long it takes to melt.  That's the simplest type of </a:t>
            </a:r>
            <a:r>
              <a:rPr lang="en-US" sz="1200" dirty="0" smtClean="0"/>
              <a:t>investigation </a:t>
            </a:r>
            <a:r>
              <a:rPr lang="en-US" sz="1200" dirty="0"/>
              <a:t>where you are watching a phenomenon.</a:t>
            </a:r>
          </a:p>
          <a:p>
            <a:endParaRPr lang="en-US" sz="1200" dirty="0"/>
          </a:p>
          <a:p>
            <a:r>
              <a:rPr lang="en-US" sz="1200" dirty="0"/>
              <a:t>That basic </a:t>
            </a:r>
            <a:r>
              <a:rPr lang="en-US" sz="1200" dirty="0" smtClean="0"/>
              <a:t>investigation </a:t>
            </a:r>
            <a:r>
              <a:rPr lang="en-US" sz="1200" dirty="0"/>
              <a:t>can lead to more questions and more advanced </a:t>
            </a:r>
            <a:r>
              <a:rPr lang="en-US" sz="1200" dirty="0" smtClean="0"/>
              <a:t>investigations</a:t>
            </a:r>
            <a:r>
              <a:rPr lang="en-US" sz="1200" dirty="0"/>
              <a:t>.  After watching the ice cube melt, most kids will start to ask more questions.  What could we have done to make the ice cube melt faster?  What would make it melt </a:t>
            </a:r>
            <a:r>
              <a:rPr lang="en-US" sz="1200" dirty="0" smtClean="0"/>
              <a:t>slower?  To solve this, you can </a:t>
            </a:r>
            <a:r>
              <a:rPr lang="en-US" sz="1200" dirty="0"/>
              <a:t>set up a series of tests.</a:t>
            </a:r>
          </a:p>
          <a:p>
            <a:endParaRPr lang="en-US" sz="1200" dirty="0"/>
          </a:p>
          <a:p>
            <a:r>
              <a:rPr lang="en-US" sz="1200" dirty="0" smtClean="0"/>
              <a:t>Let’s define </a:t>
            </a:r>
            <a:r>
              <a:rPr lang="en-US" sz="1200" dirty="0"/>
              <a:t>a few of the </a:t>
            </a:r>
            <a:r>
              <a:rPr lang="en-US" sz="1200" dirty="0" smtClean="0"/>
              <a:t>terms you will need to investigate.</a:t>
            </a:r>
            <a:endParaRPr lang="en-US" sz="1200" dirty="0"/>
          </a:p>
          <a:p>
            <a:endParaRPr lang="en-US" sz="1200" dirty="0"/>
          </a:p>
          <a:p>
            <a:r>
              <a:rPr lang="en-US" sz="1200" b="1" dirty="0"/>
              <a:t>Independent </a:t>
            </a:r>
            <a:r>
              <a:rPr lang="en-US" sz="1200" b="1" dirty="0" smtClean="0"/>
              <a:t>Variable </a:t>
            </a:r>
            <a:r>
              <a:rPr lang="en-US" sz="1200" dirty="0"/>
              <a:t>- something that is changed in the experiment.</a:t>
            </a:r>
          </a:p>
          <a:p>
            <a:endParaRPr lang="en-US" sz="1200" dirty="0"/>
          </a:p>
          <a:p>
            <a:r>
              <a:rPr lang="en-US" sz="1200" b="1" dirty="0"/>
              <a:t>Dependent </a:t>
            </a:r>
            <a:r>
              <a:rPr lang="en-US" sz="1200" b="1" dirty="0" smtClean="0"/>
              <a:t>Variable  </a:t>
            </a:r>
            <a:r>
              <a:rPr lang="en-US" sz="1200" dirty="0"/>
              <a:t>- something that responds to the Independent variable.</a:t>
            </a:r>
          </a:p>
          <a:p>
            <a:endParaRPr lang="en-US" sz="1200" dirty="0"/>
          </a:p>
          <a:p>
            <a:r>
              <a:rPr lang="en-US" sz="1200" b="1" dirty="0" smtClean="0"/>
              <a:t>Controlled </a:t>
            </a:r>
            <a:r>
              <a:rPr lang="en-US" sz="1200" b="1" dirty="0"/>
              <a:t>Variable </a:t>
            </a:r>
            <a:r>
              <a:rPr lang="en-US" sz="1200" dirty="0"/>
              <a:t>- something that is kept the same throughout the series of experiments.</a:t>
            </a:r>
          </a:p>
          <a:p>
            <a:endParaRPr lang="en-US" sz="1200" dirty="0"/>
          </a:p>
          <a:p>
            <a:r>
              <a:rPr lang="en-US" sz="1200" b="1" dirty="0"/>
              <a:t>Control </a:t>
            </a:r>
            <a:r>
              <a:rPr lang="en-US" sz="1200" dirty="0"/>
              <a:t>- similar test where the independent variable is left unchanged to provide a comparison.</a:t>
            </a:r>
          </a:p>
          <a:p>
            <a:endParaRPr lang="en-US" sz="1200" dirty="0"/>
          </a:p>
          <a:p>
            <a:r>
              <a:rPr lang="en-US" sz="1200" dirty="0"/>
              <a:t>To continue with our ice cube melting </a:t>
            </a:r>
            <a:r>
              <a:rPr lang="en-US" sz="1200" dirty="0" smtClean="0"/>
              <a:t>investigation,  </a:t>
            </a:r>
            <a:r>
              <a:rPr lang="en-US" sz="1200" dirty="0"/>
              <a:t>the next question might be "Would the ice cube melt faster if it was in little pieces?"  You could set-up a test where you have one ice cube that is broken into little pieces on one plate, and a whole ice cube on a plate beside it.  Then you would time how long it takes each ice cube to turn into water.</a:t>
            </a:r>
          </a:p>
          <a:p>
            <a:endParaRPr lang="en-US" sz="1200" dirty="0"/>
          </a:p>
          <a:p>
            <a:r>
              <a:rPr lang="en-US" sz="1200" dirty="0"/>
              <a:t>The independent variable is the size of the pieces of ice, it changed between the two tests.  One of the constant variables would be the temperature in the room, it stays the same for both tests.  The control would be the whole ice cube that is melting.  The dependent variable would be the time it takes the ice cube to melt.  That variable is dependent on the size of the pieces of ice.</a:t>
            </a:r>
          </a:p>
          <a:p>
            <a:endParaRPr lang="en-US" sz="1200" dirty="0"/>
          </a:p>
          <a:p>
            <a:r>
              <a:rPr lang="en-US" sz="1200" dirty="0"/>
              <a:t>What if you had just taken out one ice cube, broken it into small pieces and timed how long it took to melt?  Couldn't you have just compared it to the time it took the first ice cube to melt?  Maybe.  But the temperature in the room might have changed between the two investigations.  By having a control (the whole ice cube) you are trying to control for other variables that aren't part of the </a:t>
            </a:r>
            <a:r>
              <a:rPr lang="en-US" sz="1200" dirty="0" smtClean="0"/>
              <a:t>investigation </a:t>
            </a:r>
            <a:r>
              <a:rPr lang="en-US" sz="1200" dirty="0"/>
              <a:t>(temperature) but that could change your results.</a:t>
            </a:r>
          </a:p>
          <a:p>
            <a:endParaRPr lang="en-US" sz="1200" dirty="0"/>
          </a:p>
          <a:p>
            <a:r>
              <a:rPr lang="en-US" sz="1200" dirty="0"/>
              <a:t>If your </a:t>
            </a:r>
            <a:r>
              <a:rPr lang="en-US" sz="1200" dirty="0" smtClean="0"/>
              <a:t>planning </a:t>
            </a:r>
            <a:r>
              <a:rPr lang="en-US" sz="1200" dirty="0"/>
              <a:t>a series of </a:t>
            </a:r>
            <a:r>
              <a:rPr lang="en-US" sz="1200" dirty="0" smtClean="0"/>
              <a:t>investigations, </a:t>
            </a:r>
            <a:r>
              <a:rPr lang="en-US" sz="1200" dirty="0"/>
              <a:t>the </a:t>
            </a:r>
            <a:r>
              <a:rPr lang="en-US" sz="1200" dirty="0" smtClean="0"/>
              <a:t>controlled </a:t>
            </a:r>
            <a:r>
              <a:rPr lang="en-US" sz="1200" dirty="0"/>
              <a:t>variable could become the independent variable in the next investigation.  It just depends on the question you are trying to answer and the design of the </a:t>
            </a:r>
            <a:r>
              <a:rPr lang="en-US" sz="1200" dirty="0" smtClean="0"/>
              <a:t>investigation.  A </a:t>
            </a:r>
            <a:r>
              <a:rPr lang="en-US" sz="1200" dirty="0"/>
              <a:t>control is often the most interesting part of the investigation.  Often they will surprise the scientist by behaving different from what was expected</a:t>
            </a:r>
            <a:r>
              <a:rPr lang="en-US" sz="1200" dirty="0" smtClean="0"/>
              <a:t>.</a:t>
            </a:r>
            <a:endParaRPr lang="en-US" sz="1200" dirty="0"/>
          </a:p>
        </p:txBody>
      </p:sp>
      <p:sp>
        <p:nvSpPr>
          <p:cNvPr id="4" name="TextBox 3"/>
          <p:cNvSpPr txBox="1"/>
          <p:nvPr/>
        </p:nvSpPr>
        <p:spPr>
          <a:xfrm>
            <a:off x="552893" y="8774022"/>
            <a:ext cx="5105885" cy="246221"/>
          </a:xfrm>
          <a:prstGeom prst="rect">
            <a:avLst/>
          </a:prstGeom>
          <a:noFill/>
        </p:spPr>
        <p:txBody>
          <a:bodyPr wrap="none" rtlCol="0">
            <a:spAutoFit/>
          </a:bodyPr>
          <a:lstStyle/>
          <a:p>
            <a:r>
              <a:rPr lang="en-US" sz="1000" dirty="0" smtClean="0"/>
              <a:t>Modified from http</a:t>
            </a:r>
            <a:r>
              <a:rPr lang="en-US" sz="1000" dirty="0"/>
              <a:t>://www.sciencekidsathome.com/science_fair/what_is_an_experiment.html</a:t>
            </a:r>
          </a:p>
        </p:txBody>
      </p:sp>
      <p:sp>
        <p:nvSpPr>
          <p:cNvPr id="5" name="TextBox 4"/>
          <p:cNvSpPr txBox="1"/>
          <p:nvPr/>
        </p:nvSpPr>
        <p:spPr>
          <a:xfrm>
            <a:off x="2073349" y="276626"/>
            <a:ext cx="2535118" cy="369332"/>
          </a:xfrm>
          <a:prstGeom prst="rect">
            <a:avLst/>
          </a:prstGeom>
          <a:noFill/>
        </p:spPr>
        <p:txBody>
          <a:bodyPr wrap="none" rtlCol="0">
            <a:spAutoFit/>
          </a:bodyPr>
          <a:lstStyle/>
          <a:p>
            <a:r>
              <a:rPr lang="en-US" dirty="0" smtClean="0"/>
              <a:t>What is an Investigation?</a:t>
            </a:r>
            <a:endParaRPr lang="en-US" dirty="0"/>
          </a:p>
        </p:txBody>
      </p:sp>
    </p:spTree>
    <p:extLst>
      <p:ext uri="{BB962C8B-B14F-4D97-AF65-F5344CB8AC3E}">
        <p14:creationId xmlns:p14="http://schemas.microsoft.com/office/powerpoint/2010/main" val="76024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5852" y="608873"/>
            <a:ext cx="5710990" cy="7848302"/>
          </a:xfrm>
          <a:prstGeom prst="rect">
            <a:avLst/>
          </a:prstGeom>
        </p:spPr>
        <p:txBody>
          <a:bodyPr wrap="square">
            <a:spAutoFit/>
          </a:bodyPr>
          <a:lstStyle/>
          <a:p>
            <a:r>
              <a:rPr lang="en-US" sz="1200" b="1" dirty="0" smtClean="0"/>
              <a:t>3-5 EST 1-1</a:t>
            </a:r>
          </a:p>
          <a:p>
            <a:r>
              <a:rPr lang="en-US" sz="1200" b="1" dirty="0" smtClean="0"/>
              <a:t>Define a simple design problem reflecting a need or a want that includes specified criteria for success and constraints on materials, time, or cost.</a:t>
            </a:r>
          </a:p>
          <a:p>
            <a:endParaRPr lang="en-US" sz="1200" dirty="0"/>
          </a:p>
          <a:p>
            <a:r>
              <a:rPr lang="en-US" sz="1200" b="1" dirty="0" smtClean="0">
                <a:solidFill>
                  <a:srgbClr val="002060"/>
                </a:solidFill>
              </a:rPr>
              <a:t>Science and Engineering Practices </a:t>
            </a:r>
            <a:endParaRPr lang="en-US" sz="1200" dirty="0" smtClean="0">
              <a:solidFill>
                <a:srgbClr val="002060"/>
              </a:solidFill>
            </a:endParaRPr>
          </a:p>
          <a:p>
            <a:r>
              <a:rPr lang="en-US" sz="1200" dirty="0" smtClean="0">
                <a:solidFill>
                  <a:srgbClr val="002060"/>
                </a:solidFill>
              </a:rPr>
              <a:t>Asking questions and defining problems in 3–5 builds on grades K–2 experiences and progresses to specifying qualitative relationships.</a:t>
            </a:r>
          </a:p>
          <a:p>
            <a:r>
              <a:rPr lang="en-US" sz="1200" dirty="0" smtClean="0">
                <a:solidFill>
                  <a:srgbClr val="002060"/>
                </a:solidFill>
              </a:rPr>
              <a:t>•Define a simple design problem that can be solved through the development of an object, tool, process, or system and includes several criteria for success and constraints on materials, time, or cost. (3-5-ETS1-1)</a:t>
            </a:r>
          </a:p>
          <a:p>
            <a:endParaRPr lang="en-US" sz="1200" dirty="0">
              <a:solidFill>
                <a:schemeClr val="accent2"/>
              </a:solidFill>
            </a:endParaRPr>
          </a:p>
          <a:p>
            <a:r>
              <a:rPr lang="en-US" sz="1200" b="1" dirty="0" smtClean="0">
                <a:solidFill>
                  <a:schemeClr val="accent2"/>
                </a:solidFill>
              </a:rPr>
              <a:t>Disciplinary Core Ideas </a:t>
            </a:r>
            <a:endParaRPr lang="en-US" sz="1200" dirty="0" smtClean="0">
              <a:solidFill>
                <a:schemeClr val="accent2"/>
              </a:solidFill>
            </a:endParaRPr>
          </a:p>
          <a:p>
            <a:r>
              <a:rPr lang="en-US" sz="1200" dirty="0" smtClean="0">
                <a:solidFill>
                  <a:schemeClr val="accent2"/>
                </a:solidFill>
              </a:rPr>
              <a:t>ETS1.A: Defining and Delimiting Engineering Problems </a:t>
            </a:r>
          </a:p>
          <a:p>
            <a:r>
              <a:rPr lang="en-US" sz="1200" dirty="0" smtClean="0">
                <a:solidFill>
                  <a:schemeClr val="accent2"/>
                </a:solidFill>
              </a:rPr>
              <a:t>•Possible solutions to a problem are limited by available materials and resources (constraints). The success of a designed solution is determined by considering the desired features of a solution (criteria). Different proposals for solutions can be compared on the basis of how well each one meets the specified criteria for success or how well each takes the constraints into account. (3-5-ETS1-1)</a:t>
            </a:r>
            <a:endParaRPr lang="en-US" sz="1200" dirty="0" smtClean="0">
              <a:solidFill>
                <a:srgbClr val="002060"/>
              </a:solidFill>
            </a:endParaRPr>
          </a:p>
          <a:p>
            <a:endParaRPr lang="en-US" sz="1200" dirty="0">
              <a:solidFill>
                <a:srgbClr val="002060"/>
              </a:solidFill>
            </a:endParaRPr>
          </a:p>
          <a:p>
            <a:r>
              <a:rPr lang="en-US" sz="1200" b="1" dirty="0" smtClean="0">
                <a:solidFill>
                  <a:schemeClr val="accent6">
                    <a:lumMod val="50000"/>
                  </a:schemeClr>
                </a:solidFill>
              </a:rPr>
              <a:t>Crosscutting Concepts </a:t>
            </a:r>
            <a:endParaRPr lang="en-US" sz="1200" dirty="0" smtClean="0">
              <a:solidFill>
                <a:schemeClr val="accent6">
                  <a:lumMod val="50000"/>
                </a:schemeClr>
              </a:solidFill>
            </a:endParaRPr>
          </a:p>
          <a:p>
            <a:r>
              <a:rPr lang="en-US" sz="1200" dirty="0" smtClean="0">
                <a:solidFill>
                  <a:schemeClr val="accent6">
                    <a:lumMod val="50000"/>
                  </a:schemeClr>
                </a:solidFill>
              </a:rPr>
              <a:t>Influence of Science, Engineering, and Technology on Society and the Natural World </a:t>
            </a:r>
          </a:p>
          <a:p>
            <a:r>
              <a:rPr lang="en-US" sz="1200" dirty="0" smtClean="0">
                <a:solidFill>
                  <a:schemeClr val="accent6">
                    <a:lumMod val="50000"/>
                  </a:schemeClr>
                </a:solidFill>
              </a:rPr>
              <a:t>•People’s needs and wants change over time, as do their demands for new and improved technologies. (3-5-ETS1-1)</a:t>
            </a:r>
          </a:p>
          <a:p>
            <a:endParaRPr lang="en-US" sz="1200" dirty="0">
              <a:solidFill>
                <a:schemeClr val="accent6">
                  <a:lumMod val="50000"/>
                </a:schemeClr>
              </a:solidFill>
            </a:endParaRPr>
          </a:p>
          <a:p>
            <a:r>
              <a:rPr lang="en-US" sz="1200" dirty="0" smtClean="0">
                <a:solidFill>
                  <a:srgbClr val="FF0000"/>
                </a:solidFill>
              </a:rPr>
              <a:t>CCSS ELA</a:t>
            </a:r>
          </a:p>
          <a:p>
            <a:r>
              <a:rPr lang="en-US" sz="1200" dirty="0" smtClean="0">
                <a:solidFill>
                  <a:srgbClr val="FF0000"/>
                </a:solidFill>
              </a:rPr>
              <a:t>W.5.7: Conduct short research projects that use several sources to build knowledge through investigation of different aspects of a topic. (3-5-ETS1-1),(3-5-ETS1-3) </a:t>
            </a:r>
          </a:p>
          <a:p>
            <a:endParaRPr lang="en-US" sz="1200" dirty="0" smtClean="0">
              <a:solidFill>
                <a:srgbClr val="FF0000"/>
              </a:solidFill>
            </a:endParaRPr>
          </a:p>
          <a:p>
            <a:r>
              <a:rPr lang="en-US" sz="1200" dirty="0" smtClean="0">
                <a:solidFill>
                  <a:srgbClr val="FF0000"/>
                </a:solidFill>
              </a:rPr>
              <a:t>W.5.8:  Recall relevant information from experiences or gather relevant information from print and digital sources; summarize or paraphrase information in notes and finished work, and provide a list of sources. (3-5-ETS1-1),(3-5-ETS1-3) </a:t>
            </a:r>
          </a:p>
          <a:p>
            <a:endParaRPr lang="en-US" sz="1200" dirty="0" smtClean="0">
              <a:solidFill>
                <a:srgbClr val="FF0000"/>
              </a:solidFill>
            </a:endParaRPr>
          </a:p>
          <a:p>
            <a:r>
              <a:rPr lang="en-US" sz="1200" dirty="0" smtClean="0">
                <a:solidFill>
                  <a:srgbClr val="FF0000"/>
                </a:solidFill>
              </a:rPr>
              <a:t>W.5.9:  Draw evidence from literary or informational texts to support analysis, reflection, and research. (3-5-ETS1-1),(3-5-ETS1-3) </a:t>
            </a:r>
          </a:p>
          <a:p>
            <a:endParaRPr lang="en-US" sz="1200" dirty="0">
              <a:solidFill>
                <a:srgbClr val="FF0000"/>
              </a:solidFill>
            </a:endParaRPr>
          </a:p>
          <a:p>
            <a:r>
              <a:rPr lang="en-US" sz="1200" dirty="0" smtClean="0">
                <a:solidFill>
                  <a:srgbClr val="FF0000"/>
                </a:solidFill>
              </a:rPr>
              <a:t>CCSS Mathematics -  </a:t>
            </a:r>
          </a:p>
          <a:p>
            <a:r>
              <a:rPr lang="en-US" sz="1200" dirty="0" smtClean="0">
                <a:solidFill>
                  <a:srgbClr val="FF0000"/>
                </a:solidFill>
              </a:rPr>
              <a:t>3.OA:  Operations and Algebraic Thinking (3-ETS1-1),(3-ETS1-2) </a:t>
            </a:r>
          </a:p>
          <a:p>
            <a:r>
              <a:rPr lang="en-US" sz="1200" dirty="0" smtClean="0">
                <a:solidFill>
                  <a:srgbClr val="FF0000"/>
                </a:solidFill>
              </a:rPr>
              <a:t>MP.2:  Reason abstractly and quantitatively. (3-5-ETS1-1),(3-5-ETS1-2),(3-5-ETS1-3) </a:t>
            </a:r>
          </a:p>
          <a:p>
            <a:r>
              <a:rPr lang="en-US" sz="1200" dirty="0" smtClean="0">
                <a:solidFill>
                  <a:srgbClr val="FF0000"/>
                </a:solidFill>
              </a:rPr>
              <a:t>MP.4:  Model with mathematics. (3-5-ETS1-1),(3-5-ETS1-2),(3-5-ETS1-3) </a:t>
            </a:r>
          </a:p>
          <a:p>
            <a:r>
              <a:rPr lang="en-US" sz="1200" dirty="0" smtClean="0">
                <a:solidFill>
                  <a:srgbClr val="FF0000"/>
                </a:solidFill>
              </a:rPr>
              <a:t>MP.5:  Use appropriate tools strategically. (3-5-ETS1-1),(3-5-ETS1-2),(3-5-ETS1-3) </a:t>
            </a:r>
          </a:p>
          <a:p>
            <a:r>
              <a:rPr lang="en-US" sz="1200" dirty="0" smtClean="0">
                <a:solidFill>
                  <a:srgbClr val="FF0000"/>
                </a:solidFill>
              </a:rPr>
              <a:t>3-5.OA:  Operations and Algebraic Thinking (3-ETS1-1),(3-ETS1-2)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2505" y="211723"/>
            <a:ext cx="1172989" cy="533814"/>
          </a:xfrm>
          <a:prstGeom prst="rect">
            <a:avLst/>
          </a:prstGeom>
        </p:spPr>
      </p:pic>
    </p:spTree>
    <p:extLst>
      <p:ext uri="{BB962C8B-B14F-4D97-AF65-F5344CB8AC3E}">
        <p14:creationId xmlns:p14="http://schemas.microsoft.com/office/powerpoint/2010/main" val="327191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5400000">
            <a:off x="-1143002" y="1142999"/>
            <a:ext cx="9144003" cy="6858001"/>
          </a:xfrm>
          <a:prstGeom prst="rect">
            <a:avLst/>
          </a:prstGeom>
        </p:spPr>
      </p:pic>
      <p:sp>
        <p:nvSpPr>
          <p:cNvPr id="2" name="Rectangle 1"/>
          <p:cNvSpPr/>
          <p:nvPr/>
        </p:nvSpPr>
        <p:spPr>
          <a:xfrm>
            <a:off x="716299" y="892039"/>
            <a:ext cx="5739063" cy="7817525"/>
          </a:xfrm>
          <a:prstGeom prst="rect">
            <a:avLst/>
          </a:prstGeom>
        </p:spPr>
        <p:txBody>
          <a:bodyPr wrap="square">
            <a:spAutoFit/>
          </a:bodyPr>
          <a:lstStyle/>
          <a:p>
            <a:r>
              <a:rPr lang="en-US" sz="1600" b="1" dirty="0" smtClean="0"/>
              <a:t>What is a controlled variable?</a:t>
            </a:r>
          </a:p>
          <a:p>
            <a:endParaRPr lang="en-US" sz="1600" b="1" dirty="0" smtClean="0"/>
          </a:p>
          <a:p>
            <a:endParaRPr lang="en-US" sz="1600" b="1" dirty="0" smtClean="0"/>
          </a:p>
          <a:p>
            <a:endParaRPr lang="en-US" sz="1600" b="1" dirty="0"/>
          </a:p>
          <a:p>
            <a:endParaRPr lang="en-US" sz="1600" b="1" dirty="0"/>
          </a:p>
          <a:p>
            <a:r>
              <a:rPr lang="en-US" sz="1600" b="1" dirty="0" smtClean="0"/>
              <a:t>In our paper table activity were ALL the variable controlled?</a:t>
            </a:r>
          </a:p>
          <a:p>
            <a:r>
              <a:rPr lang="en-US" sz="1600" b="1" dirty="0" smtClean="0"/>
              <a:t/>
            </a:r>
            <a:br>
              <a:rPr lang="en-US" sz="1600" b="1" dirty="0" smtClean="0"/>
            </a:br>
            <a:endParaRPr lang="en-US" sz="1600" b="1" dirty="0" smtClean="0"/>
          </a:p>
          <a:p>
            <a:endParaRPr lang="en-US" sz="1600" b="1" dirty="0"/>
          </a:p>
          <a:p>
            <a:endParaRPr lang="en-US" sz="1600" b="1" dirty="0" smtClean="0"/>
          </a:p>
          <a:p>
            <a:r>
              <a:rPr lang="en-US" sz="1600" b="1" dirty="0" smtClean="0"/>
              <a:t/>
            </a:r>
            <a:br>
              <a:rPr lang="en-US" sz="1600" b="1" dirty="0" smtClean="0"/>
            </a:br>
            <a:r>
              <a:rPr lang="en-US" sz="1600" b="1" dirty="0" smtClean="0"/>
              <a:t>How can we make them into a controlled variable?</a:t>
            </a:r>
            <a:br>
              <a:rPr lang="en-US" sz="1600" b="1" dirty="0" smtClean="0"/>
            </a:br>
            <a:endParaRPr lang="en-US" sz="1600" b="1" dirty="0" smtClean="0"/>
          </a:p>
          <a:p>
            <a:endParaRPr lang="en-US" sz="1600" b="1" dirty="0"/>
          </a:p>
          <a:p>
            <a:endParaRPr lang="en-US" sz="1600" b="1" dirty="0" smtClean="0"/>
          </a:p>
          <a:p>
            <a:endParaRPr lang="en-US" sz="1600" b="1" dirty="0"/>
          </a:p>
          <a:p>
            <a:r>
              <a:rPr lang="en-US" sz="1600" b="1" dirty="0" smtClean="0"/>
              <a:t/>
            </a:r>
            <a:br>
              <a:rPr lang="en-US" sz="1600" b="1" dirty="0" smtClean="0"/>
            </a:br>
            <a:endParaRPr lang="en-US" sz="1600" b="1" dirty="0" smtClean="0"/>
          </a:p>
          <a:p>
            <a:endParaRPr lang="en-US" sz="1600" b="1" dirty="0"/>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dirty="0" smtClean="0"/>
          </a:p>
          <a:p>
            <a:r>
              <a:rPr lang="en-US" sz="1600" b="1" dirty="0"/>
              <a:t>W</a:t>
            </a:r>
            <a:r>
              <a:rPr lang="en-US" sz="1600" b="1" dirty="0" smtClean="0"/>
              <a:t>hich design best solves the problem and follows the guidelines?</a:t>
            </a:r>
            <a:endParaRPr lang="en-US" sz="1600" b="1" dirty="0"/>
          </a:p>
          <a:p>
            <a:endParaRPr lang="en-US" sz="1200" b="1" dirty="0" smtClean="0">
              <a:solidFill>
                <a:srgbClr val="0070C0"/>
              </a:solidFill>
            </a:endParaRPr>
          </a:p>
          <a:p>
            <a:endParaRPr lang="en-US" sz="1200" b="1" dirty="0">
              <a:solidFill>
                <a:schemeClr val="accent2"/>
              </a:solidFill>
            </a:endParaRPr>
          </a:p>
          <a:p>
            <a:endParaRPr lang="en-US" sz="1200" dirty="0">
              <a:solidFill>
                <a:srgbClr val="0070C0"/>
              </a:solidFill>
            </a:endParaRP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40982125"/>
              </p:ext>
            </p:extLst>
          </p:nvPr>
        </p:nvGraphicFramePr>
        <p:xfrm>
          <a:off x="887819" y="4366437"/>
          <a:ext cx="5034516" cy="2289545"/>
        </p:xfrm>
        <a:graphic>
          <a:graphicData uri="http://schemas.openxmlformats.org/drawingml/2006/table">
            <a:tbl>
              <a:tblPr firstRow="1" bandRow="1">
                <a:tableStyleId>{5C22544A-7EE6-4342-B048-85BDC9FD1C3A}</a:tableStyleId>
              </a:tblPr>
              <a:tblGrid>
                <a:gridCol w="1258629">
                  <a:extLst>
                    <a:ext uri="{9D8B030D-6E8A-4147-A177-3AD203B41FA5}">
                      <a16:colId xmlns:a16="http://schemas.microsoft.com/office/drawing/2014/main" val="20000"/>
                    </a:ext>
                  </a:extLst>
                </a:gridCol>
                <a:gridCol w="1258629">
                  <a:extLst>
                    <a:ext uri="{9D8B030D-6E8A-4147-A177-3AD203B41FA5}">
                      <a16:colId xmlns:a16="http://schemas.microsoft.com/office/drawing/2014/main" val="20001"/>
                    </a:ext>
                  </a:extLst>
                </a:gridCol>
                <a:gridCol w="1258629">
                  <a:extLst>
                    <a:ext uri="{9D8B030D-6E8A-4147-A177-3AD203B41FA5}">
                      <a16:colId xmlns:a16="http://schemas.microsoft.com/office/drawing/2014/main" val="20002"/>
                    </a:ext>
                  </a:extLst>
                </a:gridCol>
                <a:gridCol w="1258629">
                  <a:extLst>
                    <a:ext uri="{9D8B030D-6E8A-4147-A177-3AD203B41FA5}">
                      <a16:colId xmlns:a16="http://schemas.microsoft.com/office/drawing/2014/main" val="20003"/>
                    </a:ext>
                  </a:extLst>
                </a:gridCol>
              </a:tblGrid>
              <a:tr h="457909">
                <a:tc>
                  <a:txBody>
                    <a:bodyPr/>
                    <a:lstStyle/>
                    <a:p>
                      <a:r>
                        <a:rPr lang="en-US" dirty="0" smtClean="0"/>
                        <a:t>Design</a:t>
                      </a:r>
                      <a:endParaRPr lang="en-US" dirty="0"/>
                    </a:p>
                  </a:txBody>
                  <a:tcPr/>
                </a:tc>
                <a:tc>
                  <a:txBody>
                    <a:bodyPr/>
                    <a:lstStyle/>
                    <a:p>
                      <a:r>
                        <a:rPr lang="en-US" dirty="0" smtClean="0"/>
                        <a:t>Trial #1</a:t>
                      </a:r>
                      <a:endParaRPr lang="en-US" dirty="0"/>
                    </a:p>
                  </a:txBody>
                  <a:tcPr/>
                </a:tc>
                <a:tc>
                  <a:txBody>
                    <a:bodyPr/>
                    <a:lstStyle/>
                    <a:p>
                      <a:r>
                        <a:rPr lang="en-US" dirty="0" smtClean="0"/>
                        <a:t>Trial #2</a:t>
                      </a:r>
                      <a:endParaRPr lang="en-US" dirty="0"/>
                    </a:p>
                  </a:txBody>
                  <a:tcPr/>
                </a:tc>
                <a:tc>
                  <a:txBody>
                    <a:bodyPr/>
                    <a:lstStyle/>
                    <a:p>
                      <a:r>
                        <a:rPr lang="en-US" dirty="0" smtClean="0"/>
                        <a:t>Trial</a:t>
                      </a:r>
                      <a:r>
                        <a:rPr lang="en-US" baseline="0" dirty="0" smtClean="0"/>
                        <a:t> #3</a:t>
                      </a:r>
                      <a:endParaRPr lang="en-US" dirty="0"/>
                    </a:p>
                  </a:txBody>
                  <a:tcPr/>
                </a:tc>
                <a:extLst>
                  <a:ext uri="{0D108BD9-81ED-4DB2-BD59-A6C34878D82A}">
                    <a16:rowId xmlns:a16="http://schemas.microsoft.com/office/drawing/2014/main" val="10000"/>
                  </a:ext>
                </a:extLst>
              </a:tr>
              <a:tr h="457909">
                <a:tc>
                  <a:txBody>
                    <a:bodyPr/>
                    <a:lstStyle/>
                    <a:p>
                      <a:r>
                        <a:rPr lang="en-US" dirty="0" smtClean="0"/>
                        <a:t>1.</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57909">
                <a:tc>
                  <a:txBody>
                    <a:bodyPr/>
                    <a:lstStyle/>
                    <a:p>
                      <a:r>
                        <a:rPr lang="en-US" dirty="0" smtClean="0"/>
                        <a:t>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57909">
                <a:tc>
                  <a:txBody>
                    <a:bodyPr/>
                    <a:lstStyle/>
                    <a:p>
                      <a:r>
                        <a:rPr lang="en-US" dirty="0" smtClean="0"/>
                        <a:t>3.</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57909">
                <a:tc>
                  <a:txBody>
                    <a:bodyPr/>
                    <a:lstStyle/>
                    <a:p>
                      <a:r>
                        <a:rPr lang="en-US" dirty="0" smtClean="0"/>
                        <a:t>4.</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4869712" y="425302"/>
            <a:ext cx="599844" cy="276999"/>
          </a:xfrm>
          <a:prstGeom prst="rect">
            <a:avLst/>
          </a:prstGeom>
          <a:noFill/>
        </p:spPr>
        <p:txBody>
          <a:bodyPr wrap="none" rtlCol="0">
            <a:spAutoFit/>
          </a:bodyPr>
          <a:lstStyle/>
          <a:p>
            <a:r>
              <a:rPr lang="en-US" sz="1200" dirty="0" smtClean="0"/>
              <a:t>Name:</a:t>
            </a:r>
            <a:endParaRPr lang="en-US" sz="1200" dirty="0"/>
          </a:p>
        </p:txBody>
      </p:sp>
    </p:spTree>
    <p:extLst>
      <p:ext uri="{BB962C8B-B14F-4D97-AF65-F5344CB8AC3E}">
        <p14:creationId xmlns:p14="http://schemas.microsoft.com/office/powerpoint/2010/main" val="1307076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8513" y="124069"/>
            <a:ext cx="4260974" cy="1077218"/>
          </a:xfrm>
          <a:prstGeom prst="rect">
            <a:avLst/>
          </a:prstGeom>
          <a:noFill/>
        </p:spPr>
        <p:txBody>
          <a:bodyPr wrap="square" rtlCol="0">
            <a:spAutoFit/>
          </a:bodyPr>
          <a:lstStyle/>
          <a:p>
            <a:pPr algn="ctr"/>
            <a:r>
              <a:rPr lang="en-US" sz="3200" b="1" dirty="0" smtClean="0"/>
              <a:t>The Engineering Process</a:t>
            </a:r>
          </a:p>
          <a:p>
            <a:pPr algn="ctr"/>
            <a:r>
              <a:rPr lang="en-US" sz="3200" b="1" dirty="0" smtClean="0"/>
              <a:t>Unit Closer</a:t>
            </a:r>
            <a:endParaRPr lang="en-US" sz="3200" b="1" dirty="0"/>
          </a:p>
        </p:txBody>
      </p:sp>
      <p:sp>
        <p:nvSpPr>
          <p:cNvPr id="6" name="TextBox 5"/>
          <p:cNvSpPr txBox="1"/>
          <p:nvPr/>
        </p:nvSpPr>
        <p:spPr>
          <a:xfrm>
            <a:off x="468891" y="2604690"/>
            <a:ext cx="6321994" cy="6186309"/>
          </a:xfrm>
          <a:prstGeom prst="rect">
            <a:avLst/>
          </a:prstGeom>
          <a:noFill/>
        </p:spPr>
        <p:txBody>
          <a:bodyPr wrap="square" rtlCol="0">
            <a:spAutoFit/>
          </a:bodyPr>
          <a:lstStyle/>
          <a:p>
            <a:r>
              <a:rPr lang="en-US" b="1" dirty="0" smtClean="0"/>
              <a:t>Engineering Process</a:t>
            </a:r>
          </a:p>
          <a:p>
            <a:r>
              <a:rPr lang="en-US" dirty="0" smtClean="0"/>
              <a:t>The series of steps that all engineers follow when they’re trying to solve a problem.</a:t>
            </a:r>
          </a:p>
          <a:p>
            <a:endParaRPr lang="en-US" dirty="0" smtClean="0"/>
          </a:p>
          <a:p>
            <a:r>
              <a:rPr lang="en-US" b="1" dirty="0" smtClean="0"/>
              <a:t>What is the Engineering Process?</a:t>
            </a:r>
          </a:p>
          <a:p>
            <a:pPr marL="342900" lvl="0" indent="-342900">
              <a:buFontTx/>
              <a:buAutoNum type="arabicPeriod"/>
            </a:pPr>
            <a:r>
              <a:rPr lang="en-US" dirty="0" smtClean="0">
                <a:solidFill>
                  <a:prstClr val="black"/>
                </a:solidFill>
              </a:rPr>
              <a:t>What is the problem?  </a:t>
            </a:r>
            <a:r>
              <a:rPr lang="en-US" dirty="0" smtClean="0">
                <a:solidFill>
                  <a:srgbClr val="FF0000"/>
                </a:solidFill>
              </a:rPr>
              <a:t>Define </a:t>
            </a:r>
            <a:r>
              <a:rPr lang="en-US" dirty="0">
                <a:solidFill>
                  <a:srgbClr val="FF0000"/>
                </a:solidFill>
              </a:rPr>
              <a:t>the problem</a:t>
            </a:r>
            <a:r>
              <a:rPr lang="en-US" dirty="0">
                <a:solidFill>
                  <a:prstClr val="black"/>
                </a:solidFill>
              </a:rPr>
              <a:t>. What are your constraints? </a:t>
            </a:r>
          </a:p>
          <a:p>
            <a:pPr marL="342900" lvl="0" indent="-342900">
              <a:buFontTx/>
              <a:buAutoNum type="arabicPeriod"/>
            </a:pPr>
            <a:r>
              <a:rPr lang="en-US" dirty="0">
                <a:solidFill>
                  <a:prstClr val="black"/>
                </a:solidFill>
              </a:rPr>
              <a:t>Explore:  </a:t>
            </a:r>
            <a:r>
              <a:rPr lang="en-US" dirty="0">
                <a:solidFill>
                  <a:srgbClr val="FF0000"/>
                </a:solidFill>
              </a:rPr>
              <a:t>Do your research</a:t>
            </a:r>
            <a:r>
              <a:rPr lang="en-US" dirty="0">
                <a:solidFill>
                  <a:prstClr val="black"/>
                </a:solidFill>
              </a:rPr>
              <a:t>. How have other approached the problem?  What materials are available.</a:t>
            </a:r>
          </a:p>
          <a:p>
            <a:pPr marL="342900" lvl="0" indent="-342900">
              <a:buFontTx/>
              <a:buAutoNum type="arabicPeriod"/>
            </a:pPr>
            <a:endParaRPr lang="en-US" dirty="0">
              <a:solidFill>
                <a:prstClr val="black"/>
              </a:solidFill>
            </a:endParaRPr>
          </a:p>
          <a:p>
            <a:pPr marL="342900" lvl="0" indent="-342900">
              <a:buFontTx/>
              <a:buAutoNum type="arabicPeriod"/>
            </a:pPr>
            <a:r>
              <a:rPr lang="en-US" dirty="0" smtClean="0">
                <a:solidFill>
                  <a:srgbClr val="FF0000"/>
                </a:solidFill>
              </a:rPr>
              <a:t>Develop a possible solution</a:t>
            </a:r>
          </a:p>
          <a:p>
            <a:pPr marL="342900" lvl="0" indent="-342900">
              <a:buFontTx/>
              <a:buAutoNum type="arabicPeriod"/>
            </a:pPr>
            <a:r>
              <a:rPr lang="en-US" dirty="0" smtClean="0">
                <a:solidFill>
                  <a:srgbClr val="FF0000"/>
                </a:solidFill>
              </a:rPr>
              <a:t>Design your solution</a:t>
            </a:r>
            <a:r>
              <a:rPr lang="en-US" dirty="0" smtClean="0">
                <a:solidFill>
                  <a:prstClr val="black"/>
                </a:solidFill>
              </a:rPr>
              <a:t>:  </a:t>
            </a:r>
            <a:r>
              <a:rPr lang="en-US" dirty="0">
                <a:solidFill>
                  <a:prstClr val="black"/>
                </a:solidFill>
              </a:rPr>
              <a:t>Use your imagination to develop  possible solutions.  Choose one idea and draw a diagram.  </a:t>
            </a:r>
          </a:p>
          <a:p>
            <a:pPr marL="342900" lvl="0" indent="-342900">
              <a:buFontTx/>
              <a:buAutoNum type="arabicPeriod"/>
            </a:pPr>
            <a:r>
              <a:rPr lang="en-US" dirty="0">
                <a:solidFill>
                  <a:prstClr val="black"/>
                </a:solidFill>
              </a:rPr>
              <a:t>Create:  Follow your plan to create your </a:t>
            </a:r>
            <a:r>
              <a:rPr lang="en-US" dirty="0" smtClean="0">
                <a:solidFill>
                  <a:srgbClr val="FF0000"/>
                </a:solidFill>
              </a:rPr>
              <a:t>build a</a:t>
            </a:r>
            <a:r>
              <a:rPr lang="en-US" dirty="0" smtClean="0">
                <a:solidFill>
                  <a:prstClr val="black"/>
                </a:solidFill>
              </a:rPr>
              <a:t> </a:t>
            </a:r>
            <a:r>
              <a:rPr lang="en-US" dirty="0" smtClean="0">
                <a:solidFill>
                  <a:srgbClr val="FF0000"/>
                </a:solidFill>
              </a:rPr>
              <a:t>prototype</a:t>
            </a:r>
            <a:endParaRPr lang="en-US" dirty="0">
              <a:solidFill>
                <a:srgbClr val="FF0000"/>
              </a:solidFill>
            </a:endParaRPr>
          </a:p>
          <a:p>
            <a:pPr marL="342900" lvl="0" indent="-342900">
              <a:buFontTx/>
              <a:buAutoNum type="arabicPeriod"/>
            </a:pPr>
            <a:endParaRPr lang="en-US" dirty="0">
              <a:solidFill>
                <a:prstClr val="black"/>
              </a:solidFill>
            </a:endParaRPr>
          </a:p>
          <a:p>
            <a:pPr marL="342900" lvl="0" indent="-342900">
              <a:buFontTx/>
              <a:buAutoNum type="arabicPeriod"/>
            </a:pPr>
            <a:r>
              <a:rPr lang="en-US" dirty="0">
                <a:solidFill>
                  <a:prstClr val="black"/>
                </a:solidFill>
              </a:rPr>
              <a:t>Try it Out:  </a:t>
            </a:r>
            <a:r>
              <a:rPr lang="en-US" dirty="0">
                <a:solidFill>
                  <a:srgbClr val="FF0000"/>
                </a:solidFill>
              </a:rPr>
              <a:t>Test </a:t>
            </a:r>
            <a:r>
              <a:rPr lang="en-US" dirty="0" smtClean="0">
                <a:solidFill>
                  <a:srgbClr val="FF0000"/>
                </a:solidFill>
              </a:rPr>
              <a:t>it </a:t>
            </a:r>
            <a:r>
              <a:rPr lang="en-US" dirty="0" smtClean="0">
                <a:solidFill>
                  <a:prstClr val="black"/>
                </a:solidFill>
              </a:rPr>
              <a:t>your </a:t>
            </a:r>
            <a:r>
              <a:rPr lang="en-US" dirty="0">
                <a:solidFill>
                  <a:prstClr val="black"/>
                </a:solidFill>
              </a:rPr>
              <a:t>solution</a:t>
            </a:r>
          </a:p>
          <a:p>
            <a:pPr marL="342900" lvl="0" indent="-342900">
              <a:buFontTx/>
              <a:buAutoNum type="arabicPeriod"/>
            </a:pPr>
            <a:endParaRPr lang="en-US" dirty="0">
              <a:solidFill>
                <a:prstClr val="black"/>
              </a:solidFill>
            </a:endParaRPr>
          </a:p>
          <a:p>
            <a:pPr marL="342900" lvl="0" indent="-342900">
              <a:buFontTx/>
              <a:buAutoNum type="arabicPeriod"/>
            </a:pPr>
            <a:r>
              <a:rPr lang="en-US" dirty="0">
                <a:solidFill>
                  <a:prstClr val="black"/>
                </a:solidFill>
              </a:rPr>
              <a:t>Make it better:  </a:t>
            </a:r>
            <a:r>
              <a:rPr lang="en-US" dirty="0" smtClean="0">
                <a:solidFill>
                  <a:srgbClr val="FF0000"/>
                </a:solidFill>
              </a:rPr>
              <a:t>Evaluate your solutions    </a:t>
            </a:r>
            <a:r>
              <a:rPr lang="en-US" dirty="0" smtClean="0">
                <a:solidFill>
                  <a:prstClr val="black"/>
                </a:solidFill>
              </a:rPr>
              <a:t>/Improve: </a:t>
            </a:r>
            <a:r>
              <a:rPr lang="en-US" dirty="0">
                <a:solidFill>
                  <a:prstClr val="black"/>
                </a:solidFill>
              </a:rPr>
              <a:t>Look at what worked and what didn’t.  Return to steps of engineering design process.</a:t>
            </a:r>
          </a:p>
          <a:p>
            <a:endParaRPr lang="en-US" b="1" dirty="0" smtClean="0"/>
          </a:p>
          <a:p>
            <a:r>
              <a:rPr lang="en-US" dirty="0"/>
              <a:t>	</a:t>
            </a:r>
          </a:p>
        </p:txBody>
      </p:sp>
      <p:pic>
        <p:nvPicPr>
          <p:cNvPr id="2" name="Picture 1"/>
          <p:cNvPicPr>
            <a:picLocks noChangeAspect="1"/>
          </p:cNvPicPr>
          <p:nvPr/>
        </p:nvPicPr>
        <p:blipFill>
          <a:blip r:embed="rId2"/>
          <a:stretch>
            <a:fillRect/>
          </a:stretch>
        </p:blipFill>
        <p:spPr>
          <a:xfrm>
            <a:off x="3629888" y="1114091"/>
            <a:ext cx="1554615" cy="1365622"/>
          </a:xfrm>
          <a:prstGeom prst="rect">
            <a:avLst/>
          </a:prstGeom>
        </p:spPr>
      </p:pic>
      <p:sp>
        <p:nvSpPr>
          <p:cNvPr id="3" name="Rectangle 2"/>
          <p:cNvSpPr/>
          <p:nvPr/>
        </p:nvSpPr>
        <p:spPr>
          <a:xfrm>
            <a:off x="468891" y="1201287"/>
            <a:ext cx="3429000" cy="1200329"/>
          </a:xfrm>
          <a:prstGeom prst="rect">
            <a:avLst/>
          </a:prstGeom>
        </p:spPr>
        <p:txBody>
          <a:bodyPr>
            <a:spAutoFit/>
          </a:bodyPr>
          <a:lstStyle/>
          <a:p>
            <a:r>
              <a:rPr lang="en-US" dirty="0" smtClean="0"/>
              <a:t>The </a:t>
            </a:r>
            <a:r>
              <a:rPr lang="en-US" dirty="0"/>
              <a:t>Engineering Process: Crash Course Kids #12.2</a:t>
            </a:r>
          </a:p>
          <a:p>
            <a:endParaRPr lang="en-US" dirty="0"/>
          </a:p>
          <a:p>
            <a:r>
              <a:rPr lang="en-US" dirty="0"/>
              <a:t>https://youtu.be/fxJWin195kU</a:t>
            </a:r>
          </a:p>
        </p:txBody>
      </p:sp>
    </p:spTree>
    <p:extLst>
      <p:ext uri="{BB962C8B-B14F-4D97-AF65-F5344CB8AC3E}">
        <p14:creationId xmlns:p14="http://schemas.microsoft.com/office/powerpoint/2010/main" val="2543191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1" y="0"/>
            <a:ext cx="6905531" cy="9081491"/>
          </a:xfrm>
          <a:prstGeom prst="rect">
            <a:avLst/>
          </a:prstGeom>
        </p:spPr>
      </p:pic>
      <p:sp>
        <p:nvSpPr>
          <p:cNvPr id="4" name="TextBox 3"/>
          <p:cNvSpPr txBox="1"/>
          <p:nvPr/>
        </p:nvSpPr>
        <p:spPr>
          <a:xfrm>
            <a:off x="1298513" y="602442"/>
            <a:ext cx="4260974" cy="584775"/>
          </a:xfrm>
          <a:prstGeom prst="rect">
            <a:avLst/>
          </a:prstGeom>
          <a:noFill/>
        </p:spPr>
        <p:txBody>
          <a:bodyPr wrap="square" rtlCol="0">
            <a:spAutoFit/>
          </a:bodyPr>
          <a:lstStyle/>
          <a:p>
            <a:r>
              <a:rPr lang="en-US" sz="3200" b="1" dirty="0" smtClean="0"/>
              <a:t>The Engineering Process</a:t>
            </a:r>
            <a:endParaRPr lang="en-US" sz="3200" b="1" dirty="0"/>
          </a:p>
        </p:txBody>
      </p:sp>
      <p:sp>
        <p:nvSpPr>
          <p:cNvPr id="6" name="TextBox 5"/>
          <p:cNvSpPr txBox="1"/>
          <p:nvPr/>
        </p:nvSpPr>
        <p:spPr>
          <a:xfrm>
            <a:off x="424414" y="1295698"/>
            <a:ext cx="6321994" cy="7571303"/>
          </a:xfrm>
          <a:prstGeom prst="rect">
            <a:avLst/>
          </a:prstGeom>
          <a:noFill/>
        </p:spPr>
        <p:txBody>
          <a:bodyPr wrap="square" rtlCol="0">
            <a:spAutoFit/>
          </a:bodyPr>
          <a:lstStyle/>
          <a:p>
            <a:r>
              <a:rPr lang="en-US" b="1" dirty="0" smtClean="0"/>
              <a:t>What is the Engineering Process?</a:t>
            </a:r>
            <a:r>
              <a:rPr lang="en-US" dirty="0" smtClean="0"/>
              <a:t>__________________________</a:t>
            </a:r>
          </a:p>
          <a:p>
            <a:r>
              <a:rPr lang="en-US" dirty="0" smtClean="0"/>
              <a:t>_______________________________________________________________________________________________________________________________________________________________</a:t>
            </a:r>
          </a:p>
          <a:p>
            <a:endParaRPr lang="en-US" dirty="0" smtClean="0"/>
          </a:p>
          <a:p>
            <a:r>
              <a:rPr lang="en-US" b="1" dirty="0" smtClean="0"/>
              <a:t>What are the steps of the Engineering Process?</a:t>
            </a:r>
          </a:p>
          <a:p>
            <a:endParaRPr lang="en-US" b="1" dirty="0" smtClean="0"/>
          </a:p>
          <a:p>
            <a:r>
              <a:rPr lang="en-US" dirty="0"/>
              <a:t>	1. _______________________________ </a:t>
            </a:r>
            <a:endParaRPr lang="en-US" dirty="0" smtClean="0"/>
          </a:p>
          <a:p>
            <a:endParaRPr lang="en-US" dirty="0" smtClean="0"/>
          </a:p>
          <a:p>
            <a:r>
              <a:rPr lang="en-US" dirty="0"/>
              <a:t>	</a:t>
            </a:r>
            <a:r>
              <a:rPr lang="en-US" dirty="0" smtClean="0"/>
              <a:t>2</a:t>
            </a:r>
            <a:r>
              <a:rPr lang="en-US" dirty="0"/>
              <a:t>. </a:t>
            </a:r>
            <a:r>
              <a:rPr lang="en-US" dirty="0" smtClean="0"/>
              <a:t>_______________________________</a:t>
            </a:r>
          </a:p>
          <a:p>
            <a:r>
              <a:rPr lang="en-US" dirty="0"/>
              <a:t>	</a:t>
            </a:r>
            <a:endParaRPr lang="en-US" dirty="0" smtClean="0"/>
          </a:p>
          <a:p>
            <a:r>
              <a:rPr lang="en-US" dirty="0"/>
              <a:t>	</a:t>
            </a:r>
            <a:r>
              <a:rPr lang="en-US" dirty="0" smtClean="0"/>
              <a:t>3</a:t>
            </a:r>
            <a:r>
              <a:rPr lang="en-US" dirty="0"/>
              <a:t>. </a:t>
            </a:r>
            <a:r>
              <a:rPr lang="en-US" dirty="0" smtClean="0"/>
              <a:t>_______________________________</a:t>
            </a:r>
          </a:p>
          <a:p>
            <a:endParaRPr lang="en-US" dirty="0"/>
          </a:p>
          <a:p>
            <a:r>
              <a:rPr lang="en-US" dirty="0" smtClean="0"/>
              <a:t>	4</a:t>
            </a:r>
            <a:r>
              <a:rPr lang="en-US" dirty="0"/>
              <a:t>. </a:t>
            </a:r>
            <a:r>
              <a:rPr lang="en-US" dirty="0" smtClean="0"/>
              <a:t>_______________________________</a:t>
            </a:r>
          </a:p>
          <a:p>
            <a:endParaRPr lang="en-US" dirty="0"/>
          </a:p>
          <a:p>
            <a:r>
              <a:rPr lang="en-US" dirty="0"/>
              <a:t>	5. </a:t>
            </a:r>
            <a:r>
              <a:rPr lang="en-US" dirty="0" smtClean="0"/>
              <a:t>_______________________________</a:t>
            </a:r>
          </a:p>
          <a:p>
            <a:endParaRPr lang="en-US" dirty="0"/>
          </a:p>
          <a:p>
            <a:r>
              <a:rPr lang="en-US" dirty="0"/>
              <a:t>	</a:t>
            </a:r>
            <a:r>
              <a:rPr lang="en-US" dirty="0" smtClean="0"/>
              <a:t>6. </a:t>
            </a:r>
            <a:r>
              <a:rPr lang="en-US" dirty="0"/>
              <a:t>_______________________________</a:t>
            </a:r>
          </a:p>
          <a:p>
            <a:endParaRPr lang="en-US" dirty="0"/>
          </a:p>
          <a:p>
            <a:r>
              <a:rPr lang="en-US" dirty="0"/>
              <a:t>	</a:t>
            </a:r>
            <a:r>
              <a:rPr lang="en-US" dirty="0" smtClean="0"/>
              <a:t>7. </a:t>
            </a:r>
            <a:r>
              <a:rPr lang="en-US" dirty="0"/>
              <a:t>_______________________________</a:t>
            </a:r>
          </a:p>
          <a:p>
            <a:endParaRPr lang="en-US" b="1" dirty="0" smtClean="0"/>
          </a:p>
          <a:p>
            <a:r>
              <a:rPr lang="en-US" b="1" dirty="0" smtClean="0"/>
              <a:t>Pick an Engineer from the video, identify the problem and solution.</a:t>
            </a:r>
          </a:p>
          <a:p>
            <a:endParaRPr lang="en-US" b="1" dirty="0" smtClean="0"/>
          </a:p>
          <a:p>
            <a:r>
              <a:rPr lang="en-US" dirty="0" smtClean="0"/>
              <a:t>Inventor:</a:t>
            </a:r>
            <a:endParaRPr lang="en-US" dirty="0"/>
          </a:p>
          <a:p>
            <a:r>
              <a:rPr lang="en-US" dirty="0" smtClean="0"/>
              <a:t>Problem:  </a:t>
            </a:r>
          </a:p>
          <a:p>
            <a:r>
              <a:rPr lang="en-US" dirty="0" smtClean="0"/>
              <a:t>Solution:</a:t>
            </a:r>
            <a:endParaRPr lang="en-US" dirty="0"/>
          </a:p>
        </p:txBody>
      </p:sp>
      <p:sp>
        <p:nvSpPr>
          <p:cNvPr id="7" name="TextBox 6"/>
          <p:cNvSpPr txBox="1"/>
          <p:nvPr/>
        </p:nvSpPr>
        <p:spPr>
          <a:xfrm>
            <a:off x="4787701" y="216962"/>
            <a:ext cx="599844" cy="276999"/>
          </a:xfrm>
          <a:prstGeom prst="rect">
            <a:avLst/>
          </a:prstGeom>
          <a:noFill/>
        </p:spPr>
        <p:txBody>
          <a:bodyPr wrap="none" rtlCol="0">
            <a:spAutoFit/>
          </a:bodyPr>
          <a:lstStyle/>
          <a:p>
            <a:r>
              <a:rPr lang="en-US" sz="1200" dirty="0" smtClean="0"/>
              <a:t>Name:</a:t>
            </a:r>
            <a:endParaRPr lang="en-US" sz="1200" dirty="0"/>
          </a:p>
        </p:txBody>
      </p:sp>
    </p:spTree>
    <p:extLst>
      <p:ext uri="{BB962C8B-B14F-4D97-AF65-F5344CB8AC3E}">
        <p14:creationId xmlns:p14="http://schemas.microsoft.com/office/powerpoint/2010/main" val="2415214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2" y="2171343"/>
            <a:ext cx="6039853" cy="1200329"/>
          </a:xfrm>
          <a:prstGeom prst="rect">
            <a:avLst/>
          </a:prstGeom>
        </p:spPr>
        <p:txBody>
          <a:bodyPr wrap="square">
            <a:spAutoFit/>
          </a:bodyPr>
          <a:lstStyle/>
          <a:p>
            <a:endParaRPr lang="en-US" dirty="0" smtClean="0">
              <a:hlinkClick r:id="rId2"/>
            </a:endParaRPr>
          </a:p>
          <a:p>
            <a:endParaRPr lang="en-US" dirty="0">
              <a:hlinkClick r:id="rId2"/>
            </a:endParaRPr>
          </a:p>
          <a:p>
            <a:pPr algn="ctr"/>
            <a:r>
              <a:rPr lang="en-US" dirty="0" smtClean="0">
                <a:hlinkClick r:id="rId2"/>
              </a:rPr>
              <a:t>http</a:t>
            </a:r>
            <a:r>
              <a:rPr lang="en-US" dirty="0">
                <a:hlinkClick r:id="rId2"/>
              </a:rPr>
              <a:t>://www.doyouthinklikeanengineer.com/quiz</a:t>
            </a:r>
            <a:r>
              <a:rPr lang="en-US" dirty="0" smtClean="0">
                <a:hlinkClick r:id="rId2"/>
              </a:rPr>
              <a:t>/</a:t>
            </a:r>
            <a:endParaRPr lang="en-US" dirty="0" smtClean="0"/>
          </a:p>
          <a:p>
            <a:endParaRPr lang="en-US" dirty="0"/>
          </a:p>
        </p:txBody>
      </p:sp>
      <p:sp>
        <p:nvSpPr>
          <p:cNvPr id="3" name="TextBox 2"/>
          <p:cNvSpPr txBox="1"/>
          <p:nvPr/>
        </p:nvSpPr>
        <p:spPr>
          <a:xfrm>
            <a:off x="328983" y="745958"/>
            <a:ext cx="6401689" cy="1908215"/>
          </a:xfrm>
          <a:prstGeom prst="rect">
            <a:avLst/>
          </a:prstGeom>
          <a:noFill/>
        </p:spPr>
        <p:txBody>
          <a:bodyPr wrap="none" rtlCol="0">
            <a:spAutoFit/>
          </a:bodyPr>
          <a:lstStyle/>
          <a:p>
            <a:pPr algn="ctr"/>
            <a:r>
              <a:rPr lang="en-US" sz="3200" b="1" dirty="0" smtClean="0"/>
              <a:t>Do You Think Like an Engineer?</a:t>
            </a:r>
          </a:p>
          <a:p>
            <a:pPr algn="ctr"/>
            <a:endParaRPr lang="en-US" sz="3200" b="1" dirty="0"/>
          </a:p>
          <a:p>
            <a:r>
              <a:rPr lang="en-US" dirty="0" smtClean="0"/>
              <a:t>Take the online quiz below to find out if you think like an engineer.</a:t>
            </a:r>
          </a:p>
          <a:p>
            <a:r>
              <a:rPr lang="en-US" dirty="0" smtClean="0"/>
              <a:t>Choose the answer that best fits your experiences.</a:t>
            </a:r>
          </a:p>
          <a:p>
            <a:r>
              <a:rPr lang="en-US" dirty="0" smtClean="0"/>
              <a:t>The results will show you  what kind of engineer you might be.  </a:t>
            </a:r>
          </a:p>
        </p:txBody>
      </p:sp>
      <p:sp>
        <p:nvSpPr>
          <p:cNvPr id="4" name="TextBox 3"/>
          <p:cNvSpPr txBox="1"/>
          <p:nvPr/>
        </p:nvSpPr>
        <p:spPr>
          <a:xfrm>
            <a:off x="525439" y="3729789"/>
            <a:ext cx="5807121" cy="3416320"/>
          </a:xfrm>
          <a:prstGeom prst="rect">
            <a:avLst/>
          </a:prstGeom>
          <a:noFill/>
        </p:spPr>
        <p:txBody>
          <a:bodyPr wrap="square" rtlCol="0">
            <a:spAutoFit/>
          </a:bodyPr>
          <a:lstStyle/>
          <a:p>
            <a:r>
              <a:rPr lang="en-US" b="1" dirty="0" smtClean="0"/>
              <a:t>You might have an engineering brain and not even know it.</a:t>
            </a:r>
          </a:p>
          <a:p>
            <a:r>
              <a:rPr lang="en-US" b="1" dirty="0" smtClean="0"/>
              <a:t>So tell us in complete sentences.</a:t>
            </a:r>
            <a:endParaRPr lang="en-US" b="1" dirty="0"/>
          </a:p>
          <a:p>
            <a:r>
              <a:rPr lang="en-US" dirty="0" smtClean="0"/>
              <a:t/>
            </a:r>
            <a:br>
              <a:rPr lang="en-US" dirty="0" smtClean="0"/>
            </a:br>
            <a:r>
              <a:rPr lang="en-US" dirty="0" smtClean="0"/>
              <a:t>Do you think like an engineer?</a:t>
            </a:r>
          </a:p>
          <a:p>
            <a:endParaRPr lang="en-US" dirty="0" smtClean="0"/>
          </a:p>
          <a:p>
            <a:endParaRPr lang="en-US" dirty="0" smtClean="0"/>
          </a:p>
          <a:p>
            <a:endParaRPr lang="en-US" dirty="0"/>
          </a:p>
          <a:p>
            <a:r>
              <a:rPr lang="en-US" dirty="0" smtClean="0"/>
              <a:t>What type of Engineer did the quiz predict you to be?</a:t>
            </a:r>
          </a:p>
          <a:p>
            <a:endParaRPr lang="en-US" dirty="0"/>
          </a:p>
          <a:p>
            <a:endParaRPr lang="en-US" dirty="0" smtClean="0"/>
          </a:p>
          <a:p>
            <a:endParaRPr lang="en-US" dirty="0" smtClean="0"/>
          </a:p>
          <a:p>
            <a:r>
              <a:rPr lang="en-US" dirty="0" smtClean="0"/>
              <a:t>Do you agree?  Why or why not?</a:t>
            </a:r>
            <a:endParaRPr lang="en-US" dirty="0"/>
          </a:p>
        </p:txBody>
      </p:sp>
      <p:sp>
        <p:nvSpPr>
          <p:cNvPr id="5" name="TextBox 4"/>
          <p:cNvSpPr txBox="1"/>
          <p:nvPr/>
        </p:nvSpPr>
        <p:spPr>
          <a:xfrm>
            <a:off x="4716379" y="553453"/>
            <a:ext cx="599844" cy="276999"/>
          </a:xfrm>
          <a:prstGeom prst="rect">
            <a:avLst/>
          </a:prstGeom>
          <a:noFill/>
        </p:spPr>
        <p:txBody>
          <a:bodyPr wrap="none" rtlCol="0">
            <a:spAutoFit/>
          </a:bodyPr>
          <a:lstStyle/>
          <a:p>
            <a:r>
              <a:rPr lang="en-US" sz="1200" dirty="0" smtClean="0"/>
              <a:t>Name:</a:t>
            </a:r>
            <a:endParaRPr lang="en-US" sz="1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3373" y="6928668"/>
            <a:ext cx="1070858" cy="1569878"/>
          </a:xfrm>
          <a:prstGeom prst="rect">
            <a:avLst/>
          </a:prstGeom>
        </p:spPr>
      </p:pic>
    </p:spTree>
    <p:extLst>
      <p:ext uri="{BB962C8B-B14F-4D97-AF65-F5344CB8AC3E}">
        <p14:creationId xmlns:p14="http://schemas.microsoft.com/office/powerpoint/2010/main" val="1074841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697832" y="782053"/>
            <a:ext cx="5474368" cy="7736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32" y="816795"/>
            <a:ext cx="5474368" cy="773630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7386" y="1367697"/>
            <a:ext cx="1548454" cy="1362640"/>
          </a:xfrm>
          <a:prstGeom prst="rect">
            <a:avLst/>
          </a:prstGeom>
        </p:spPr>
      </p:pic>
      <p:sp>
        <p:nvSpPr>
          <p:cNvPr id="3" name="TextBox 2"/>
          <p:cNvSpPr txBox="1"/>
          <p:nvPr/>
        </p:nvSpPr>
        <p:spPr>
          <a:xfrm>
            <a:off x="2442342" y="747311"/>
            <a:ext cx="1793055" cy="769441"/>
          </a:xfrm>
          <a:prstGeom prst="rect">
            <a:avLst/>
          </a:prstGeom>
          <a:noFill/>
        </p:spPr>
        <p:txBody>
          <a:bodyPr wrap="none" rtlCol="0">
            <a:spAutoFit/>
          </a:bodyPr>
          <a:lstStyle/>
          <a:p>
            <a:r>
              <a:rPr lang="en-US" sz="4400" dirty="0" smtClean="0"/>
              <a:t>Credits</a:t>
            </a:r>
            <a:endParaRPr lang="en-US" sz="44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7672" y="6309541"/>
            <a:ext cx="3482483" cy="124128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4136" y="2772940"/>
            <a:ext cx="3810868" cy="1270289"/>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1613" y="5263798"/>
            <a:ext cx="2554602" cy="116257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4365" y="1411436"/>
            <a:ext cx="1287313" cy="1287313"/>
          </a:xfrm>
          <a:prstGeom prst="rect">
            <a:avLst/>
          </a:prstGeom>
        </p:spPr>
      </p:pic>
      <p:sp>
        <p:nvSpPr>
          <p:cNvPr id="11" name="Rectangle 10"/>
          <p:cNvSpPr/>
          <p:nvPr/>
        </p:nvSpPr>
        <p:spPr>
          <a:xfrm>
            <a:off x="3509308" y="2641205"/>
            <a:ext cx="2274723" cy="553998"/>
          </a:xfrm>
          <a:prstGeom prst="rect">
            <a:avLst/>
          </a:prstGeom>
        </p:spPr>
        <p:txBody>
          <a:bodyPr wrap="square">
            <a:spAutoFit/>
          </a:bodyPr>
          <a:lstStyle/>
          <a:p>
            <a:r>
              <a:rPr lang="en-US" sz="1000" dirty="0">
                <a:hlinkClick r:id="rId9"/>
              </a:rPr>
              <a:t>http://</a:t>
            </a:r>
            <a:r>
              <a:rPr lang="en-US" sz="1000" dirty="0" smtClean="0">
                <a:hlinkClick r:id="rId9"/>
              </a:rPr>
              <a:t>pbskids.org/designsquad/parentseducators/resources/paper_table.html</a:t>
            </a:r>
            <a:endParaRPr lang="en-US" sz="1000" dirty="0" smtClean="0"/>
          </a:p>
          <a:p>
            <a:endParaRPr lang="en-US" sz="1000" dirty="0"/>
          </a:p>
        </p:txBody>
      </p:sp>
      <p:sp>
        <p:nvSpPr>
          <p:cNvPr id="12" name="Rectangle 11"/>
          <p:cNvSpPr/>
          <p:nvPr/>
        </p:nvSpPr>
        <p:spPr>
          <a:xfrm>
            <a:off x="1155032" y="4248835"/>
            <a:ext cx="1720808" cy="646331"/>
          </a:xfrm>
          <a:prstGeom prst="rect">
            <a:avLst/>
          </a:prstGeom>
        </p:spPr>
        <p:txBody>
          <a:bodyPr wrap="square">
            <a:spAutoFit/>
          </a:bodyPr>
          <a:lstStyle/>
          <a:p>
            <a:r>
              <a:rPr lang="en-US" sz="1200" dirty="0">
                <a:hlinkClick r:id="rId10"/>
              </a:rPr>
              <a:t>http://www.doyouthinklikeanengineer.com/quiz</a:t>
            </a:r>
            <a:r>
              <a:rPr lang="en-US" sz="1200" dirty="0" smtClean="0">
                <a:hlinkClick r:id="rId10"/>
              </a:rPr>
              <a:t>/</a:t>
            </a:r>
            <a:endParaRPr lang="en-US" sz="1200" dirty="0" smtClean="0"/>
          </a:p>
          <a:p>
            <a:endParaRPr lang="en-US" sz="1200" dirty="0"/>
          </a:p>
        </p:txBody>
      </p:sp>
      <p:pic>
        <p:nvPicPr>
          <p:cNvPr id="1028" name="Picture 4" descr="WWU School of Engineeri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448" y="3826781"/>
            <a:ext cx="1963976" cy="43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06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8335" y="3087106"/>
            <a:ext cx="2981329" cy="646331"/>
          </a:xfrm>
          <a:prstGeom prst="rect">
            <a:avLst/>
          </a:prstGeom>
        </p:spPr>
        <p:txBody>
          <a:bodyPr wrap="none">
            <a:spAutoFit/>
          </a:bodyPr>
          <a:lstStyle/>
          <a:p>
            <a:r>
              <a:rPr lang="en-US" dirty="0">
                <a:hlinkClick r:id="rId2"/>
              </a:rPr>
              <a:t>https://</a:t>
            </a:r>
            <a:r>
              <a:rPr lang="en-US" dirty="0" smtClean="0">
                <a:hlinkClick r:id="rId2"/>
              </a:rPr>
              <a:t>youtu.be/owHF9iLyxic</a:t>
            </a:r>
            <a:endParaRPr lang="en-US" dirty="0" smtClean="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73" y="1816799"/>
            <a:ext cx="1548454" cy="1362640"/>
          </a:xfrm>
          <a:prstGeom prst="rect">
            <a:avLst/>
          </a:prstGeom>
        </p:spPr>
      </p:pic>
      <p:sp>
        <p:nvSpPr>
          <p:cNvPr id="4" name="TextBox 3"/>
          <p:cNvSpPr txBox="1"/>
          <p:nvPr/>
        </p:nvSpPr>
        <p:spPr>
          <a:xfrm>
            <a:off x="367565" y="397042"/>
            <a:ext cx="6093393" cy="1938992"/>
          </a:xfrm>
          <a:prstGeom prst="rect">
            <a:avLst/>
          </a:prstGeom>
          <a:noFill/>
        </p:spPr>
        <p:txBody>
          <a:bodyPr wrap="square" rtlCol="0">
            <a:spAutoFit/>
          </a:bodyPr>
          <a:lstStyle/>
          <a:p>
            <a:r>
              <a:rPr lang="en-US" sz="2000" b="1" dirty="0" smtClean="0"/>
              <a:t>Lesson Opener:</a:t>
            </a:r>
          </a:p>
          <a:p>
            <a:pPr algn="ctr"/>
            <a:r>
              <a:rPr lang="en-US" sz="4000" b="1" dirty="0" smtClean="0"/>
              <a:t>What’s an Engineer?</a:t>
            </a:r>
            <a:endParaRPr lang="en-US" sz="4000" b="1" dirty="0"/>
          </a:p>
          <a:p>
            <a:r>
              <a:rPr lang="en-US" sz="2000" b="1" dirty="0" smtClean="0"/>
              <a:t>Assess prior knowledge</a:t>
            </a:r>
          </a:p>
          <a:p>
            <a:r>
              <a:rPr lang="en-US" sz="2000" dirty="0" smtClean="0"/>
              <a:t>Brainstorm</a:t>
            </a:r>
          </a:p>
          <a:p>
            <a:r>
              <a:rPr lang="en-US" sz="2000" dirty="0" smtClean="0"/>
              <a:t>Partner share</a:t>
            </a:r>
            <a:endParaRPr lang="en-US" sz="2000" dirty="0"/>
          </a:p>
        </p:txBody>
      </p:sp>
      <p:sp>
        <p:nvSpPr>
          <p:cNvPr id="5" name="TextBox 4"/>
          <p:cNvSpPr txBox="1"/>
          <p:nvPr/>
        </p:nvSpPr>
        <p:spPr>
          <a:xfrm>
            <a:off x="2218123" y="3364105"/>
            <a:ext cx="2421753" cy="369332"/>
          </a:xfrm>
          <a:prstGeom prst="rect">
            <a:avLst/>
          </a:prstGeom>
          <a:noFill/>
        </p:spPr>
        <p:txBody>
          <a:bodyPr wrap="none" rtlCol="0">
            <a:spAutoFit/>
          </a:bodyPr>
          <a:lstStyle/>
          <a:p>
            <a:r>
              <a:rPr lang="en-US" dirty="0" smtClean="0"/>
              <a:t>Crash Course Kids #12.1</a:t>
            </a:r>
            <a:endParaRPr lang="en-US" dirty="0"/>
          </a:p>
        </p:txBody>
      </p:sp>
      <p:sp>
        <p:nvSpPr>
          <p:cNvPr id="6" name="TextBox 5"/>
          <p:cNvSpPr txBox="1"/>
          <p:nvPr/>
        </p:nvSpPr>
        <p:spPr>
          <a:xfrm>
            <a:off x="367565" y="3733437"/>
            <a:ext cx="6321994" cy="5909310"/>
          </a:xfrm>
          <a:prstGeom prst="rect">
            <a:avLst/>
          </a:prstGeom>
          <a:noFill/>
        </p:spPr>
        <p:txBody>
          <a:bodyPr wrap="square" rtlCol="0">
            <a:spAutoFit/>
          </a:bodyPr>
          <a:lstStyle/>
          <a:p>
            <a:r>
              <a:rPr lang="en-US" b="1" dirty="0" smtClean="0"/>
              <a:t>Engineer</a:t>
            </a:r>
            <a:endParaRPr lang="en-US" b="1" dirty="0"/>
          </a:p>
          <a:p>
            <a:r>
              <a:rPr lang="en-US" dirty="0" smtClean="0">
                <a:solidFill>
                  <a:srgbClr val="FF0000"/>
                </a:solidFill>
              </a:rPr>
              <a:t>Someone who wants to know how and why things work.</a:t>
            </a:r>
            <a:endParaRPr lang="en-US" dirty="0">
              <a:solidFill>
                <a:srgbClr val="FF0000"/>
              </a:solidFill>
            </a:endParaRPr>
          </a:p>
          <a:p>
            <a:r>
              <a:rPr lang="en-US" dirty="0" smtClean="0">
                <a:solidFill>
                  <a:srgbClr val="FF0000"/>
                </a:solidFill>
              </a:rPr>
              <a:t>A person who designs and builds things to solve specific problems</a:t>
            </a:r>
            <a:endParaRPr lang="en-US" dirty="0">
              <a:solidFill>
                <a:srgbClr val="FF0000"/>
              </a:solidFill>
            </a:endParaRPr>
          </a:p>
          <a:p>
            <a:endParaRPr lang="en-US" dirty="0" smtClean="0"/>
          </a:p>
          <a:p>
            <a:r>
              <a:rPr lang="en-US" dirty="0" smtClean="0"/>
              <a:t>3 Very important questions engineers ask</a:t>
            </a:r>
          </a:p>
          <a:p>
            <a:r>
              <a:rPr lang="en-US" dirty="0"/>
              <a:t>	</a:t>
            </a:r>
            <a:r>
              <a:rPr lang="en-US" dirty="0" smtClean="0">
                <a:solidFill>
                  <a:srgbClr val="FF0000"/>
                </a:solidFill>
              </a:rPr>
              <a:t>1.  </a:t>
            </a:r>
            <a:r>
              <a:rPr lang="en-US" b="1" dirty="0" smtClean="0">
                <a:solidFill>
                  <a:srgbClr val="FF0000"/>
                </a:solidFill>
              </a:rPr>
              <a:t>What</a:t>
            </a:r>
            <a:r>
              <a:rPr lang="en-US" dirty="0" smtClean="0">
                <a:solidFill>
                  <a:srgbClr val="FF0000"/>
                </a:solidFill>
              </a:rPr>
              <a:t> is the problem that needs to be solved</a:t>
            </a:r>
          </a:p>
          <a:p>
            <a:r>
              <a:rPr lang="en-US" dirty="0">
                <a:solidFill>
                  <a:srgbClr val="FF0000"/>
                </a:solidFill>
              </a:rPr>
              <a:t>	</a:t>
            </a:r>
            <a:r>
              <a:rPr lang="en-US" dirty="0" smtClean="0">
                <a:solidFill>
                  <a:srgbClr val="FF0000"/>
                </a:solidFill>
              </a:rPr>
              <a:t>2.  </a:t>
            </a:r>
            <a:r>
              <a:rPr lang="en-US" b="1" dirty="0" smtClean="0">
                <a:solidFill>
                  <a:srgbClr val="FF0000"/>
                </a:solidFill>
              </a:rPr>
              <a:t>Who</a:t>
            </a:r>
            <a:r>
              <a:rPr lang="en-US" dirty="0" smtClean="0">
                <a:solidFill>
                  <a:srgbClr val="FF0000"/>
                </a:solidFill>
              </a:rPr>
              <a:t> has the problem that need to be solved</a:t>
            </a:r>
          </a:p>
          <a:p>
            <a:r>
              <a:rPr lang="en-US" dirty="0">
                <a:solidFill>
                  <a:srgbClr val="FF0000"/>
                </a:solidFill>
              </a:rPr>
              <a:t>	</a:t>
            </a:r>
            <a:r>
              <a:rPr lang="en-US" dirty="0" smtClean="0">
                <a:solidFill>
                  <a:srgbClr val="FF0000"/>
                </a:solidFill>
              </a:rPr>
              <a:t>3.  </a:t>
            </a:r>
            <a:r>
              <a:rPr lang="en-US" b="1" dirty="0" smtClean="0">
                <a:solidFill>
                  <a:srgbClr val="FF0000"/>
                </a:solidFill>
              </a:rPr>
              <a:t>Why</a:t>
            </a:r>
            <a:r>
              <a:rPr lang="en-US" dirty="0" smtClean="0">
                <a:solidFill>
                  <a:srgbClr val="FF0000"/>
                </a:solidFill>
              </a:rPr>
              <a:t> is this problem important to solve?</a:t>
            </a:r>
          </a:p>
          <a:p>
            <a:endParaRPr lang="en-US" dirty="0" smtClean="0"/>
          </a:p>
          <a:p>
            <a:r>
              <a:rPr lang="en-US" dirty="0" smtClean="0"/>
              <a:t>Types of Engineers:</a:t>
            </a:r>
          </a:p>
          <a:p>
            <a:r>
              <a:rPr lang="en-US" dirty="0" smtClean="0"/>
              <a:t>	</a:t>
            </a:r>
            <a:r>
              <a:rPr lang="en-US" dirty="0" smtClean="0">
                <a:solidFill>
                  <a:srgbClr val="FF0000"/>
                </a:solidFill>
              </a:rPr>
              <a:t>Civil			Chemical</a:t>
            </a:r>
          </a:p>
          <a:p>
            <a:r>
              <a:rPr lang="en-US" dirty="0">
                <a:solidFill>
                  <a:srgbClr val="FF0000"/>
                </a:solidFill>
              </a:rPr>
              <a:t>	</a:t>
            </a:r>
            <a:r>
              <a:rPr lang="en-US" dirty="0" smtClean="0">
                <a:solidFill>
                  <a:srgbClr val="FF0000"/>
                </a:solidFill>
              </a:rPr>
              <a:t>Electrical			Computer</a:t>
            </a:r>
          </a:p>
          <a:p>
            <a:r>
              <a:rPr lang="en-US" dirty="0">
                <a:solidFill>
                  <a:srgbClr val="FF0000"/>
                </a:solidFill>
              </a:rPr>
              <a:t>	</a:t>
            </a:r>
            <a:r>
              <a:rPr lang="en-US" dirty="0" smtClean="0">
                <a:solidFill>
                  <a:srgbClr val="FF0000"/>
                </a:solidFill>
              </a:rPr>
              <a:t>Software			Nuclear</a:t>
            </a:r>
          </a:p>
          <a:p>
            <a:r>
              <a:rPr lang="en-US" dirty="0" smtClean="0">
                <a:solidFill>
                  <a:srgbClr val="FF0000"/>
                </a:solidFill>
              </a:rPr>
              <a:t>	Aerospace		Mechanical</a:t>
            </a:r>
            <a:endParaRPr lang="en-US" dirty="0">
              <a:solidFill>
                <a:srgbClr val="FF0000"/>
              </a:solidFill>
            </a:endParaRPr>
          </a:p>
          <a:p>
            <a:endParaRPr lang="en-US" dirty="0"/>
          </a:p>
          <a:p>
            <a:r>
              <a:rPr lang="en-US" dirty="0" smtClean="0"/>
              <a:t>No matter what kind of engineer someone is, their job at its most basic level is </a:t>
            </a:r>
            <a:r>
              <a:rPr lang="en-US" dirty="0" smtClean="0">
                <a:solidFill>
                  <a:srgbClr val="FF0000"/>
                </a:solidFill>
              </a:rPr>
              <a:t>problem-solving</a:t>
            </a:r>
            <a:r>
              <a:rPr lang="en-US" dirty="0" smtClean="0"/>
              <a:t>.  Each engineer just specializes in </a:t>
            </a:r>
            <a:r>
              <a:rPr lang="en-US" dirty="0" smtClean="0">
                <a:solidFill>
                  <a:srgbClr val="FF0000"/>
                </a:solidFill>
              </a:rPr>
              <a:t>solving</a:t>
            </a:r>
            <a:r>
              <a:rPr lang="en-US" dirty="0" smtClean="0"/>
              <a:t> certain kinds of problems</a:t>
            </a:r>
          </a:p>
          <a:p>
            <a:endParaRPr lang="en-US" dirty="0"/>
          </a:p>
          <a:p>
            <a:endParaRPr lang="en-US" dirty="0"/>
          </a:p>
          <a:p>
            <a:endParaRPr lang="en-US" dirty="0"/>
          </a:p>
        </p:txBody>
      </p:sp>
    </p:spTree>
    <p:extLst>
      <p:ext uri="{BB962C8B-B14F-4D97-AF65-F5344CB8AC3E}">
        <p14:creationId xmlns:p14="http://schemas.microsoft.com/office/powerpoint/2010/main" val="388232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1" y="0"/>
            <a:ext cx="6905531" cy="9081491"/>
          </a:xfrm>
          <a:prstGeom prst="rect">
            <a:avLst/>
          </a:prstGeom>
        </p:spPr>
      </p:pic>
      <p:sp>
        <p:nvSpPr>
          <p:cNvPr id="4" name="TextBox 3"/>
          <p:cNvSpPr txBox="1"/>
          <p:nvPr/>
        </p:nvSpPr>
        <p:spPr>
          <a:xfrm>
            <a:off x="1443790" y="287218"/>
            <a:ext cx="4656222" cy="707886"/>
          </a:xfrm>
          <a:prstGeom prst="rect">
            <a:avLst/>
          </a:prstGeom>
          <a:noFill/>
        </p:spPr>
        <p:txBody>
          <a:bodyPr wrap="square" rtlCol="0">
            <a:spAutoFit/>
          </a:bodyPr>
          <a:lstStyle/>
          <a:p>
            <a:r>
              <a:rPr lang="en-US" sz="4000" b="1" dirty="0" smtClean="0"/>
              <a:t>What’s an Engineer?</a:t>
            </a:r>
            <a:endParaRPr lang="en-US" sz="4000" b="1" dirty="0"/>
          </a:p>
        </p:txBody>
      </p:sp>
      <p:sp>
        <p:nvSpPr>
          <p:cNvPr id="6" name="TextBox 5"/>
          <p:cNvSpPr txBox="1"/>
          <p:nvPr/>
        </p:nvSpPr>
        <p:spPr>
          <a:xfrm>
            <a:off x="424414" y="1295698"/>
            <a:ext cx="6321994" cy="7294305"/>
          </a:xfrm>
          <a:prstGeom prst="rect">
            <a:avLst/>
          </a:prstGeom>
          <a:noFill/>
        </p:spPr>
        <p:txBody>
          <a:bodyPr wrap="square" rtlCol="0">
            <a:spAutoFit/>
          </a:bodyPr>
          <a:lstStyle/>
          <a:p>
            <a:r>
              <a:rPr lang="en-US" b="1" dirty="0" smtClean="0"/>
              <a:t>What do YOU think an Engineer is?  What do they do?</a:t>
            </a:r>
          </a:p>
          <a:p>
            <a:endParaRPr lang="en-US" b="1" dirty="0"/>
          </a:p>
          <a:p>
            <a:endParaRPr lang="en-US" b="1" dirty="0" smtClean="0"/>
          </a:p>
          <a:p>
            <a:endParaRPr lang="en-US" b="1" dirty="0" smtClean="0"/>
          </a:p>
          <a:p>
            <a:r>
              <a:rPr lang="en-US" b="1" dirty="0" smtClean="0"/>
              <a:t>Engineer</a:t>
            </a:r>
            <a:r>
              <a:rPr lang="en-US" dirty="0" smtClean="0"/>
              <a:t>______________________________________________</a:t>
            </a:r>
          </a:p>
          <a:p>
            <a:r>
              <a:rPr lang="en-US" dirty="0" smtClean="0"/>
              <a:t>_______________________________________________________________________________________________________________________________________________________________</a:t>
            </a:r>
          </a:p>
          <a:p>
            <a:endParaRPr lang="en-US" dirty="0" smtClean="0"/>
          </a:p>
          <a:p>
            <a:r>
              <a:rPr lang="en-US" b="1" dirty="0" smtClean="0"/>
              <a:t>3 Very important questions engineers ask</a:t>
            </a:r>
          </a:p>
          <a:p>
            <a:endParaRPr lang="en-US" b="1" dirty="0" smtClean="0"/>
          </a:p>
          <a:p>
            <a:r>
              <a:rPr lang="en-US" dirty="0"/>
              <a:t>	1. _______________________________ </a:t>
            </a:r>
            <a:endParaRPr lang="en-US" dirty="0" smtClean="0"/>
          </a:p>
          <a:p>
            <a:endParaRPr lang="en-US" dirty="0" smtClean="0"/>
          </a:p>
          <a:p>
            <a:r>
              <a:rPr lang="en-US" dirty="0"/>
              <a:t>	</a:t>
            </a:r>
            <a:r>
              <a:rPr lang="en-US" dirty="0" smtClean="0"/>
              <a:t>2</a:t>
            </a:r>
            <a:r>
              <a:rPr lang="en-US" dirty="0"/>
              <a:t>. </a:t>
            </a:r>
            <a:r>
              <a:rPr lang="en-US" dirty="0" smtClean="0"/>
              <a:t>_______________________________</a:t>
            </a:r>
          </a:p>
          <a:p>
            <a:r>
              <a:rPr lang="en-US" dirty="0"/>
              <a:t>	</a:t>
            </a:r>
            <a:endParaRPr lang="en-US" dirty="0" smtClean="0"/>
          </a:p>
          <a:p>
            <a:r>
              <a:rPr lang="en-US" dirty="0"/>
              <a:t>	</a:t>
            </a:r>
            <a:r>
              <a:rPr lang="en-US" dirty="0" smtClean="0"/>
              <a:t>3</a:t>
            </a:r>
            <a:r>
              <a:rPr lang="en-US" dirty="0"/>
              <a:t>. _______________________________</a:t>
            </a:r>
            <a:endParaRPr lang="en-US" dirty="0" smtClean="0"/>
          </a:p>
          <a:p>
            <a:endParaRPr lang="en-US" dirty="0" smtClean="0"/>
          </a:p>
          <a:p>
            <a:endParaRPr lang="en-US" b="1" dirty="0" smtClean="0"/>
          </a:p>
          <a:p>
            <a:r>
              <a:rPr lang="en-US" b="1" dirty="0" smtClean="0"/>
              <a:t>Types of Engineers:</a:t>
            </a:r>
            <a:endParaRPr lang="en-US" dirty="0"/>
          </a:p>
          <a:p>
            <a:r>
              <a:rPr lang="en-US" dirty="0" smtClean="0"/>
              <a:t>No matter what kind of engineer someone is, their job at its most basic level is ___________________________.  </a:t>
            </a:r>
          </a:p>
          <a:p>
            <a:endParaRPr lang="en-US" dirty="0"/>
          </a:p>
          <a:p>
            <a:endParaRPr lang="en-US" dirty="0" smtClean="0"/>
          </a:p>
          <a:p>
            <a:r>
              <a:rPr lang="en-US" dirty="0" smtClean="0"/>
              <a:t>Each engineer just specializes in __________________ certain kinds of problems.</a:t>
            </a:r>
            <a:endParaRPr lang="en-US" dirty="0"/>
          </a:p>
        </p:txBody>
      </p:sp>
      <p:sp>
        <p:nvSpPr>
          <p:cNvPr id="7" name="TextBox 6"/>
          <p:cNvSpPr txBox="1"/>
          <p:nvPr/>
        </p:nvSpPr>
        <p:spPr>
          <a:xfrm>
            <a:off x="4787701" y="632450"/>
            <a:ext cx="599844" cy="276999"/>
          </a:xfrm>
          <a:prstGeom prst="rect">
            <a:avLst/>
          </a:prstGeom>
          <a:noFill/>
        </p:spPr>
        <p:txBody>
          <a:bodyPr wrap="none" rtlCol="0">
            <a:spAutoFit/>
          </a:bodyPr>
          <a:lstStyle/>
          <a:p>
            <a:r>
              <a:rPr lang="en-US" sz="1200" dirty="0" smtClean="0"/>
              <a:t>Name:</a:t>
            </a:r>
            <a:endParaRPr lang="en-US" sz="1200" dirty="0"/>
          </a:p>
        </p:txBody>
      </p:sp>
    </p:spTree>
    <p:extLst>
      <p:ext uri="{BB962C8B-B14F-4D97-AF65-F5344CB8AC3E}">
        <p14:creationId xmlns:p14="http://schemas.microsoft.com/office/powerpoint/2010/main" val="756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569" y="1913022"/>
            <a:ext cx="5377042" cy="302458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49" y="5273591"/>
            <a:ext cx="3642878" cy="25820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8491" y="5273591"/>
            <a:ext cx="1915027" cy="2681038"/>
          </a:xfrm>
          <a:prstGeom prst="rect">
            <a:avLst/>
          </a:prstGeom>
        </p:spPr>
      </p:pic>
      <p:sp>
        <p:nvSpPr>
          <p:cNvPr id="7" name="TextBox 6"/>
          <p:cNvSpPr txBox="1"/>
          <p:nvPr/>
        </p:nvSpPr>
        <p:spPr>
          <a:xfrm>
            <a:off x="2211295" y="228842"/>
            <a:ext cx="2435410" cy="923330"/>
          </a:xfrm>
          <a:prstGeom prst="rect">
            <a:avLst/>
          </a:prstGeom>
          <a:noFill/>
        </p:spPr>
        <p:txBody>
          <a:bodyPr wrap="none" rtlCol="0">
            <a:spAutoFit/>
          </a:bodyPr>
          <a:lstStyle/>
          <a:p>
            <a:pPr algn="ctr"/>
            <a:r>
              <a:rPr lang="en-US" b="1" dirty="0" smtClean="0"/>
              <a:t>Graphic Representation</a:t>
            </a:r>
          </a:p>
          <a:p>
            <a:pPr algn="ctr"/>
            <a:r>
              <a:rPr lang="en-US" b="1" dirty="0" smtClean="0"/>
              <a:t>Of </a:t>
            </a:r>
          </a:p>
          <a:p>
            <a:pPr algn="ctr"/>
            <a:r>
              <a:rPr lang="en-US" b="1" dirty="0" smtClean="0"/>
              <a:t>Engineering Process</a:t>
            </a:r>
            <a:endParaRPr lang="en-US" b="1" dirty="0"/>
          </a:p>
        </p:txBody>
      </p:sp>
      <p:sp>
        <p:nvSpPr>
          <p:cNvPr id="8" name="TextBox 7"/>
          <p:cNvSpPr txBox="1"/>
          <p:nvPr/>
        </p:nvSpPr>
        <p:spPr>
          <a:xfrm>
            <a:off x="399388" y="1170869"/>
            <a:ext cx="6059223" cy="923330"/>
          </a:xfrm>
          <a:prstGeom prst="rect">
            <a:avLst/>
          </a:prstGeom>
          <a:noFill/>
        </p:spPr>
        <p:txBody>
          <a:bodyPr wrap="none" rtlCol="0">
            <a:spAutoFit/>
          </a:bodyPr>
          <a:lstStyle/>
          <a:p>
            <a:r>
              <a:rPr lang="en-US" dirty="0" smtClean="0"/>
              <a:t>Teacher notes:  There are numerous graphic models of</a:t>
            </a:r>
          </a:p>
          <a:p>
            <a:r>
              <a:rPr lang="en-US" dirty="0" smtClean="0"/>
              <a:t>the engineering process.</a:t>
            </a:r>
          </a:p>
          <a:p>
            <a:r>
              <a:rPr lang="en-US" dirty="0" smtClean="0"/>
              <a:t>Use one of these, or modify to make your own (see next slide).</a:t>
            </a:r>
            <a:endParaRPr lang="en-US" dirty="0"/>
          </a:p>
        </p:txBody>
      </p:sp>
    </p:spTree>
    <p:extLst>
      <p:ext uri="{BB962C8B-B14F-4D97-AF65-F5344CB8AC3E}">
        <p14:creationId xmlns:p14="http://schemas.microsoft.com/office/powerpoint/2010/main" val="76302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5269" y="348915"/>
            <a:ext cx="4424737" cy="707886"/>
          </a:xfrm>
          <a:prstGeom prst="rect">
            <a:avLst/>
          </a:prstGeom>
          <a:noFill/>
        </p:spPr>
        <p:txBody>
          <a:bodyPr wrap="none" rtlCol="0">
            <a:spAutoFit/>
          </a:bodyPr>
          <a:lstStyle/>
          <a:p>
            <a:r>
              <a:rPr lang="en-US" sz="4000" b="1" dirty="0" smtClean="0"/>
              <a:t>Engineering Process</a:t>
            </a:r>
            <a:endParaRPr lang="en-US" sz="4000" b="1" dirty="0"/>
          </a:p>
        </p:txBody>
      </p:sp>
      <p:sp>
        <p:nvSpPr>
          <p:cNvPr id="3" name="TextBox 2"/>
          <p:cNvSpPr txBox="1"/>
          <p:nvPr/>
        </p:nvSpPr>
        <p:spPr>
          <a:xfrm>
            <a:off x="1179095" y="1295764"/>
            <a:ext cx="4896853" cy="6463308"/>
          </a:xfrm>
          <a:prstGeom prst="rect">
            <a:avLst/>
          </a:prstGeom>
          <a:noFill/>
        </p:spPr>
        <p:txBody>
          <a:bodyPr wrap="square" rtlCol="0">
            <a:spAutoFit/>
          </a:bodyPr>
          <a:lstStyle/>
          <a:p>
            <a:r>
              <a:rPr lang="en-US" dirty="0" smtClean="0"/>
              <a:t>The series of steps that all engineers follow when they are trying to solve a problem</a:t>
            </a:r>
          </a:p>
          <a:p>
            <a:endParaRPr lang="en-US" dirty="0"/>
          </a:p>
          <a:p>
            <a:pPr marL="342900" indent="-342900">
              <a:buAutoNum type="arabicPeriod"/>
            </a:pPr>
            <a:r>
              <a:rPr lang="en-US" dirty="0" smtClean="0"/>
              <a:t>What is the problem?  Define </a:t>
            </a:r>
            <a:r>
              <a:rPr lang="en-US" dirty="0"/>
              <a:t>the problem. What are your constraints</a:t>
            </a:r>
            <a:r>
              <a:rPr lang="en-US" dirty="0" smtClean="0"/>
              <a:t>? </a:t>
            </a:r>
          </a:p>
          <a:p>
            <a:pPr marL="342900" indent="-342900">
              <a:buAutoNum type="arabicPeriod"/>
            </a:pPr>
            <a:endParaRPr lang="en-US" dirty="0"/>
          </a:p>
          <a:p>
            <a:pPr marL="342900" indent="-342900">
              <a:buAutoNum type="arabicPeriod"/>
            </a:pPr>
            <a:r>
              <a:rPr lang="en-US" dirty="0" smtClean="0"/>
              <a:t>Explore:  Do your research. How have other approached the problem?  What materials are available.</a:t>
            </a:r>
          </a:p>
          <a:p>
            <a:pPr marL="342900" indent="-342900">
              <a:buAutoNum type="arabicPeriod"/>
            </a:pPr>
            <a:endParaRPr lang="en-US" dirty="0" smtClean="0"/>
          </a:p>
          <a:p>
            <a:pPr marL="342900" indent="-342900">
              <a:buAutoNum type="arabicPeriod"/>
            </a:pPr>
            <a:r>
              <a:rPr lang="en-US" dirty="0" smtClean="0"/>
              <a:t>Develop a possible solution.</a:t>
            </a:r>
          </a:p>
          <a:p>
            <a:pPr marL="342900" indent="-342900">
              <a:buAutoNum type="arabicPeriod"/>
            </a:pPr>
            <a:endParaRPr lang="en-US" dirty="0"/>
          </a:p>
          <a:p>
            <a:pPr marL="342900" indent="-342900">
              <a:buAutoNum type="arabicPeriod"/>
            </a:pPr>
            <a:r>
              <a:rPr lang="en-US" dirty="0" smtClean="0"/>
              <a:t>Design:  Use your imagination to develop  possible solutions.  Choose one idea and draw a diagram.  </a:t>
            </a:r>
          </a:p>
          <a:p>
            <a:pPr marL="342900" indent="-342900">
              <a:buAutoNum type="arabicPeriod"/>
            </a:pPr>
            <a:r>
              <a:rPr lang="en-US" dirty="0" smtClean="0"/>
              <a:t>Create:  Follow your plan to create your prototype</a:t>
            </a:r>
          </a:p>
          <a:p>
            <a:pPr marL="342900" indent="-342900">
              <a:buAutoNum type="arabicPeriod"/>
            </a:pPr>
            <a:endParaRPr lang="en-US" dirty="0" smtClean="0"/>
          </a:p>
          <a:p>
            <a:pPr marL="342900" indent="-342900">
              <a:buAutoNum type="arabicPeriod"/>
            </a:pPr>
            <a:r>
              <a:rPr lang="en-US" dirty="0" smtClean="0"/>
              <a:t>Try it Out:  Test your solution</a:t>
            </a:r>
          </a:p>
          <a:p>
            <a:pPr marL="342900" indent="-342900">
              <a:buAutoNum type="arabicPeriod"/>
            </a:pPr>
            <a:endParaRPr lang="en-US" dirty="0"/>
          </a:p>
          <a:p>
            <a:pPr marL="342900" indent="-342900">
              <a:buAutoNum type="arabicPeriod"/>
            </a:pPr>
            <a:r>
              <a:rPr lang="en-US" dirty="0" smtClean="0"/>
              <a:t>Make it better:  Evaluate/Improve: Look at what worked and what didn’t.  Return to steps of engineering design process.</a:t>
            </a:r>
            <a:endParaRPr lang="en-US" dirty="0"/>
          </a:p>
        </p:txBody>
      </p:sp>
    </p:spTree>
    <p:extLst>
      <p:ext uri="{BB962C8B-B14F-4D97-AF65-F5344CB8AC3E}">
        <p14:creationId xmlns:p14="http://schemas.microsoft.com/office/powerpoint/2010/main" val="171393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3073" y="1314610"/>
            <a:ext cx="7464146" cy="5764256"/>
          </a:xfrm>
          <a:prstGeom prst="rect">
            <a:avLst/>
          </a:prstGeom>
        </p:spPr>
      </p:pic>
    </p:spTree>
    <p:extLst>
      <p:ext uri="{BB962C8B-B14F-4D97-AF65-F5344CB8AC3E}">
        <p14:creationId xmlns:p14="http://schemas.microsoft.com/office/powerpoint/2010/main" val="2500727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4" y="0"/>
            <a:ext cx="6953064" cy="9144001"/>
          </a:xfrm>
          <a:prstGeom prst="rect">
            <a:avLst/>
          </a:prstGeom>
        </p:spPr>
      </p:pic>
      <p:sp>
        <p:nvSpPr>
          <p:cNvPr id="3" name="TextBox 2"/>
          <p:cNvSpPr txBox="1"/>
          <p:nvPr/>
        </p:nvSpPr>
        <p:spPr>
          <a:xfrm>
            <a:off x="733926" y="838498"/>
            <a:ext cx="5678905" cy="6370975"/>
          </a:xfrm>
          <a:prstGeom prst="rect">
            <a:avLst/>
          </a:prstGeom>
          <a:noFill/>
        </p:spPr>
        <p:txBody>
          <a:bodyPr wrap="square" rtlCol="0">
            <a:spAutoFit/>
          </a:bodyPr>
          <a:lstStyle/>
          <a:p>
            <a:r>
              <a:rPr lang="en-US" sz="1200" b="1" dirty="0" smtClean="0"/>
              <a:t>On no!  You're stuck at a paper recycling plant and have no place to do your homework.  Follow the challenge below using the engineering design process.</a:t>
            </a:r>
          </a:p>
          <a:p>
            <a:endParaRPr lang="en-US" sz="1200" b="1" dirty="0" smtClean="0"/>
          </a:p>
          <a:p>
            <a:r>
              <a:rPr lang="en-US" sz="1200" b="1" dirty="0" smtClean="0"/>
              <a:t>Your </a:t>
            </a:r>
            <a:r>
              <a:rPr lang="en-US" sz="1200" b="1" dirty="0"/>
              <a:t>Challenge</a:t>
            </a:r>
          </a:p>
          <a:p>
            <a:r>
              <a:rPr lang="en-US" sz="1200" dirty="0" smtClean="0"/>
              <a:t>Design </a:t>
            </a:r>
            <a:r>
              <a:rPr lang="en-US" sz="1200" dirty="0"/>
              <a:t>and build a table out of </a:t>
            </a:r>
            <a:r>
              <a:rPr lang="en-US" sz="1200" dirty="0" smtClean="0"/>
              <a:t>newspaper. </a:t>
            </a:r>
            <a:r>
              <a:rPr lang="en-US" sz="1200" dirty="0"/>
              <a:t>Make it </a:t>
            </a:r>
            <a:r>
              <a:rPr lang="en-US" sz="1200" i="1" dirty="0"/>
              <a:t>at least eight inches tall </a:t>
            </a:r>
            <a:r>
              <a:rPr lang="en-US" sz="1200" dirty="0"/>
              <a:t>and strong enough to hold a heavy book</a:t>
            </a:r>
            <a:r>
              <a:rPr lang="en-US" sz="1200" dirty="0" smtClean="0"/>
              <a:t>.</a:t>
            </a:r>
          </a:p>
          <a:p>
            <a:endParaRPr lang="en-US" sz="1200" dirty="0" smtClean="0"/>
          </a:p>
          <a:p>
            <a:r>
              <a:rPr lang="en-US" sz="1200" dirty="0"/>
              <a:t>Materials (per group)</a:t>
            </a:r>
          </a:p>
          <a:p>
            <a:pPr marL="171450" indent="-171450">
              <a:buFont typeface="Arial" panose="020B0604020202020204" pitchFamily="34" charset="0"/>
              <a:buChar char="•"/>
            </a:pPr>
            <a:r>
              <a:rPr lang="en-US" sz="1200" dirty="0" smtClean="0"/>
              <a:t>1 </a:t>
            </a:r>
            <a:r>
              <a:rPr lang="en-US" sz="1200" dirty="0"/>
              <a:t>piece of cardboard (8 1/2 x 11 inches)</a:t>
            </a:r>
          </a:p>
          <a:p>
            <a:pPr marL="171450" indent="-171450">
              <a:buFont typeface="Arial" panose="020B0604020202020204" pitchFamily="34" charset="0"/>
              <a:buChar char="•"/>
            </a:pPr>
            <a:r>
              <a:rPr lang="en-US" sz="1200" dirty="0" smtClean="0"/>
              <a:t>textbook </a:t>
            </a:r>
          </a:p>
          <a:p>
            <a:pPr marL="171450" indent="-171450">
              <a:buFont typeface="Arial" panose="020B0604020202020204" pitchFamily="34" charset="0"/>
              <a:buChar char="•"/>
            </a:pPr>
            <a:r>
              <a:rPr lang="en-US" sz="1200" dirty="0" smtClean="0"/>
              <a:t>masking </a:t>
            </a:r>
            <a:r>
              <a:rPr lang="en-US" sz="1200" dirty="0"/>
              <a:t>tape (1 roll per group)</a:t>
            </a:r>
          </a:p>
          <a:p>
            <a:pPr marL="171450" indent="-171450">
              <a:buFont typeface="Arial" panose="020B0604020202020204" pitchFamily="34" charset="0"/>
              <a:buChar char="•"/>
            </a:pPr>
            <a:r>
              <a:rPr lang="en-US" sz="1200" dirty="0" smtClean="0"/>
              <a:t>8 </a:t>
            </a:r>
            <a:r>
              <a:rPr lang="en-US" sz="1200" dirty="0"/>
              <a:t>sheets of newspaper (full sheets, not half</a:t>
            </a:r>
            <a:r>
              <a:rPr lang="en-US" sz="1200" dirty="0" smtClean="0"/>
              <a:t>)</a:t>
            </a:r>
          </a:p>
          <a:p>
            <a:pPr marL="171450" indent="-171450">
              <a:buFont typeface="Arial" panose="020B0604020202020204" pitchFamily="34" charset="0"/>
              <a:buChar char="•"/>
            </a:pPr>
            <a:r>
              <a:rPr lang="en-US" sz="1200" dirty="0" smtClean="0"/>
              <a:t>ruler</a:t>
            </a:r>
          </a:p>
          <a:p>
            <a:endParaRPr lang="en-US" sz="1200" dirty="0"/>
          </a:p>
          <a:p>
            <a:pPr marL="228600" indent="-228600">
              <a:buFont typeface="+mj-lt"/>
              <a:buAutoNum type="arabicPeriod"/>
            </a:pPr>
            <a:r>
              <a:rPr lang="en-US" sz="1200" b="1" dirty="0" smtClean="0"/>
              <a:t>What </a:t>
            </a:r>
            <a:r>
              <a:rPr lang="en-US" sz="1200" b="1" dirty="0"/>
              <a:t>is the </a:t>
            </a:r>
            <a:r>
              <a:rPr lang="en-US" sz="1200" b="1" dirty="0" smtClean="0"/>
              <a:t>problem?  What </a:t>
            </a:r>
            <a:r>
              <a:rPr lang="en-US" sz="1200" b="1" dirty="0"/>
              <a:t>are your constraints? </a:t>
            </a:r>
            <a:endParaRPr lang="en-US" sz="1200" b="1" dirty="0" smtClean="0"/>
          </a:p>
          <a:p>
            <a:pPr marL="228600" indent="-228600">
              <a:buFont typeface="+mj-lt"/>
              <a:buAutoNum type="arabicPeriod"/>
            </a:pPr>
            <a:endParaRPr lang="en-US" sz="1200" b="1" dirty="0" smtClean="0"/>
          </a:p>
          <a:p>
            <a:pPr marL="228600" indent="-228600">
              <a:buFont typeface="+mj-lt"/>
              <a:buAutoNum type="arabicPeriod"/>
            </a:pPr>
            <a:endParaRPr lang="en-US" sz="1200" b="1" dirty="0"/>
          </a:p>
          <a:p>
            <a:pPr marL="228600" indent="-228600">
              <a:buFont typeface="+mj-lt"/>
              <a:buAutoNum type="arabicPeriod"/>
            </a:pPr>
            <a:endParaRPr lang="en-US" sz="1200" b="1" dirty="0" smtClean="0"/>
          </a:p>
          <a:p>
            <a:pPr marL="228600" indent="-228600">
              <a:buFont typeface="+mj-lt"/>
              <a:buAutoNum type="arabicPeriod"/>
            </a:pPr>
            <a:endParaRPr lang="en-US" sz="1200" b="1" dirty="0"/>
          </a:p>
          <a:p>
            <a:pPr marL="228600" indent="-228600">
              <a:buFont typeface="+mj-lt"/>
              <a:buAutoNum type="arabicPeriod"/>
            </a:pPr>
            <a:endParaRPr lang="en-US" sz="1200" b="1" dirty="0"/>
          </a:p>
          <a:p>
            <a:pPr marL="228600" indent="-228600">
              <a:buFont typeface="+mj-lt"/>
              <a:buAutoNum type="arabicPeriod"/>
            </a:pPr>
            <a:endParaRPr lang="en-US" sz="1200" b="1" dirty="0"/>
          </a:p>
          <a:p>
            <a:pPr marL="228600" indent="-228600">
              <a:buFont typeface="+mj-lt"/>
              <a:buAutoNum type="arabicPeriod"/>
            </a:pPr>
            <a:r>
              <a:rPr lang="en-US" sz="1200" b="1" dirty="0"/>
              <a:t>Do your </a:t>
            </a:r>
            <a:r>
              <a:rPr lang="en-US" sz="1200" b="1" dirty="0" smtClean="0"/>
              <a:t>research by exploring using online sources.  How </a:t>
            </a:r>
            <a:r>
              <a:rPr lang="en-US" sz="1200" b="1" dirty="0"/>
              <a:t>have other approached the problem?  </a:t>
            </a:r>
            <a:r>
              <a:rPr lang="en-US" sz="1200" b="1" dirty="0" smtClean="0"/>
              <a:t>What </a:t>
            </a:r>
            <a:r>
              <a:rPr lang="en-US" sz="1200" b="1" dirty="0"/>
              <a:t>materials are </a:t>
            </a:r>
            <a:r>
              <a:rPr lang="en-US" sz="1200" b="1" dirty="0" smtClean="0"/>
              <a:t>available.</a:t>
            </a:r>
          </a:p>
          <a:p>
            <a:pPr marL="228600" indent="-228600">
              <a:buFont typeface="+mj-lt"/>
              <a:buAutoNum type="arabicPeriod"/>
            </a:pPr>
            <a:endParaRPr lang="en-US" sz="1200" b="1" dirty="0"/>
          </a:p>
          <a:p>
            <a:pPr marL="228600" indent="-228600">
              <a:buFont typeface="+mj-lt"/>
              <a:buAutoNum type="arabicPeriod"/>
            </a:pPr>
            <a:endParaRPr lang="en-US" sz="1200" b="1" dirty="0" smtClean="0"/>
          </a:p>
          <a:p>
            <a:pPr marL="228600" indent="-228600">
              <a:buFont typeface="+mj-lt"/>
              <a:buAutoNum type="arabicPeriod"/>
            </a:pPr>
            <a:endParaRPr lang="en-US" sz="1200" b="1" dirty="0"/>
          </a:p>
          <a:p>
            <a:pPr marL="228600" indent="-228600">
              <a:buFont typeface="+mj-lt"/>
              <a:buAutoNum type="arabicPeriod"/>
            </a:pPr>
            <a:endParaRPr lang="en-US" sz="1200" b="1" dirty="0" smtClean="0"/>
          </a:p>
          <a:p>
            <a:pPr marL="228600" indent="-228600">
              <a:buFont typeface="+mj-lt"/>
              <a:buAutoNum type="arabicPeriod"/>
            </a:pPr>
            <a:endParaRPr lang="en-US" sz="1200" b="1" dirty="0" smtClean="0"/>
          </a:p>
          <a:p>
            <a:pPr marL="228600" indent="-228600">
              <a:buFont typeface="+mj-lt"/>
              <a:buAutoNum type="arabicPeriod"/>
            </a:pPr>
            <a:endParaRPr lang="en-US" sz="1200" b="1" dirty="0"/>
          </a:p>
          <a:p>
            <a:pPr marL="228600" indent="-228600">
              <a:buFont typeface="+mj-lt"/>
              <a:buAutoNum type="arabicPeriod"/>
            </a:pPr>
            <a:endParaRPr lang="en-US" sz="1200" b="1" dirty="0" smtClean="0"/>
          </a:p>
          <a:p>
            <a:pPr marL="228600" indent="-228600">
              <a:buFont typeface="+mj-lt"/>
              <a:buAutoNum type="arabicPeriod"/>
            </a:pPr>
            <a:r>
              <a:rPr lang="en-US" sz="1200" b="1" dirty="0" smtClean="0"/>
              <a:t>Brainstorm with your group and develop a possible solution.  List your ideas below.</a:t>
            </a:r>
          </a:p>
          <a:p>
            <a:pPr marL="228600" indent="-228600">
              <a:buFont typeface="+mj-lt"/>
              <a:buAutoNum type="arabicPeriod"/>
            </a:pPr>
            <a:endParaRPr lang="en-US" sz="1200" b="1" dirty="0"/>
          </a:p>
          <a:p>
            <a:pPr marL="228600" indent="-228600">
              <a:buFont typeface="+mj-lt"/>
              <a:buAutoNum type="arabicPeriod"/>
            </a:pPr>
            <a:endParaRPr lang="en-US" sz="1200" b="1" dirty="0" smtClean="0"/>
          </a:p>
        </p:txBody>
      </p:sp>
      <p:sp>
        <p:nvSpPr>
          <p:cNvPr id="4" name="Rectangle 3"/>
          <p:cNvSpPr/>
          <p:nvPr/>
        </p:nvSpPr>
        <p:spPr>
          <a:xfrm>
            <a:off x="2791901" y="224408"/>
            <a:ext cx="1274195" cy="369332"/>
          </a:xfrm>
          <a:prstGeom prst="rect">
            <a:avLst/>
          </a:prstGeom>
        </p:spPr>
        <p:txBody>
          <a:bodyPr wrap="none">
            <a:spAutoFit/>
          </a:bodyPr>
          <a:lstStyle/>
          <a:p>
            <a:r>
              <a:rPr lang="en-US" dirty="0"/>
              <a:t>Paper Table</a:t>
            </a:r>
          </a:p>
        </p:txBody>
      </p:sp>
      <p:sp>
        <p:nvSpPr>
          <p:cNvPr id="5" name="TextBox 4"/>
          <p:cNvSpPr txBox="1"/>
          <p:nvPr/>
        </p:nvSpPr>
        <p:spPr>
          <a:xfrm>
            <a:off x="850409" y="8408338"/>
            <a:ext cx="5157181" cy="400110"/>
          </a:xfrm>
          <a:prstGeom prst="rect">
            <a:avLst/>
          </a:prstGeom>
          <a:noFill/>
        </p:spPr>
        <p:txBody>
          <a:bodyPr wrap="none" rtlCol="0">
            <a:spAutoFit/>
          </a:bodyPr>
          <a:lstStyle/>
          <a:p>
            <a:r>
              <a:rPr lang="en-US" sz="1000" dirty="0" smtClean="0"/>
              <a:t>Modified from:  </a:t>
            </a:r>
            <a:r>
              <a:rPr lang="en-US" sz="1000" dirty="0" smtClean="0">
                <a:solidFill>
                  <a:srgbClr val="0070C0"/>
                </a:solidFill>
                <a:hlinkClick r:id="rId3"/>
              </a:rPr>
              <a:t>http</a:t>
            </a:r>
            <a:r>
              <a:rPr lang="en-US" sz="1000" dirty="0">
                <a:solidFill>
                  <a:srgbClr val="0070C0"/>
                </a:solidFill>
                <a:hlinkClick r:id="rId3"/>
              </a:rPr>
              <a:t>://</a:t>
            </a:r>
            <a:r>
              <a:rPr lang="en-US" sz="1000" dirty="0" smtClean="0">
                <a:solidFill>
                  <a:srgbClr val="0070C0"/>
                </a:solidFill>
                <a:hlinkClick r:id="rId3"/>
              </a:rPr>
              <a:t>pbskids.org/designsquad/parentseducators/resources/paper_table.html</a:t>
            </a:r>
            <a:endParaRPr lang="en-US" sz="1000" dirty="0" smtClean="0">
              <a:solidFill>
                <a:srgbClr val="0070C0"/>
              </a:solidFill>
            </a:endParaRPr>
          </a:p>
          <a:p>
            <a:endParaRPr lang="en-US" sz="1000" dirty="0">
              <a:solidFill>
                <a:srgbClr val="0070C0"/>
              </a:solidFill>
            </a:endParaRPr>
          </a:p>
        </p:txBody>
      </p:sp>
      <p:sp>
        <p:nvSpPr>
          <p:cNvPr id="6" name="TextBox 5"/>
          <p:cNvSpPr txBox="1"/>
          <p:nvPr/>
        </p:nvSpPr>
        <p:spPr>
          <a:xfrm>
            <a:off x="4812631" y="270574"/>
            <a:ext cx="635110" cy="276999"/>
          </a:xfrm>
          <a:prstGeom prst="rect">
            <a:avLst/>
          </a:prstGeom>
          <a:noFill/>
        </p:spPr>
        <p:txBody>
          <a:bodyPr wrap="none" rtlCol="0">
            <a:spAutoFit/>
          </a:bodyPr>
          <a:lstStyle/>
          <a:p>
            <a:r>
              <a:rPr lang="en-US" sz="1200" dirty="0" smtClean="0"/>
              <a:t>Name: </a:t>
            </a:r>
            <a:endParaRPr lang="en-US" sz="1200" dirty="0"/>
          </a:p>
        </p:txBody>
      </p:sp>
      <p:sp>
        <p:nvSpPr>
          <p:cNvPr id="2" name="Rectangle 1"/>
          <p:cNvSpPr/>
          <p:nvPr/>
        </p:nvSpPr>
        <p:spPr>
          <a:xfrm>
            <a:off x="184650" y="224408"/>
            <a:ext cx="1331518" cy="276999"/>
          </a:xfrm>
          <a:prstGeom prst="rect">
            <a:avLst/>
          </a:prstGeom>
        </p:spPr>
        <p:txBody>
          <a:bodyPr wrap="none">
            <a:spAutoFit/>
          </a:bodyPr>
          <a:lstStyle/>
          <a:p>
            <a:r>
              <a:rPr lang="en-US" sz="1200" dirty="0" smtClean="0"/>
              <a:t>NGSS:  3-5 </a:t>
            </a:r>
            <a:r>
              <a:rPr lang="en-US" sz="1200" dirty="0"/>
              <a:t>EST 1-1</a:t>
            </a:r>
          </a:p>
        </p:txBody>
      </p:sp>
    </p:spTree>
    <p:extLst>
      <p:ext uri="{BB962C8B-B14F-4D97-AF65-F5344CB8AC3E}">
        <p14:creationId xmlns:p14="http://schemas.microsoft.com/office/powerpoint/2010/main" val="3553250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953064" cy="9144001"/>
          </a:xfrm>
          <a:prstGeom prst="rect">
            <a:avLst/>
          </a:prstGeom>
        </p:spPr>
      </p:pic>
      <p:sp>
        <p:nvSpPr>
          <p:cNvPr id="3" name="TextBox 2"/>
          <p:cNvSpPr txBox="1"/>
          <p:nvPr/>
        </p:nvSpPr>
        <p:spPr>
          <a:xfrm>
            <a:off x="733926" y="838498"/>
            <a:ext cx="5678905" cy="6001643"/>
          </a:xfrm>
          <a:prstGeom prst="rect">
            <a:avLst/>
          </a:prstGeom>
          <a:noFill/>
        </p:spPr>
        <p:txBody>
          <a:bodyPr wrap="square" rtlCol="0">
            <a:spAutoFit/>
          </a:bodyPr>
          <a:lstStyle/>
          <a:p>
            <a:pPr marL="228600" indent="-228600">
              <a:buAutoNum type="arabicPeriod" startAt="4"/>
            </a:pPr>
            <a:r>
              <a:rPr lang="en-US" sz="1200" b="1" dirty="0" smtClean="0"/>
              <a:t>Design</a:t>
            </a:r>
            <a:r>
              <a:rPr lang="en-US" sz="1200" b="1" dirty="0"/>
              <a:t>:  Use your imagination to develop possible solutions.  List the solutions in space below.  Choose one idea and draw a diagram on a separate sheet of </a:t>
            </a:r>
            <a:r>
              <a:rPr lang="en-US" sz="1200" b="1" dirty="0" smtClean="0"/>
              <a:t>paper.</a:t>
            </a:r>
          </a:p>
          <a:p>
            <a:pPr marL="228600" indent="-228600">
              <a:buAutoNum type="arabicPeriod" startAt="4"/>
            </a:pPr>
            <a:endParaRPr lang="en-US" sz="1200" b="1" dirty="0"/>
          </a:p>
          <a:p>
            <a:pPr marL="228600" indent="-228600">
              <a:buAutoNum type="arabicPeriod" startAt="4"/>
            </a:pPr>
            <a:endParaRPr lang="en-US" sz="1200" b="1" dirty="0" smtClean="0"/>
          </a:p>
          <a:p>
            <a:pPr marL="228600" indent="-228600">
              <a:buAutoNum type="arabicPeriod" startAt="4"/>
            </a:pPr>
            <a:endParaRPr lang="en-US" sz="1200" b="1" dirty="0"/>
          </a:p>
          <a:p>
            <a:pPr marL="228600" indent="-228600">
              <a:buAutoNum type="arabicPeriod" startAt="4"/>
            </a:pPr>
            <a:endParaRPr lang="en-US" sz="1200" b="1" dirty="0" smtClean="0"/>
          </a:p>
          <a:p>
            <a:pPr marL="228600" indent="-228600">
              <a:buAutoNum type="arabicPeriod" startAt="4"/>
            </a:pPr>
            <a:endParaRPr lang="en-US" sz="1200" b="1" dirty="0"/>
          </a:p>
          <a:p>
            <a:pPr marL="228600" indent="-228600">
              <a:buAutoNum type="arabicPeriod" startAt="4"/>
            </a:pPr>
            <a:endParaRPr lang="en-US" sz="1200" b="1" dirty="0" smtClean="0"/>
          </a:p>
          <a:p>
            <a:pPr marL="228600" indent="-228600">
              <a:buAutoNum type="arabicPeriod" startAt="4"/>
            </a:pPr>
            <a:endParaRPr lang="en-US" sz="1200" b="1" dirty="0" smtClean="0"/>
          </a:p>
          <a:p>
            <a:pPr marL="228600" indent="-228600">
              <a:buAutoNum type="arabicPeriod" startAt="4"/>
            </a:pPr>
            <a:r>
              <a:rPr lang="en-US" sz="1200" b="1" dirty="0" smtClean="0"/>
              <a:t>Create</a:t>
            </a:r>
            <a:r>
              <a:rPr lang="en-US" sz="1200" b="1" dirty="0"/>
              <a:t>:  Follow your plan to create your </a:t>
            </a:r>
            <a:r>
              <a:rPr lang="en-US" sz="1200" b="1" dirty="0" smtClean="0"/>
              <a:t>prototype</a:t>
            </a:r>
          </a:p>
          <a:p>
            <a:pPr marL="228600" indent="-228600">
              <a:buAutoNum type="arabicPeriod" startAt="4"/>
            </a:pPr>
            <a:endParaRPr lang="en-US" sz="1200" b="1" dirty="0"/>
          </a:p>
          <a:p>
            <a:pPr marL="228600" indent="-228600">
              <a:buAutoNum type="arabicPeriod" startAt="4"/>
            </a:pPr>
            <a:endParaRPr lang="en-US" sz="1200" b="1" dirty="0" smtClean="0"/>
          </a:p>
          <a:p>
            <a:pPr marL="228600" indent="-228600">
              <a:buAutoNum type="arabicPeriod" startAt="4"/>
            </a:pPr>
            <a:endParaRPr lang="en-US" sz="1200" b="1" dirty="0"/>
          </a:p>
          <a:p>
            <a:pPr marL="228600" indent="-228600">
              <a:buAutoNum type="arabicPeriod" startAt="4"/>
            </a:pPr>
            <a:endParaRPr lang="en-US" sz="1200" b="1" dirty="0" smtClean="0"/>
          </a:p>
          <a:p>
            <a:pPr marL="228600" indent="-228600">
              <a:buAutoNum type="arabicPeriod" startAt="4"/>
            </a:pPr>
            <a:r>
              <a:rPr lang="en-US" sz="1200" b="1" dirty="0" smtClean="0"/>
              <a:t>Try </a:t>
            </a:r>
            <a:r>
              <a:rPr lang="en-US" sz="1200" b="1" dirty="0"/>
              <a:t>it Out:  Test your solution.   What worked?  What didn’t work?  How many books did it </a:t>
            </a:r>
            <a:r>
              <a:rPr lang="en-US" sz="1200" b="1" dirty="0" smtClean="0"/>
              <a:t>hold?</a:t>
            </a:r>
          </a:p>
          <a:p>
            <a:pPr marL="228600" indent="-228600">
              <a:buAutoNum type="arabicPeriod" startAt="4"/>
            </a:pPr>
            <a:endParaRPr lang="en-US" sz="1200" b="1" dirty="0"/>
          </a:p>
          <a:p>
            <a:pPr marL="228600" indent="-228600">
              <a:buAutoNum type="arabicPeriod" startAt="4"/>
            </a:pPr>
            <a:endParaRPr lang="en-US" sz="1200" b="1" dirty="0" smtClean="0"/>
          </a:p>
          <a:p>
            <a:pPr marL="228600" indent="-228600">
              <a:buAutoNum type="arabicPeriod" startAt="4"/>
            </a:pPr>
            <a:endParaRPr lang="en-US" sz="1200" b="1" dirty="0"/>
          </a:p>
          <a:p>
            <a:pPr marL="228600" indent="-228600">
              <a:buAutoNum type="arabicPeriod" startAt="4"/>
            </a:pPr>
            <a:endParaRPr lang="en-US" sz="1200" b="1" dirty="0" smtClean="0"/>
          </a:p>
          <a:p>
            <a:pPr marL="228600" indent="-228600">
              <a:buAutoNum type="arabicPeriod" startAt="4"/>
            </a:pPr>
            <a:endParaRPr lang="en-US" sz="1200" b="1" dirty="0"/>
          </a:p>
          <a:p>
            <a:pPr marL="228600" indent="-228600">
              <a:buAutoNum type="arabicPeriod" startAt="4"/>
            </a:pPr>
            <a:endParaRPr lang="en-US" sz="1200" b="1" dirty="0" smtClean="0"/>
          </a:p>
          <a:p>
            <a:pPr marL="228600" indent="-228600">
              <a:buAutoNum type="arabicPeriod" startAt="4"/>
            </a:pPr>
            <a:endParaRPr lang="en-US" sz="1200" b="1" dirty="0"/>
          </a:p>
          <a:p>
            <a:pPr marL="228600" indent="-228600">
              <a:buAutoNum type="arabicPeriod" startAt="4"/>
            </a:pPr>
            <a:endParaRPr lang="en-US" sz="1200" b="1" dirty="0" smtClean="0"/>
          </a:p>
          <a:p>
            <a:pPr marL="228600" indent="-228600">
              <a:buAutoNum type="arabicPeriod" startAt="4"/>
            </a:pPr>
            <a:endParaRPr lang="en-US" sz="1200" b="1" dirty="0" smtClean="0"/>
          </a:p>
          <a:p>
            <a:pPr marL="228600" indent="-228600">
              <a:buAutoNum type="arabicPeriod" startAt="4"/>
            </a:pPr>
            <a:endParaRPr lang="en-US" sz="1200" b="1" dirty="0"/>
          </a:p>
          <a:p>
            <a:pPr marL="228600" indent="-228600">
              <a:buAutoNum type="arabicPeriod" startAt="4"/>
            </a:pPr>
            <a:endParaRPr lang="en-US" sz="1200" b="1" dirty="0" smtClean="0"/>
          </a:p>
          <a:p>
            <a:pPr marL="228600" indent="-228600">
              <a:buAutoNum type="arabicPeriod" startAt="4"/>
            </a:pPr>
            <a:endParaRPr lang="en-US" sz="1200" b="1" dirty="0" smtClean="0"/>
          </a:p>
          <a:p>
            <a:pPr marL="228600" indent="-228600">
              <a:buAutoNum type="arabicPeriod" startAt="4"/>
            </a:pPr>
            <a:r>
              <a:rPr lang="en-US" sz="1200" b="1" dirty="0" smtClean="0"/>
              <a:t>Make </a:t>
            </a:r>
            <a:r>
              <a:rPr lang="en-US" sz="1200" b="1" dirty="0"/>
              <a:t>it better:  Looking  at what worked and what didn’t, how do you plan to make it better?  What step do you need to revisit in the engineering design process.</a:t>
            </a:r>
          </a:p>
          <a:p>
            <a:endParaRPr lang="en-US" sz="1200" b="1" dirty="0" smtClean="0"/>
          </a:p>
        </p:txBody>
      </p:sp>
      <p:sp>
        <p:nvSpPr>
          <p:cNvPr id="4" name="Rectangle 3"/>
          <p:cNvSpPr/>
          <p:nvPr/>
        </p:nvSpPr>
        <p:spPr>
          <a:xfrm>
            <a:off x="2791901" y="224408"/>
            <a:ext cx="1274195" cy="369332"/>
          </a:xfrm>
          <a:prstGeom prst="rect">
            <a:avLst/>
          </a:prstGeom>
        </p:spPr>
        <p:txBody>
          <a:bodyPr wrap="none">
            <a:spAutoFit/>
          </a:bodyPr>
          <a:lstStyle/>
          <a:p>
            <a:r>
              <a:rPr lang="en-US" dirty="0"/>
              <a:t>Paper Table</a:t>
            </a:r>
          </a:p>
        </p:txBody>
      </p:sp>
      <p:sp>
        <p:nvSpPr>
          <p:cNvPr id="5" name="TextBox 4"/>
          <p:cNvSpPr txBox="1"/>
          <p:nvPr/>
        </p:nvSpPr>
        <p:spPr>
          <a:xfrm>
            <a:off x="850409" y="8408338"/>
            <a:ext cx="5157181" cy="400110"/>
          </a:xfrm>
          <a:prstGeom prst="rect">
            <a:avLst/>
          </a:prstGeom>
          <a:noFill/>
        </p:spPr>
        <p:txBody>
          <a:bodyPr wrap="none" rtlCol="0">
            <a:spAutoFit/>
          </a:bodyPr>
          <a:lstStyle/>
          <a:p>
            <a:r>
              <a:rPr lang="en-US" sz="1000" dirty="0" smtClean="0"/>
              <a:t>Modified from:  </a:t>
            </a:r>
            <a:r>
              <a:rPr lang="en-US" sz="1000" dirty="0" smtClean="0">
                <a:solidFill>
                  <a:srgbClr val="0070C0"/>
                </a:solidFill>
                <a:hlinkClick r:id="rId3"/>
              </a:rPr>
              <a:t>http</a:t>
            </a:r>
            <a:r>
              <a:rPr lang="en-US" sz="1000" dirty="0">
                <a:solidFill>
                  <a:srgbClr val="0070C0"/>
                </a:solidFill>
                <a:hlinkClick r:id="rId3"/>
              </a:rPr>
              <a:t>://</a:t>
            </a:r>
            <a:r>
              <a:rPr lang="en-US" sz="1000" dirty="0" smtClean="0">
                <a:solidFill>
                  <a:srgbClr val="0070C0"/>
                </a:solidFill>
                <a:hlinkClick r:id="rId3"/>
              </a:rPr>
              <a:t>pbskids.org/designsquad/parentseducators/resources/paper_table.html</a:t>
            </a:r>
            <a:endParaRPr lang="en-US" sz="1000" dirty="0" smtClean="0">
              <a:solidFill>
                <a:srgbClr val="0070C0"/>
              </a:solidFill>
            </a:endParaRPr>
          </a:p>
          <a:p>
            <a:endParaRPr lang="en-US" sz="1000" dirty="0">
              <a:solidFill>
                <a:srgbClr val="0070C0"/>
              </a:solidFill>
            </a:endParaRPr>
          </a:p>
        </p:txBody>
      </p:sp>
      <p:sp>
        <p:nvSpPr>
          <p:cNvPr id="6" name="TextBox 5"/>
          <p:cNvSpPr txBox="1"/>
          <p:nvPr/>
        </p:nvSpPr>
        <p:spPr>
          <a:xfrm>
            <a:off x="4812631" y="270574"/>
            <a:ext cx="635110" cy="276999"/>
          </a:xfrm>
          <a:prstGeom prst="rect">
            <a:avLst/>
          </a:prstGeom>
          <a:noFill/>
        </p:spPr>
        <p:txBody>
          <a:bodyPr wrap="none" rtlCol="0">
            <a:spAutoFit/>
          </a:bodyPr>
          <a:lstStyle/>
          <a:p>
            <a:r>
              <a:rPr lang="en-US" sz="1200" dirty="0" smtClean="0"/>
              <a:t>Name: </a:t>
            </a:r>
            <a:endParaRPr lang="en-US" sz="1200" dirty="0"/>
          </a:p>
        </p:txBody>
      </p:sp>
    </p:spTree>
    <p:extLst>
      <p:ext uri="{BB962C8B-B14F-4D97-AF65-F5344CB8AC3E}">
        <p14:creationId xmlns:p14="http://schemas.microsoft.com/office/powerpoint/2010/main" val="26062456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4552</TotalTime>
  <Words>3692</Words>
  <Application>Microsoft Office PowerPoint</Application>
  <PresentationFormat>Letter Paper (8.5x11 in)</PresentationFormat>
  <Paragraphs>496</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Algerian</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Peters</dc:creator>
  <cp:lastModifiedBy>Diane Peters</cp:lastModifiedBy>
  <cp:revision>77</cp:revision>
  <dcterms:created xsi:type="dcterms:W3CDTF">2015-08-13T18:27:00Z</dcterms:created>
  <dcterms:modified xsi:type="dcterms:W3CDTF">2016-01-02T04:31:33Z</dcterms:modified>
</cp:coreProperties>
</file>